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81" r:id="rId3"/>
    <p:sldId id="282" r:id="rId4"/>
    <p:sldId id="283" r:id="rId5"/>
    <p:sldId id="284" r:id="rId6"/>
    <p:sldId id="285" r:id="rId7"/>
    <p:sldId id="286" r:id="rId8"/>
    <p:sldId id="287" r:id="rId9"/>
    <p:sldId id="288" r:id="rId10"/>
    <p:sldId id="289" r:id="rId11"/>
    <p:sldId id="290" r:id="rId12"/>
    <p:sldId id="291" r:id="rId13"/>
    <p:sldId id="292" r:id="rId14"/>
    <p:sldId id="293" r:id="rId15"/>
    <p:sldId id="295" r:id="rId16"/>
    <p:sldId id="294" r:id="rId17"/>
    <p:sldId id="296" r:id="rId18"/>
    <p:sldId id="297" r:id="rId19"/>
    <p:sldId id="298" r:id="rId20"/>
    <p:sldId id="299" r:id="rId21"/>
    <p:sldId id="300" r:id="rId22"/>
    <p:sldId id="301" r:id="rId23"/>
    <p:sldId id="27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2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049FE8-1A39-4F73-8791-C2D8B64BD269}" type="datetimeFigureOut">
              <a:rPr lang="en-US" smtClean="0"/>
              <a:t>5/27/2019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A46BEE-5574-412B-B498-3788E435FB52}" type="slidenum">
              <a:rPr lang="en-US" smtClean="0"/>
              <a:t>‹#›</a:t>
            </a:fld>
            <a:endParaRPr lang="en-US"/>
          </a:p>
        </p:txBody>
      </p:sp>
    </p:spTree>
    <p:extLst>
      <p:ext uri="{BB962C8B-B14F-4D97-AF65-F5344CB8AC3E}">
        <p14:creationId xmlns:p14="http://schemas.microsoft.com/office/powerpoint/2010/main" val="3904025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A46BEE-5574-412B-B498-3788E435FB52}" type="slidenum">
              <a:rPr lang="en-US" smtClean="0"/>
              <a:t>1</a:t>
            </a:fld>
            <a:endParaRPr lang="en-US"/>
          </a:p>
        </p:txBody>
      </p:sp>
    </p:spTree>
    <p:extLst>
      <p:ext uri="{BB962C8B-B14F-4D97-AF65-F5344CB8AC3E}">
        <p14:creationId xmlns:p14="http://schemas.microsoft.com/office/powerpoint/2010/main" val="1141982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5"/>
          </p:nvPr>
        </p:nvSpPr>
        <p:spPr/>
        <p:txBody>
          <a:bodyPr/>
          <a:lstStyle/>
          <a:p>
            <a:fld id="{5AA46BEE-5574-412B-B498-3788E435FB52}" type="slidenum">
              <a:rPr lang="en-US" smtClean="0"/>
              <a:t>23</a:t>
            </a:fld>
            <a:endParaRPr lang="en-US"/>
          </a:p>
        </p:txBody>
      </p:sp>
    </p:spTree>
    <p:extLst>
      <p:ext uri="{BB962C8B-B14F-4D97-AF65-F5344CB8AC3E}">
        <p14:creationId xmlns:p14="http://schemas.microsoft.com/office/powerpoint/2010/main" val="3402288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1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1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1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1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1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4.tiff"/></Relationships>
</file>

<file path=ppt/slides/_rels/slide1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1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1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4.tiff"/></Relationships>
</file>

<file path=ppt/slides/_rels/slide19.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20.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2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2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2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g"/><Relationship Id="rId4" Type="http://schemas.openxmlformats.org/officeDocument/2006/relationships/image" Target="../media/image4.tiff"/></Relationships>
</file>

<file path=ppt/slides/_rels/slide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4.tiff"/></Relationships>
</file>

<file path=ppt/slides/_rels/slide9.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2.xml"/><Relationship Id="rId4" Type="http://schemas.openxmlformats.org/officeDocument/2006/relationships/image" Target="../media/image4.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835" y="82295"/>
            <a:ext cx="8720329" cy="6693409"/>
          </a:xfrm>
          <a:prstGeom prst="rect">
            <a:avLst/>
          </a:prstGeom>
        </p:spPr>
      </p:pic>
      <p:sp>
        <p:nvSpPr>
          <p:cNvPr id="1026" name="Text Box 2"/>
          <p:cNvSpPr txBox="1">
            <a:spLocks noChangeArrowheads="1"/>
          </p:cNvSpPr>
          <p:nvPr/>
        </p:nvSpPr>
        <p:spPr bwMode="auto">
          <a:xfrm>
            <a:off x="1447799" y="4699504"/>
            <a:ext cx="6037729" cy="632478"/>
          </a:xfrm>
          <a:prstGeom prst="rect">
            <a:avLst/>
          </a:prstGeom>
          <a:solidFill>
            <a:srgbClr val="FFFFFF"/>
          </a:solidFill>
          <a:ln w="9525">
            <a:solidFill>
              <a:srgbClr val="2E74B5"/>
            </a:solidFill>
            <a:prstDash val="dash"/>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bs-Latn-BA" sz="1100" dirty="0"/>
              <a:t>This project has been funded with support from the European Commission. This publication reflects the views only of the author, and the Commission cannot be held responsible for any use which may be made of the information contained therein</a:t>
            </a:r>
            <a:r>
              <a:rPr lang="en-US" sz="1100" dirty="0"/>
              <a:t>.</a:t>
            </a:r>
          </a:p>
        </p:txBody>
      </p:sp>
      <p:sp>
        <p:nvSpPr>
          <p:cNvPr id="7" name="Subtitle 2"/>
          <p:cNvSpPr>
            <a:spLocks noGrp="1"/>
          </p:cNvSpPr>
          <p:nvPr>
            <p:ph type="subTitle" idx="1"/>
          </p:nvPr>
        </p:nvSpPr>
        <p:spPr>
          <a:xfrm>
            <a:off x="1266263" y="1526018"/>
            <a:ext cx="6400800" cy="1651752"/>
          </a:xfrm>
        </p:spPr>
        <p:txBody>
          <a:bodyPr>
            <a:noAutofit/>
          </a:bodyPr>
          <a:lstStyle/>
          <a:p>
            <a:r>
              <a:rPr lang="en-US" b="1" dirty="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t>Implementation of EU policies in Water Resources Management – Lessons Learnt in Bulgaria</a:t>
            </a:r>
            <a:endParaRPr lang="bs-Latn-BA" b="1" dirty="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endParaRPr>
          </a:p>
        </p:txBody>
      </p:sp>
      <p:sp>
        <p:nvSpPr>
          <p:cNvPr id="8" name="Title 1"/>
          <p:cNvSpPr txBox="1">
            <a:spLocks/>
          </p:cNvSpPr>
          <p:nvPr/>
        </p:nvSpPr>
        <p:spPr>
          <a:xfrm>
            <a:off x="551329" y="2973414"/>
            <a:ext cx="77724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800" b="1" dirty="0">
                <a:solidFill>
                  <a:schemeClr val="accent1">
                    <a:lumMod val="75000"/>
                  </a:schemeClr>
                </a:solidFill>
                <a:latin typeface="Calibri Light" pitchFamily="34" charset="0"/>
                <a:cs typeface="Calibri Light" pitchFamily="34" charset="0"/>
              </a:rPr>
              <a:t>Assoc. Prof. </a:t>
            </a:r>
            <a:r>
              <a:rPr lang="en-GB" sz="1800" b="1" dirty="0" err="1">
                <a:solidFill>
                  <a:schemeClr val="accent1">
                    <a:lumMod val="75000"/>
                  </a:schemeClr>
                </a:solidFill>
                <a:latin typeface="Calibri Light" pitchFamily="34" charset="0"/>
                <a:cs typeface="Calibri Light" pitchFamily="34" charset="0"/>
              </a:rPr>
              <a:t>Dr.</a:t>
            </a:r>
            <a:r>
              <a:rPr lang="en-GB" sz="1800" b="1" dirty="0">
                <a:solidFill>
                  <a:schemeClr val="accent1">
                    <a:lumMod val="75000"/>
                  </a:schemeClr>
                </a:solidFill>
                <a:latin typeface="Calibri Light" pitchFamily="34" charset="0"/>
                <a:cs typeface="Calibri Light" pitchFamily="34" charset="0"/>
              </a:rPr>
              <a:t> Eng. Petar Filkov</a:t>
            </a:r>
          </a:p>
          <a:p>
            <a:r>
              <a:rPr lang="en-GB" sz="1800" dirty="0">
                <a:solidFill>
                  <a:schemeClr val="accent1">
                    <a:lumMod val="75000"/>
                  </a:schemeClr>
                </a:solidFill>
                <a:latin typeface="Calibri Light" pitchFamily="34" charset="0"/>
                <a:cs typeface="Calibri Light" pitchFamily="34" charset="0"/>
              </a:rPr>
              <a:t>University of Architecture, Civil Engineering and Geodesy, Sofia, Bulgaria</a:t>
            </a:r>
            <a:endParaRPr lang="bs-Latn-BA" sz="1800" dirty="0">
              <a:solidFill>
                <a:schemeClr val="accent1">
                  <a:lumMod val="75000"/>
                </a:schemeClr>
              </a:solidFill>
              <a:latin typeface="Calibri Light" pitchFamily="34" charset="0"/>
              <a:cs typeface="Calibri Light" pitchFamily="34" charset="0"/>
            </a:endParaRPr>
          </a:p>
        </p:txBody>
      </p:sp>
      <p:sp>
        <p:nvSpPr>
          <p:cNvPr id="9" name="Title 1"/>
          <p:cNvSpPr txBox="1">
            <a:spLocks/>
          </p:cNvSpPr>
          <p:nvPr/>
        </p:nvSpPr>
        <p:spPr>
          <a:xfrm>
            <a:off x="313763" y="3783293"/>
            <a:ext cx="8305800"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a:solidFill>
                  <a:schemeClr val="accent1">
                    <a:lumMod val="75000"/>
                  </a:schemeClr>
                </a:solidFill>
                <a:latin typeface="Calibri Light" pitchFamily="34" charset="0"/>
                <a:cs typeface="Calibri Light" pitchFamily="34" charset="0"/>
              </a:rPr>
              <a:t>Theme-based Staff Training in </a:t>
            </a:r>
            <a:r>
              <a:rPr lang="en-US" sz="1800" dirty="0" err="1">
                <a:solidFill>
                  <a:schemeClr val="accent1">
                    <a:lumMod val="75000"/>
                  </a:schemeClr>
                </a:solidFill>
                <a:latin typeface="Calibri Light" pitchFamily="34" charset="0"/>
                <a:cs typeface="Calibri Light" pitchFamily="34" charset="0"/>
              </a:rPr>
              <a:t>UACEG</a:t>
            </a:r>
            <a:endParaRPr lang="bg-BG" sz="1800" dirty="0">
              <a:solidFill>
                <a:schemeClr val="accent1">
                  <a:lumMod val="75000"/>
                </a:schemeClr>
              </a:solidFill>
              <a:latin typeface="Calibri Light" pitchFamily="34" charset="0"/>
              <a:cs typeface="Calibri Light" pitchFamily="34" charset="0"/>
            </a:endParaRPr>
          </a:p>
          <a:p>
            <a:r>
              <a:rPr lang="en-US" sz="1800" i="1" dirty="0">
                <a:solidFill>
                  <a:schemeClr val="accent1">
                    <a:lumMod val="75000"/>
                  </a:schemeClr>
                </a:solidFill>
                <a:latin typeface="Calibri Light" panose="020F0302020204030204" pitchFamily="34" charset="0"/>
                <a:cs typeface="Calibri Light" panose="020F0302020204030204" pitchFamily="34" charset="0"/>
              </a:rPr>
              <a:t>Reflection of the water policies in the education: insights form the Bulgarian experience</a:t>
            </a:r>
            <a:endParaRPr lang="bg-BG" sz="1800" i="1" dirty="0">
              <a:solidFill>
                <a:schemeClr val="accent1">
                  <a:lumMod val="75000"/>
                </a:schemeClr>
              </a:solidFill>
              <a:latin typeface="Calibri Light" panose="020F0302020204030204" pitchFamily="34" charset="0"/>
              <a:cs typeface="Calibri Light" panose="020F0302020204030204" pitchFamily="34" charset="0"/>
            </a:endParaRPr>
          </a:p>
          <a:p>
            <a:r>
              <a:rPr lang="en-US" sz="1800" dirty="0">
                <a:solidFill>
                  <a:schemeClr val="accent1">
                    <a:lumMod val="75000"/>
                  </a:schemeClr>
                </a:solidFill>
                <a:latin typeface="Calibri Light" pitchFamily="34" charset="0"/>
                <a:cs typeface="Calibri Light" pitchFamily="34" charset="0"/>
              </a:rPr>
              <a:t> Sofia</a:t>
            </a:r>
            <a:r>
              <a:rPr lang="sr-Latn-BA" sz="1800" dirty="0">
                <a:solidFill>
                  <a:schemeClr val="accent1">
                    <a:lumMod val="75000"/>
                  </a:schemeClr>
                </a:solidFill>
                <a:latin typeface="Calibri Light" pitchFamily="34" charset="0"/>
                <a:cs typeface="Calibri Light" pitchFamily="34" charset="0"/>
              </a:rPr>
              <a:t>/ </a:t>
            </a:r>
            <a:r>
              <a:rPr lang="en-GB" sz="1800" dirty="0">
                <a:solidFill>
                  <a:schemeClr val="accent1">
                    <a:lumMod val="75000"/>
                  </a:schemeClr>
                </a:solidFill>
                <a:latin typeface="Calibri Light" pitchFamily="34" charset="0"/>
                <a:cs typeface="Calibri Light" pitchFamily="34" charset="0"/>
              </a:rPr>
              <a:t>29-31.05.2019</a:t>
            </a:r>
            <a:endParaRPr lang="bs-Latn-BA" sz="1800" dirty="0">
              <a:solidFill>
                <a:schemeClr val="accent1">
                  <a:lumMod val="75000"/>
                </a:schemeClr>
              </a:solidFill>
              <a:latin typeface="Calibri Light" pitchFamily="34" charset="0"/>
              <a:cs typeface="Calibri Light"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86DA703-4567-44EC-BD23-1CF575CFA6C2}"/>
              </a:ext>
            </a:extLst>
          </p:cNvPr>
          <p:cNvSpPr>
            <a:spLocks noGrp="1"/>
          </p:cNvSpPr>
          <p:nvPr>
            <p:ph type="title"/>
          </p:nvPr>
        </p:nvSpPr>
        <p:spPr>
          <a:xfrm>
            <a:off x="457200" y="731837"/>
            <a:ext cx="8229600" cy="639763"/>
          </a:xfrm>
        </p:spPr>
        <p:txBody>
          <a:bodyPr>
            <a:noAutofit/>
          </a:bodyPr>
          <a:lstStyle/>
          <a:p>
            <a:r>
              <a:rPr lang="en-GB" sz="3600" b="1" dirty="0"/>
              <a:t>3. Drinking Water Directive</a:t>
            </a:r>
            <a:endParaRPr lang="bg-BG" sz="3600" b="1" dirty="0"/>
          </a:p>
        </p:txBody>
      </p:sp>
      <p:sp>
        <p:nvSpPr>
          <p:cNvPr id="4" name="Flowchart: Process 10">
            <a:extLst>
              <a:ext uri="{FF2B5EF4-FFF2-40B4-BE49-F238E27FC236}">
                <a16:creationId xmlns:a16="http://schemas.microsoft.com/office/drawing/2014/main" id="{C0036488-942B-43F8-9ADD-900EF58A4AA0}"/>
              </a:ext>
            </a:extLst>
          </p:cNvPr>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a:extLst>
              <a:ext uri="{FF2B5EF4-FFF2-40B4-BE49-F238E27FC236}">
                <a16:creationId xmlns:a16="http://schemas.microsoft.com/office/drawing/2014/main" id="{795C9E37-518C-4C30-B948-423E36E456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1" y="104570"/>
            <a:ext cx="1743324" cy="423940"/>
          </a:xfrm>
          <a:prstGeom prst="rect">
            <a:avLst/>
          </a:prstGeom>
        </p:spPr>
      </p:pic>
      <p:pic>
        <p:nvPicPr>
          <p:cNvPr id="6" name="Picture 5">
            <a:extLst>
              <a:ext uri="{FF2B5EF4-FFF2-40B4-BE49-F238E27FC236}">
                <a16:creationId xmlns:a16="http://schemas.microsoft.com/office/drawing/2014/main" id="{7DEA544B-41A3-41BB-A9A9-7BD4E721FB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a:extLst>
              <a:ext uri="{FF2B5EF4-FFF2-40B4-BE49-F238E27FC236}">
                <a16:creationId xmlns:a16="http://schemas.microsoft.com/office/drawing/2014/main" id="{5DED5E2D-D517-46E0-A818-601BA34B36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a:extLst>
              <a:ext uri="{FF2B5EF4-FFF2-40B4-BE49-F238E27FC236}">
                <a16:creationId xmlns:a16="http://schemas.microsoft.com/office/drawing/2014/main" id="{AD77A523-6774-4313-A966-AB710BDAEA6E}"/>
              </a:ext>
            </a:extLst>
          </p:cNvPr>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9" name="Контейнер за съдържание 8">
            <a:extLst>
              <a:ext uri="{FF2B5EF4-FFF2-40B4-BE49-F238E27FC236}">
                <a16:creationId xmlns:a16="http://schemas.microsoft.com/office/drawing/2014/main" id="{CAEC3CD8-9667-4158-B85A-EC2D505A030A}"/>
              </a:ext>
            </a:extLst>
          </p:cNvPr>
          <p:cNvSpPr>
            <a:spLocks noGrp="1"/>
          </p:cNvSpPr>
          <p:nvPr>
            <p:ph idx="1"/>
          </p:nvPr>
        </p:nvSpPr>
        <p:spPr>
          <a:xfrm>
            <a:off x="457200" y="1371600"/>
            <a:ext cx="8229600" cy="4754563"/>
          </a:xfrm>
        </p:spPr>
        <p:txBody>
          <a:bodyPr>
            <a:noAutofit/>
          </a:bodyPr>
          <a:lstStyle/>
          <a:p>
            <a:r>
              <a:rPr lang="en-GB" sz="3000" dirty="0"/>
              <a:t>Harmonization</a:t>
            </a:r>
          </a:p>
          <a:p>
            <a:pPr lvl="1">
              <a:spcBef>
                <a:spcPts val="600"/>
              </a:spcBef>
            </a:pPr>
            <a:r>
              <a:rPr lang="en-US" sz="2600" dirty="0"/>
              <a:t>The general public is informed about the drinking water quality by the annual </a:t>
            </a:r>
            <a:r>
              <a:rPr lang="en-US" sz="2600" i="1" dirty="0"/>
              <a:t>Reports on Drinking Water Quality </a:t>
            </a:r>
            <a:r>
              <a:rPr lang="en-US" sz="2600" dirty="0"/>
              <a:t>issued by each of 4 River Basin Directorates. </a:t>
            </a:r>
            <a:endParaRPr lang="bg-BG" sz="2600" dirty="0"/>
          </a:p>
          <a:p>
            <a:pPr>
              <a:spcBef>
                <a:spcPts val="600"/>
              </a:spcBef>
            </a:pPr>
            <a:r>
              <a:rPr lang="en-GB" dirty="0"/>
              <a:t>Quality</a:t>
            </a:r>
          </a:p>
          <a:p>
            <a:pPr lvl="1"/>
            <a:r>
              <a:rPr lang="en-GB" sz="2600" dirty="0"/>
              <a:t>W</a:t>
            </a:r>
            <a:r>
              <a:rPr lang="bg-BG" sz="2600" dirty="0" err="1"/>
              <a:t>ater</a:t>
            </a:r>
            <a:r>
              <a:rPr lang="bg-BG" sz="2600" dirty="0"/>
              <a:t> </a:t>
            </a:r>
            <a:r>
              <a:rPr lang="bg-BG" sz="2600" dirty="0" err="1"/>
              <a:t>supply</a:t>
            </a:r>
            <a:r>
              <a:rPr lang="bg-BG" sz="2600" dirty="0"/>
              <a:t> </a:t>
            </a:r>
            <a:r>
              <a:rPr lang="bg-BG" sz="2600" dirty="0" err="1"/>
              <a:t>systems</a:t>
            </a:r>
            <a:r>
              <a:rPr lang="bg-BG" sz="2600" dirty="0"/>
              <a:t> </a:t>
            </a:r>
            <a:r>
              <a:rPr lang="bg-BG" sz="2600" dirty="0" err="1"/>
              <a:t>abstraction</a:t>
            </a:r>
            <a:r>
              <a:rPr lang="bg-BG" sz="2600" dirty="0"/>
              <a:t> </a:t>
            </a:r>
            <a:r>
              <a:rPr lang="bg-BG" sz="2600" dirty="0" err="1"/>
              <a:t>consists</a:t>
            </a:r>
            <a:r>
              <a:rPr lang="bg-BG" sz="2600" dirty="0"/>
              <a:t> </a:t>
            </a:r>
            <a:r>
              <a:rPr lang="bg-BG" sz="2600" dirty="0" err="1"/>
              <a:t>of</a:t>
            </a:r>
            <a:r>
              <a:rPr lang="bg-BG" sz="2600" dirty="0"/>
              <a:t> </a:t>
            </a:r>
            <a:endParaRPr lang="en-GB" sz="2600" dirty="0"/>
          </a:p>
          <a:p>
            <a:pPr lvl="2"/>
            <a:r>
              <a:rPr lang="bg-BG" dirty="0"/>
              <a:t>51% </a:t>
            </a:r>
            <a:r>
              <a:rPr lang="bg-BG" dirty="0" err="1"/>
              <a:t>surface</a:t>
            </a:r>
            <a:r>
              <a:rPr lang="bg-BG" dirty="0"/>
              <a:t> </a:t>
            </a:r>
            <a:r>
              <a:rPr lang="bg-BG" dirty="0" err="1"/>
              <a:t>water</a:t>
            </a:r>
            <a:r>
              <a:rPr lang="bg-BG" dirty="0"/>
              <a:t> </a:t>
            </a:r>
            <a:r>
              <a:rPr lang="bg-BG" dirty="0" err="1"/>
              <a:t>and</a:t>
            </a:r>
            <a:r>
              <a:rPr lang="bg-BG" dirty="0"/>
              <a:t> </a:t>
            </a:r>
            <a:endParaRPr lang="en-GB" dirty="0"/>
          </a:p>
          <a:p>
            <a:pPr lvl="2"/>
            <a:r>
              <a:rPr lang="bg-BG" dirty="0"/>
              <a:t>49% </a:t>
            </a:r>
            <a:r>
              <a:rPr lang="bg-BG" dirty="0" err="1"/>
              <a:t>ground</a:t>
            </a:r>
            <a:r>
              <a:rPr lang="bg-BG" dirty="0"/>
              <a:t> </a:t>
            </a:r>
            <a:r>
              <a:rPr lang="bg-BG" dirty="0" err="1"/>
              <a:t>water</a:t>
            </a:r>
            <a:r>
              <a:rPr lang="bg-BG" dirty="0"/>
              <a:t>. </a:t>
            </a:r>
            <a:endParaRPr lang="en-GB" dirty="0"/>
          </a:p>
        </p:txBody>
      </p:sp>
    </p:spTree>
    <p:extLst>
      <p:ext uri="{BB962C8B-B14F-4D97-AF65-F5344CB8AC3E}">
        <p14:creationId xmlns:p14="http://schemas.microsoft.com/office/powerpoint/2010/main" val="416349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86DA703-4567-44EC-BD23-1CF575CFA6C2}"/>
              </a:ext>
            </a:extLst>
          </p:cNvPr>
          <p:cNvSpPr>
            <a:spLocks noGrp="1"/>
          </p:cNvSpPr>
          <p:nvPr>
            <p:ph type="title"/>
          </p:nvPr>
        </p:nvSpPr>
        <p:spPr>
          <a:xfrm>
            <a:off x="457200" y="731837"/>
            <a:ext cx="8229600" cy="639763"/>
          </a:xfrm>
        </p:spPr>
        <p:txBody>
          <a:bodyPr>
            <a:noAutofit/>
          </a:bodyPr>
          <a:lstStyle/>
          <a:p>
            <a:r>
              <a:rPr lang="en-GB" sz="3600" b="1" dirty="0"/>
              <a:t>3. Drinking Water Directive</a:t>
            </a:r>
            <a:endParaRPr lang="bg-BG" sz="3600" b="1" dirty="0"/>
          </a:p>
        </p:txBody>
      </p:sp>
      <p:sp>
        <p:nvSpPr>
          <p:cNvPr id="4" name="Flowchart: Process 10">
            <a:extLst>
              <a:ext uri="{FF2B5EF4-FFF2-40B4-BE49-F238E27FC236}">
                <a16:creationId xmlns:a16="http://schemas.microsoft.com/office/drawing/2014/main" id="{C0036488-942B-43F8-9ADD-900EF58A4AA0}"/>
              </a:ext>
            </a:extLst>
          </p:cNvPr>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a:extLst>
              <a:ext uri="{FF2B5EF4-FFF2-40B4-BE49-F238E27FC236}">
                <a16:creationId xmlns:a16="http://schemas.microsoft.com/office/drawing/2014/main" id="{795C9E37-518C-4C30-B948-423E36E456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1" y="104570"/>
            <a:ext cx="1743324" cy="423940"/>
          </a:xfrm>
          <a:prstGeom prst="rect">
            <a:avLst/>
          </a:prstGeom>
        </p:spPr>
      </p:pic>
      <p:pic>
        <p:nvPicPr>
          <p:cNvPr id="6" name="Picture 5">
            <a:extLst>
              <a:ext uri="{FF2B5EF4-FFF2-40B4-BE49-F238E27FC236}">
                <a16:creationId xmlns:a16="http://schemas.microsoft.com/office/drawing/2014/main" id="{7DEA544B-41A3-41BB-A9A9-7BD4E721FB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a:extLst>
              <a:ext uri="{FF2B5EF4-FFF2-40B4-BE49-F238E27FC236}">
                <a16:creationId xmlns:a16="http://schemas.microsoft.com/office/drawing/2014/main" id="{5DED5E2D-D517-46E0-A818-601BA34B36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a:extLst>
              <a:ext uri="{FF2B5EF4-FFF2-40B4-BE49-F238E27FC236}">
                <a16:creationId xmlns:a16="http://schemas.microsoft.com/office/drawing/2014/main" id="{AD77A523-6774-4313-A966-AB710BDAEA6E}"/>
              </a:ext>
            </a:extLst>
          </p:cNvPr>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9" name="Контейнер за съдържание 8">
            <a:extLst>
              <a:ext uri="{FF2B5EF4-FFF2-40B4-BE49-F238E27FC236}">
                <a16:creationId xmlns:a16="http://schemas.microsoft.com/office/drawing/2014/main" id="{CAEC3CD8-9667-4158-B85A-EC2D505A030A}"/>
              </a:ext>
            </a:extLst>
          </p:cNvPr>
          <p:cNvSpPr>
            <a:spLocks noGrp="1"/>
          </p:cNvSpPr>
          <p:nvPr>
            <p:ph idx="1"/>
          </p:nvPr>
        </p:nvSpPr>
        <p:spPr>
          <a:xfrm>
            <a:off x="457200" y="1371600"/>
            <a:ext cx="8229600" cy="4754563"/>
          </a:xfrm>
        </p:spPr>
        <p:txBody>
          <a:bodyPr>
            <a:noAutofit/>
          </a:bodyPr>
          <a:lstStyle/>
          <a:p>
            <a:pPr>
              <a:spcBef>
                <a:spcPts val="600"/>
              </a:spcBef>
            </a:pPr>
            <a:r>
              <a:rPr lang="en-GB" dirty="0"/>
              <a:t>Quality</a:t>
            </a:r>
          </a:p>
          <a:p>
            <a:pPr lvl="1"/>
            <a:r>
              <a:rPr lang="bg-BG" sz="2600" dirty="0" err="1"/>
              <a:t>Bulgaria</a:t>
            </a:r>
            <a:r>
              <a:rPr lang="bg-BG" sz="2600" dirty="0"/>
              <a:t> </a:t>
            </a:r>
            <a:r>
              <a:rPr lang="bg-BG" sz="2600" dirty="0" err="1"/>
              <a:t>is</a:t>
            </a:r>
            <a:r>
              <a:rPr lang="bg-BG" sz="2600" dirty="0"/>
              <a:t> </a:t>
            </a:r>
            <a:r>
              <a:rPr lang="bg-BG" sz="2600" dirty="0" err="1"/>
              <a:t>the</a:t>
            </a:r>
            <a:r>
              <a:rPr lang="bg-BG" sz="2600" dirty="0"/>
              <a:t> </a:t>
            </a:r>
            <a:r>
              <a:rPr lang="bg-BG" sz="2600" dirty="0" err="1"/>
              <a:t>only</a:t>
            </a:r>
            <a:r>
              <a:rPr lang="bg-BG" sz="2600" dirty="0"/>
              <a:t> </a:t>
            </a:r>
            <a:r>
              <a:rPr lang="bg-BG" sz="2600" dirty="0" err="1"/>
              <a:t>new</a:t>
            </a:r>
            <a:r>
              <a:rPr lang="bg-BG" sz="2600" dirty="0"/>
              <a:t> </a:t>
            </a:r>
            <a:r>
              <a:rPr lang="en-GB" sz="2600" dirty="0"/>
              <a:t>EU </a:t>
            </a:r>
            <a:r>
              <a:rPr lang="bg-BG" sz="2600" dirty="0" err="1"/>
              <a:t>member</a:t>
            </a:r>
            <a:r>
              <a:rPr lang="bg-BG" sz="2600" dirty="0"/>
              <a:t> </a:t>
            </a:r>
            <a:r>
              <a:rPr lang="bg-BG" sz="2600" dirty="0" err="1"/>
              <a:t>state</a:t>
            </a:r>
            <a:r>
              <a:rPr lang="bg-BG" sz="2600" dirty="0"/>
              <a:t> </a:t>
            </a:r>
            <a:r>
              <a:rPr lang="bg-BG" sz="2600" dirty="0" err="1"/>
              <a:t>that</a:t>
            </a:r>
            <a:r>
              <a:rPr lang="bg-BG" sz="2600" dirty="0"/>
              <a:t> </a:t>
            </a:r>
            <a:r>
              <a:rPr lang="bg-BG" sz="2600" dirty="0" err="1"/>
              <a:t>scored</a:t>
            </a:r>
            <a:r>
              <a:rPr lang="bg-BG" sz="2600" dirty="0"/>
              <a:t> </a:t>
            </a:r>
            <a:r>
              <a:rPr lang="bg-BG" sz="2600" dirty="0" err="1"/>
              <a:t>compliance</a:t>
            </a:r>
            <a:r>
              <a:rPr lang="bg-BG" sz="2600" dirty="0"/>
              <a:t> </a:t>
            </a:r>
            <a:r>
              <a:rPr lang="bg-BG" sz="2600" dirty="0" err="1"/>
              <a:t>levels</a:t>
            </a:r>
            <a:r>
              <a:rPr lang="bg-BG" sz="2600" dirty="0"/>
              <a:t> </a:t>
            </a:r>
            <a:r>
              <a:rPr lang="bg-BG" sz="2600" dirty="0" err="1"/>
              <a:t>of</a:t>
            </a:r>
            <a:r>
              <a:rPr lang="bg-BG" sz="2600" dirty="0"/>
              <a:t> 95-100% </a:t>
            </a:r>
            <a:r>
              <a:rPr lang="bg-BG" sz="2600" dirty="0" err="1"/>
              <a:t>for</a:t>
            </a:r>
            <a:r>
              <a:rPr lang="bg-BG" sz="2600" dirty="0"/>
              <a:t> </a:t>
            </a:r>
            <a:r>
              <a:rPr lang="bg-BG" sz="2600" dirty="0" err="1"/>
              <a:t>all</a:t>
            </a:r>
            <a:r>
              <a:rPr lang="bg-BG" sz="2600" dirty="0"/>
              <a:t> </a:t>
            </a:r>
            <a:r>
              <a:rPr lang="bg-BG" sz="2600" dirty="0" err="1"/>
              <a:t>three</a:t>
            </a:r>
            <a:r>
              <a:rPr lang="bg-BG" sz="2600" dirty="0"/>
              <a:t> </a:t>
            </a:r>
            <a:r>
              <a:rPr lang="bg-BG" sz="2600" dirty="0" err="1"/>
              <a:t>types</a:t>
            </a:r>
            <a:r>
              <a:rPr lang="bg-BG" sz="2600" dirty="0"/>
              <a:t> </a:t>
            </a:r>
            <a:r>
              <a:rPr lang="bg-BG" sz="2600" dirty="0" err="1"/>
              <a:t>of</a:t>
            </a:r>
            <a:r>
              <a:rPr lang="bg-BG" sz="2600" dirty="0"/>
              <a:t> </a:t>
            </a:r>
            <a:r>
              <a:rPr lang="bg-BG" sz="2600" dirty="0" err="1"/>
              <a:t>parameters</a:t>
            </a:r>
            <a:r>
              <a:rPr lang="bg-BG" sz="2600" dirty="0"/>
              <a:t> (</a:t>
            </a:r>
            <a:r>
              <a:rPr lang="bg-BG" sz="2600" dirty="0" err="1"/>
              <a:t>microbiological</a:t>
            </a:r>
            <a:r>
              <a:rPr lang="bg-BG" sz="2600" dirty="0"/>
              <a:t>, </a:t>
            </a:r>
            <a:r>
              <a:rPr lang="bg-BG" sz="2600" dirty="0" err="1"/>
              <a:t>chemical</a:t>
            </a:r>
            <a:r>
              <a:rPr lang="bg-BG" sz="2600" dirty="0"/>
              <a:t> </a:t>
            </a:r>
            <a:r>
              <a:rPr lang="bg-BG" sz="2600" dirty="0" err="1"/>
              <a:t>and</a:t>
            </a:r>
            <a:r>
              <a:rPr lang="bg-BG" sz="2600" dirty="0"/>
              <a:t> </a:t>
            </a:r>
            <a:r>
              <a:rPr lang="bg-BG" sz="2600" dirty="0" err="1"/>
              <a:t>indicators</a:t>
            </a:r>
            <a:r>
              <a:rPr lang="bg-BG" sz="2600" dirty="0"/>
              <a:t>).</a:t>
            </a:r>
            <a:endParaRPr lang="en-GB" sz="2600" dirty="0"/>
          </a:p>
          <a:p>
            <a:pPr lvl="1"/>
            <a:r>
              <a:rPr lang="bg-BG" sz="2600" dirty="0" err="1"/>
              <a:t>At</a:t>
            </a:r>
            <a:r>
              <a:rPr lang="bg-BG" sz="2600" dirty="0"/>
              <a:t> </a:t>
            </a:r>
            <a:r>
              <a:rPr lang="bg-BG" sz="2600" dirty="0" err="1"/>
              <a:t>the</a:t>
            </a:r>
            <a:r>
              <a:rPr lang="bg-BG" sz="2600" dirty="0"/>
              <a:t> </a:t>
            </a:r>
            <a:r>
              <a:rPr lang="bg-BG" sz="2600" dirty="0" err="1"/>
              <a:t>national</a:t>
            </a:r>
            <a:r>
              <a:rPr lang="bg-BG" sz="2600" dirty="0"/>
              <a:t> </a:t>
            </a:r>
            <a:r>
              <a:rPr lang="bg-BG" sz="2600" dirty="0" err="1"/>
              <a:t>level</a:t>
            </a:r>
            <a:r>
              <a:rPr lang="bg-BG" sz="2600" dirty="0"/>
              <a:t> </a:t>
            </a:r>
            <a:r>
              <a:rPr lang="bg-BG" sz="2600" dirty="0" err="1"/>
              <a:t>water</a:t>
            </a:r>
            <a:r>
              <a:rPr lang="bg-BG" sz="2600" dirty="0"/>
              <a:t> </a:t>
            </a:r>
            <a:r>
              <a:rPr lang="bg-BG" sz="2600" dirty="0" err="1"/>
              <a:t>quality</a:t>
            </a:r>
            <a:r>
              <a:rPr lang="bg-BG" sz="2600" dirty="0"/>
              <a:t> </a:t>
            </a:r>
            <a:r>
              <a:rPr lang="bg-BG" sz="2600" dirty="0" err="1"/>
              <a:t>is</a:t>
            </a:r>
            <a:r>
              <a:rPr lang="bg-BG" sz="2600" dirty="0"/>
              <a:t> </a:t>
            </a:r>
            <a:r>
              <a:rPr lang="bg-BG" sz="2600" b="1" dirty="0" err="1"/>
              <a:t>very</a:t>
            </a:r>
            <a:r>
              <a:rPr lang="bg-BG" sz="2600" b="1" dirty="0"/>
              <a:t> </a:t>
            </a:r>
            <a:r>
              <a:rPr lang="bg-BG" sz="2600" b="1" dirty="0" err="1"/>
              <a:t>good</a:t>
            </a:r>
            <a:r>
              <a:rPr lang="bg-BG" sz="2600" dirty="0"/>
              <a:t>. </a:t>
            </a:r>
            <a:endParaRPr lang="en-GB" sz="2600" dirty="0"/>
          </a:p>
          <a:p>
            <a:pPr lvl="2"/>
            <a:r>
              <a:rPr lang="bg-BG" dirty="0" err="1"/>
              <a:t>There</a:t>
            </a:r>
            <a:r>
              <a:rPr lang="bg-BG" dirty="0"/>
              <a:t> </a:t>
            </a:r>
            <a:r>
              <a:rPr lang="bg-BG" dirty="0" err="1"/>
              <a:t>are</a:t>
            </a:r>
            <a:r>
              <a:rPr lang="bg-BG" dirty="0"/>
              <a:t> </a:t>
            </a:r>
            <a:r>
              <a:rPr lang="bg-BG" dirty="0" err="1"/>
              <a:t>specific</a:t>
            </a:r>
            <a:r>
              <a:rPr lang="bg-BG" dirty="0"/>
              <a:t> </a:t>
            </a:r>
            <a:r>
              <a:rPr lang="bg-BG" dirty="0" err="1"/>
              <a:t>issues</a:t>
            </a:r>
            <a:r>
              <a:rPr lang="bg-BG" dirty="0"/>
              <a:t> </a:t>
            </a:r>
            <a:r>
              <a:rPr lang="bg-BG" dirty="0" err="1"/>
              <a:t>in</a:t>
            </a:r>
            <a:r>
              <a:rPr lang="bg-BG" dirty="0"/>
              <a:t> </a:t>
            </a:r>
            <a:r>
              <a:rPr lang="en-GB" dirty="0"/>
              <a:t>some </a:t>
            </a:r>
            <a:r>
              <a:rPr lang="bg-BG" dirty="0" err="1"/>
              <a:t>small</a:t>
            </a:r>
            <a:r>
              <a:rPr lang="bg-BG" dirty="0"/>
              <a:t> </a:t>
            </a:r>
            <a:r>
              <a:rPr lang="bg-BG" dirty="0" err="1"/>
              <a:t>water</a:t>
            </a:r>
            <a:r>
              <a:rPr lang="bg-BG" dirty="0"/>
              <a:t> </a:t>
            </a:r>
            <a:r>
              <a:rPr lang="bg-BG" dirty="0" err="1"/>
              <a:t>supply</a:t>
            </a:r>
            <a:r>
              <a:rPr lang="bg-BG" dirty="0"/>
              <a:t> </a:t>
            </a:r>
            <a:r>
              <a:rPr lang="bg-BG" dirty="0" err="1"/>
              <a:t>zones</a:t>
            </a:r>
            <a:r>
              <a:rPr lang="bg-BG" dirty="0"/>
              <a:t> </a:t>
            </a:r>
            <a:endParaRPr lang="en-GB" dirty="0"/>
          </a:p>
          <a:p>
            <a:pPr lvl="1"/>
            <a:r>
              <a:rPr lang="bg-BG" sz="2600" dirty="0" err="1"/>
              <a:t>The</a:t>
            </a:r>
            <a:r>
              <a:rPr lang="bg-BG" sz="2600" dirty="0"/>
              <a:t> </a:t>
            </a:r>
            <a:r>
              <a:rPr lang="bg-BG" sz="2600" dirty="0" err="1"/>
              <a:t>average</a:t>
            </a:r>
            <a:r>
              <a:rPr lang="bg-BG" sz="2600" dirty="0"/>
              <a:t> </a:t>
            </a:r>
            <a:r>
              <a:rPr lang="bg-BG" sz="2600" dirty="0" err="1"/>
              <a:t>compliance</a:t>
            </a:r>
            <a:r>
              <a:rPr lang="bg-BG" sz="2600" dirty="0"/>
              <a:t> </a:t>
            </a:r>
            <a:r>
              <a:rPr lang="bg-BG" sz="2600" dirty="0" err="1"/>
              <a:t>rate</a:t>
            </a:r>
            <a:r>
              <a:rPr lang="en-GB" sz="2600" dirty="0"/>
              <a:t>s</a:t>
            </a:r>
            <a:r>
              <a:rPr lang="bg-BG" sz="2600" dirty="0"/>
              <a:t> </a:t>
            </a:r>
            <a:r>
              <a:rPr lang="bg-BG" sz="2600" dirty="0" err="1"/>
              <a:t>of</a:t>
            </a:r>
            <a:r>
              <a:rPr lang="bg-BG" sz="2600" dirty="0"/>
              <a:t> </a:t>
            </a:r>
            <a:r>
              <a:rPr lang="bg-BG" sz="2600" dirty="0" err="1"/>
              <a:t>water</a:t>
            </a:r>
            <a:r>
              <a:rPr lang="bg-BG" sz="2600" dirty="0"/>
              <a:t> </a:t>
            </a:r>
            <a:r>
              <a:rPr lang="bg-BG" sz="2600" dirty="0" err="1"/>
              <a:t>samples</a:t>
            </a:r>
            <a:r>
              <a:rPr lang="bg-BG" sz="2600" dirty="0"/>
              <a:t> i</a:t>
            </a:r>
            <a:r>
              <a:rPr lang="en-GB" sz="2600" dirty="0"/>
              <a:t>s:</a:t>
            </a:r>
          </a:p>
          <a:p>
            <a:pPr lvl="2"/>
            <a:r>
              <a:rPr lang="bg-BG" dirty="0"/>
              <a:t>99.6% </a:t>
            </a:r>
            <a:r>
              <a:rPr lang="en-GB" dirty="0"/>
              <a:t>in </a:t>
            </a:r>
            <a:r>
              <a:rPr lang="bg-BG" dirty="0" err="1"/>
              <a:t>big</a:t>
            </a:r>
            <a:r>
              <a:rPr lang="bg-BG" dirty="0"/>
              <a:t> </a:t>
            </a:r>
            <a:r>
              <a:rPr lang="bg-BG" dirty="0" err="1"/>
              <a:t>water</a:t>
            </a:r>
            <a:r>
              <a:rPr lang="bg-BG" dirty="0"/>
              <a:t> </a:t>
            </a:r>
            <a:r>
              <a:rPr lang="bg-BG" dirty="0" err="1"/>
              <a:t>supply</a:t>
            </a:r>
            <a:r>
              <a:rPr lang="bg-BG" dirty="0"/>
              <a:t> </a:t>
            </a:r>
            <a:r>
              <a:rPr lang="bg-BG" dirty="0" err="1"/>
              <a:t>zones</a:t>
            </a:r>
            <a:r>
              <a:rPr lang="bg-BG" dirty="0"/>
              <a:t>. </a:t>
            </a:r>
            <a:endParaRPr lang="en-GB" dirty="0"/>
          </a:p>
          <a:p>
            <a:pPr lvl="2"/>
            <a:r>
              <a:rPr lang="bg-BG" dirty="0"/>
              <a:t>98.4%</a:t>
            </a:r>
            <a:r>
              <a:rPr lang="en-GB" dirty="0"/>
              <a:t> </a:t>
            </a:r>
            <a:r>
              <a:rPr lang="bg-BG" dirty="0"/>
              <a:t>i</a:t>
            </a:r>
            <a:r>
              <a:rPr lang="en-GB" dirty="0"/>
              <a:t>n</a:t>
            </a:r>
            <a:r>
              <a:rPr lang="bg-BG" dirty="0"/>
              <a:t> </a:t>
            </a:r>
            <a:r>
              <a:rPr lang="bg-BG" dirty="0" err="1"/>
              <a:t>small</a:t>
            </a:r>
            <a:r>
              <a:rPr lang="bg-BG" dirty="0"/>
              <a:t> </a:t>
            </a:r>
            <a:r>
              <a:rPr lang="bg-BG" dirty="0" err="1"/>
              <a:t>zones</a:t>
            </a:r>
            <a:r>
              <a:rPr lang="en-GB" dirty="0"/>
              <a:t> (o</a:t>
            </a:r>
            <a:r>
              <a:rPr lang="bg-BG" dirty="0"/>
              <a:t>n </a:t>
            </a:r>
            <a:r>
              <a:rPr lang="bg-BG" dirty="0" err="1"/>
              <a:t>national</a:t>
            </a:r>
            <a:r>
              <a:rPr lang="bg-BG" dirty="0"/>
              <a:t> </a:t>
            </a:r>
            <a:r>
              <a:rPr lang="bg-BG" dirty="0" err="1"/>
              <a:t>level</a:t>
            </a:r>
            <a:r>
              <a:rPr lang="en-GB" dirty="0"/>
              <a:t>)</a:t>
            </a:r>
          </a:p>
        </p:txBody>
      </p:sp>
    </p:spTree>
    <p:extLst>
      <p:ext uri="{BB962C8B-B14F-4D97-AF65-F5344CB8AC3E}">
        <p14:creationId xmlns:p14="http://schemas.microsoft.com/office/powerpoint/2010/main" val="73664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86DA703-4567-44EC-BD23-1CF575CFA6C2}"/>
              </a:ext>
            </a:extLst>
          </p:cNvPr>
          <p:cNvSpPr>
            <a:spLocks noGrp="1"/>
          </p:cNvSpPr>
          <p:nvPr>
            <p:ph type="title"/>
          </p:nvPr>
        </p:nvSpPr>
        <p:spPr>
          <a:xfrm>
            <a:off x="457200" y="731837"/>
            <a:ext cx="8229600" cy="639763"/>
          </a:xfrm>
        </p:spPr>
        <p:txBody>
          <a:bodyPr>
            <a:noAutofit/>
          </a:bodyPr>
          <a:lstStyle/>
          <a:p>
            <a:r>
              <a:rPr lang="en-GB" sz="3600" b="1" dirty="0"/>
              <a:t>4. Groundwater Directive</a:t>
            </a:r>
            <a:endParaRPr lang="bg-BG" sz="3600" b="1" dirty="0"/>
          </a:p>
        </p:txBody>
      </p:sp>
      <p:sp>
        <p:nvSpPr>
          <p:cNvPr id="4" name="Flowchart: Process 10">
            <a:extLst>
              <a:ext uri="{FF2B5EF4-FFF2-40B4-BE49-F238E27FC236}">
                <a16:creationId xmlns:a16="http://schemas.microsoft.com/office/drawing/2014/main" id="{C0036488-942B-43F8-9ADD-900EF58A4AA0}"/>
              </a:ext>
            </a:extLst>
          </p:cNvPr>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a:extLst>
              <a:ext uri="{FF2B5EF4-FFF2-40B4-BE49-F238E27FC236}">
                <a16:creationId xmlns:a16="http://schemas.microsoft.com/office/drawing/2014/main" id="{795C9E37-518C-4C30-B948-423E36E456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1" y="104570"/>
            <a:ext cx="1743324" cy="423940"/>
          </a:xfrm>
          <a:prstGeom prst="rect">
            <a:avLst/>
          </a:prstGeom>
        </p:spPr>
      </p:pic>
      <p:pic>
        <p:nvPicPr>
          <p:cNvPr id="6" name="Picture 5">
            <a:extLst>
              <a:ext uri="{FF2B5EF4-FFF2-40B4-BE49-F238E27FC236}">
                <a16:creationId xmlns:a16="http://schemas.microsoft.com/office/drawing/2014/main" id="{7DEA544B-41A3-41BB-A9A9-7BD4E721FB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a:extLst>
              <a:ext uri="{FF2B5EF4-FFF2-40B4-BE49-F238E27FC236}">
                <a16:creationId xmlns:a16="http://schemas.microsoft.com/office/drawing/2014/main" id="{5DED5E2D-D517-46E0-A818-601BA34B36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a:extLst>
              <a:ext uri="{FF2B5EF4-FFF2-40B4-BE49-F238E27FC236}">
                <a16:creationId xmlns:a16="http://schemas.microsoft.com/office/drawing/2014/main" id="{AD77A523-6774-4313-A966-AB710BDAEA6E}"/>
              </a:ext>
            </a:extLst>
          </p:cNvPr>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9" name="Контейнер за съдържание 8">
            <a:extLst>
              <a:ext uri="{FF2B5EF4-FFF2-40B4-BE49-F238E27FC236}">
                <a16:creationId xmlns:a16="http://schemas.microsoft.com/office/drawing/2014/main" id="{CAEC3CD8-9667-4158-B85A-EC2D505A030A}"/>
              </a:ext>
            </a:extLst>
          </p:cNvPr>
          <p:cNvSpPr>
            <a:spLocks noGrp="1"/>
          </p:cNvSpPr>
          <p:nvPr>
            <p:ph idx="1"/>
          </p:nvPr>
        </p:nvSpPr>
        <p:spPr>
          <a:xfrm>
            <a:off x="457200" y="1371600"/>
            <a:ext cx="8229600" cy="4754563"/>
          </a:xfrm>
        </p:spPr>
        <p:txBody>
          <a:bodyPr>
            <a:noAutofit/>
          </a:bodyPr>
          <a:lstStyle/>
          <a:p>
            <a:r>
              <a:rPr lang="en-GB" sz="3000" dirty="0"/>
              <a:t>Harmonization</a:t>
            </a:r>
          </a:p>
          <a:p>
            <a:pPr lvl="1">
              <a:spcBef>
                <a:spcPts val="600"/>
              </a:spcBef>
            </a:pPr>
            <a:r>
              <a:rPr lang="en-US" sz="2600" dirty="0"/>
              <a:t>through amendments in </a:t>
            </a:r>
            <a:r>
              <a:rPr lang="en-US" sz="2600" i="1" dirty="0"/>
              <a:t>Water Act</a:t>
            </a:r>
            <a:r>
              <a:rPr lang="en-US" sz="2600" dirty="0"/>
              <a:t>.</a:t>
            </a:r>
          </a:p>
          <a:p>
            <a:pPr lvl="2">
              <a:spcBef>
                <a:spcPts val="600"/>
              </a:spcBef>
            </a:pPr>
            <a:r>
              <a:rPr lang="en-GB" i="1" dirty="0"/>
              <a:t>Ordinance Nr 2 from 13.09.2007 about prevention of waters from contamination with nitrates from agricultural origins</a:t>
            </a:r>
            <a:r>
              <a:rPr lang="en-GB" dirty="0"/>
              <a:t>; </a:t>
            </a:r>
          </a:p>
          <a:p>
            <a:pPr lvl="2">
              <a:spcBef>
                <a:spcPts val="600"/>
              </a:spcBef>
            </a:pPr>
            <a:r>
              <a:rPr lang="en-GB" i="1" dirty="0"/>
              <a:t>Ordinance Nr 1 from 10.10.2007 for exploration, use and protection of groundwater</a:t>
            </a:r>
            <a:r>
              <a:rPr lang="en-GB" dirty="0"/>
              <a:t>. </a:t>
            </a:r>
            <a:r>
              <a:rPr lang="en-US" dirty="0"/>
              <a:t> </a:t>
            </a:r>
            <a:endParaRPr lang="bg-BG" dirty="0"/>
          </a:p>
          <a:p>
            <a:pPr lvl="1"/>
            <a:r>
              <a:rPr lang="en-GB" sz="2400" dirty="0"/>
              <a:t>Water abstraction permits are issued by respective River Basin Directorate, according to available recourse. </a:t>
            </a:r>
          </a:p>
          <a:p>
            <a:pPr lvl="1"/>
            <a:r>
              <a:rPr lang="en-GB" sz="2400" dirty="0"/>
              <a:t>The water recourses of the groundwater bodies - determined via common methodology, issued by </a:t>
            </a:r>
            <a:r>
              <a:rPr lang="en-GB" sz="2400" dirty="0" err="1"/>
              <a:t>MoEW</a:t>
            </a:r>
            <a:r>
              <a:rPr lang="en-GB" sz="2400" dirty="0"/>
              <a:t> </a:t>
            </a:r>
          </a:p>
        </p:txBody>
      </p:sp>
    </p:spTree>
    <p:extLst>
      <p:ext uri="{BB962C8B-B14F-4D97-AF65-F5344CB8AC3E}">
        <p14:creationId xmlns:p14="http://schemas.microsoft.com/office/powerpoint/2010/main" val="1051596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86DA703-4567-44EC-BD23-1CF575CFA6C2}"/>
              </a:ext>
            </a:extLst>
          </p:cNvPr>
          <p:cNvSpPr>
            <a:spLocks noGrp="1"/>
          </p:cNvSpPr>
          <p:nvPr>
            <p:ph type="title"/>
          </p:nvPr>
        </p:nvSpPr>
        <p:spPr>
          <a:xfrm>
            <a:off x="457200" y="731837"/>
            <a:ext cx="8382000" cy="639763"/>
          </a:xfrm>
        </p:spPr>
        <p:txBody>
          <a:bodyPr>
            <a:noAutofit/>
          </a:bodyPr>
          <a:lstStyle/>
          <a:p>
            <a:r>
              <a:rPr lang="en-US" sz="3600" b="1" dirty="0"/>
              <a:t>5. Urban Wastewater Treatment Directive</a:t>
            </a:r>
            <a:endParaRPr lang="bg-BG" sz="3600" b="1" dirty="0"/>
          </a:p>
        </p:txBody>
      </p:sp>
      <p:sp>
        <p:nvSpPr>
          <p:cNvPr id="4" name="Flowchart: Process 10">
            <a:extLst>
              <a:ext uri="{FF2B5EF4-FFF2-40B4-BE49-F238E27FC236}">
                <a16:creationId xmlns:a16="http://schemas.microsoft.com/office/drawing/2014/main" id="{C0036488-942B-43F8-9ADD-900EF58A4AA0}"/>
              </a:ext>
            </a:extLst>
          </p:cNvPr>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a:extLst>
              <a:ext uri="{FF2B5EF4-FFF2-40B4-BE49-F238E27FC236}">
                <a16:creationId xmlns:a16="http://schemas.microsoft.com/office/drawing/2014/main" id="{795C9E37-518C-4C30-B948-423E36E456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1" y="104570"/>
            <a:ext cx="1743324" cy="423940"/>
          </a:xfrm>
          <a:prstGeom prst="rect">
            <a:avLst/>
          </a:prstGeom>
        </p:spPr>
      </p:pic>
      <p:pic>
        <p:nvPicPr>
          <p:cNvPr id="6" name="Picture 5">
            <a:extLst>
              <a:ext uri="{FF2B5EF4-FFF2-40B4-BE49-F238E27FC236}">
                <a16:creationId xmlns:a16="http://schemas.microsoft.com/office/drawing/2014/main" id="{7DEA544B-41A3-41BB-A9A9-7BD4E721FB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a:extLst>
              <a:ext uri="{FF2B5EF4-FFF2-40B4-BE49-F238E27FC236}">
                <a16:creationId xmlns:a16="http://schemas.microsoft.com/office/drawing/2014/main" id="{5DED5E2D-D517-46E0-A818-601BA34B36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a:extLst>
              <a:ext uri="{FF2B5EF4-FFF2-40B4-BE49-F238E27FC236}">
                <a16:creationId xmlns:a16="http://schemas.microsoft.com/office/drawing/2014/main" id="{AD77A523-6774-4313-A966-AB710BDAEA6E}"/>
              </a:ext>
            </a:extLst>
          </p:cNvPr>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9" name="Контейнер за съдържание 8">
            <a:extLst>
              <a:ext uri="{FF2B5EF4-FFF2-40B4-BE49-F238E27FC236}">
                <a16:creationId xmlns:a16="http://schemas.microsoft.com/office/drawing/2014/main" id="{CAEC3CD8-9667-4158-B85A-EC2D505A030A}"/>
              </a:ext>
            </a:extLst>
          </p:cNvPr>
          <p:cNvSpPr>
            <a:spLocks noGrp="1"/>
          </p:cNvSpPr>
          <p:nvPr>
            <p:ph idx="1"/>
          </p:nvPr>
        </p:nvSpPr>
        <p:spPr>
          <a:xfrm>
            <a:off x="457200" y="1371600"/>
            <a:ext cx="8229600" cy="4754563"/>
          </a:xfrm>
        </p:spPr>
        <p:txBody>
          <a:bodyPr>
            <a:noAutofit/>
          </a:bodyPr>
          <a:lstStyle/>
          <a:p>
            <a:r>
              <a:rPr lang="en-GB" sz="3000" dirty="0"/>
              <a:t>Harmonization</a:t>
            </a:r>
          </a:p>
          <a:p>
            <a:pPr lvl="1">
              <a:spcBef>
                <a:spcPts val="600"/>
              </a:spcBef>
            </a:pPr>
            <a:r>
              <a:rPr lang="en-US" sz="2600" dirty="0"/>
              <a:t>through amendments in </a:t>
            </a:r>
            <a:r>
              <a:rPr lang="en-US" sz="2600" i="1" dirty="0"/>
              <a:t>Water Act</a:t>
            </a:r>
            <a:r>
              <a:rPr lang="en-US" sz="2600" dirty="0"/>
              <a:t>.</a:t>
            </a:r>
          </a:p>
          <a:p>
            <a:pPr lvl="1">
              <a:spcBef>
                <a:spcPts val="600"/>
              </a:spcBef>
            </a:pPr>
            <a:r>
              <a:rPr lang="en-US" sz="2600" dirty="0"/>
              <a:t>amendments in other documents</a:t>
            </a:r>
          </a:p>
          <a:p>
            <a:pPr lvl="2">
              <a:spcBef>
                <a:spcPts val="600"/>
              </a:spcBef>
            </a:pPr>
            <a:r>
              <a:rPr lang="bg-BG" i="1" dirty="0" err="1"/>
              <a:t>Ordinance</a:t>
            </a:r>
            <a:r>
              <a:rPr lang="bg-BG" i="1" dirty="0"/>
              <a:t> </a:t>
            </a:r>
            <a:r>
              <a:rPr lang="bg-BG" i="1" dirty="0" err="1"/>
              <a:t>Nr</a:t>
            </a:r>
            <a:r>
              <a:rPr lang="bg-BG" i="1" dirty="0"/>
              <a:t>. РД-02-20-8 </a:t>
            </a:r>
            <a:r>
              <a:rPr lang="en-GB" i="1" dirty="0"/>
              <a:t>/</a:t>
            </a:r>
            <a:r>
              <a:rPr lang="bg-BG" i="1" dirty="0"/>
              <a:t> 17.05.2013 </a:t>
            </a:r>
            <a:r>
              <a:rPr lang="bg-BG" i="1" dirty="0" err="1"/>
              <a:t>on</a:t>
            </a:r>
            <a:r>
              <a:rPr lang="bg-BG" i="1" dirty="0"/>
              <a:t> </a:t>
            </a:r>
            <a:r>
              <a:rPr lang="bg-BG" i="1" dirty="0" err="1"/>
              <a:t>design</a:t>
            </a:r>
            <a:r>
              <a:rPr lang="bg-BG" i="1" dirty="0"/>
              <a:t>, </a:t>
            </a:r>
            <a:r>
              <a:rPr lang="bg-BG" i="1" dirty="0" err="1"/>
              <a:t>construction</a:t>
            </a:r>
            <a:r>
              <a:rPr lang="bg-BG" i="1" dirty="0"/>
              <a:t> </a:t>
            </a:r>
            <a:r>
              <a:rPr lang="bg-BG" i="1" dirty="0" err="1"/>
              <a:t>and</a:t>
            </a:r>
            <a:r>
              <a:rPr lang="bg-BG" i="1" dirty="0"/>
              <a:t> </a:t>
            </a:r>
            <a:r>
              <a:rPr lang="bg-BG" i="1" dirty="0" err="1"/>
              <a:t>exploitation</a:t>
            </a:r>
            <a:r>
              <a:rPr lang="bg-BG" i="1" dirty="0"/>
              <a:t> </a:t>
            </a:r>
            <a:r>
              <a:rPr lang="bg-BG" i="1" dirty="0" err="1"/>
              <a:t>of</a:t>
            </a:r>
            <a:r>
              <a:rPr lang="bg-BG" i="1" dirty="0"/>
              <a:t> </a:t>
            </a:r>
            <a:r>
              <a:rPr lang="bg-BG" i="1" dirty="0" err="1"/>
              <a:t>sewerage</a:t>
            </a:r>
            <a:r>
              <a:rPr lang="bg-BG" i="1" dirty="0"/>
              <a:t> </a:t>
            </a:r>
            <a:r>
              <a:rPr lang="bg-BG" i="1" dirty="0" err="1"/>
              <a:t>systems</a:t>
            </a:r>
            <a:r>
              <a:rPr lang="bg-BG" dirty="0"/>
              <a:t>; </a:t>
            </a:r>
            <a:endParaRPr lang="en-GB" dirty="0"/>
          </a:p>
          <a:p>
            <a:pPr lvl="2">
              <a:spcBef>
                <a:spcPts val="600"/>
              </a:spcBef>
            </a:pPr>
            <a:r>
              <a:rPr lang="en-US" i="1" dirty="0"/>
              <a:t>Ordinance Nr 6 / 9.11.2000 on emission standards for the permissible content of harmful and dangerous substances in wastewater discharged into water bodies</a:t>
            </a:r>
            <a:r>
              <a:rPr lang="en-US" dirty="0"/>
              <a:t>; </a:t>
            </a:r>
          </a:p>
          <a:p>
            <a:pPr lvl="2">
              <a:spcBef>
                <a:spcPts val="600"/>
              </a:spcBef>
            </a:pPr>
            <a:r>
              <a:rPr lang="en-US" i="1" dirty="0"/>
              <a:t>Ordinance Nr 7 / 14.11.2000 on the conditions and order for discharge of industrial waste-water into the urban sewerage systems</a:t>
            </a:r>
            <a:endParaRPr lang="en-US" dirty="0"/>
          </a:p>
        </p:txBody>
      </p:sp>
    </p:spTree>
    <p:extLst>
      <p:ext uri="{BB962C8B-B14F-4D97-AF65-F5344CB8AC3E}">
        <p14:creationId xmlns:p14="http://schemas.microsoft.com/office/powerpoint/2010/main" val="217425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86DA703-4567-44EC-BD23-1CF575CFA6C2}"/>
              </a:ext>
            </a:extLst>
          </p:cNvPr>
          <p:cNvSpPr>
            <a:spLocks noGrp="1"/>
          </p:cNvSpPr>
          <p:nvPr>
            <p:ph type="title"/>
          </p:nvPr>
        </p:nvSpPr>
        <p:spPr>
          <a:xfrm>
            <a:off x="457200" y="731837"/>
            <a:ext cx="8382000" cy="639763"/>
          </a:xfrm>
        </p:spPr>
        <p:txBody>
          <a:bodyPr>
            <a:noAutofit/>
          </a:bodyPr>
          <a:lstStyle/>
          <a:p>
            <a:r>
              <a:rPr lang="en-US" sz="3600" b="1" dirty="0"/>
              <a:t>5. Urban Wastewater Treatment Directive</a:t>
            </a:r>
            <a:endParaRPr lang="bg-BG" sz="3600" b="1" dirty="0"/>
          </a:p>
        </p:txBody>
      </p:sp>
      <p:sp>
        <p:nvSpPr>
          <p:cNvPr id="4" name="Flowchart: Process 10">
            <a:extLst>
              <a:ext uri="{FF2B5EF4-FFF2-40B4-BE49-F238E27FC236}">
                <a16:creationId xmlns:a16="http://schemas.microsoft.com/office/drawing/2014/main" id="{C0036488-942B-43F8-9ADD-900EF58A4AA0}"/>
              </a:ext>
            </a:extLst>
          </p:cNvPr>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a:extLst>
              <a:ext uri="{FF2B5EF4-FFF2-40B4-BE49-F238E27FC236}">
                <a16:creationId xmlns:a16="http://schemas.microsoft.com/office/drawing/2014/main" id="{795C9E37-518C-4C30-B948-423E36E456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1" y="104570"/>
            <a:ext cx="1743324" cy="423940"/>
          </a:xfrm>
          <a:prstGeom prst="rect">
            <a:avLst/>
          </a:prstGeom>
        </p:spPr>
      </p:pic>
      <p:pic>
        <p:nvPicPr>
          <p:cNvPr id="6" name="Picture 5">
            <a:extLst>
              <a:ext uri="{FF2B5EF4-FFF2-40B4-BE49-F238E27FC236}">
                <a16:creationId xmlns:a16="http://schemas.microsoft.com/office/drawing/2014/main" id="{7DEA544B-41A3-41BB-A9A9-7BD4E721FB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a:extLst>
              <a:ext uri="{FF2B5EF4-FFF2-40B4-BE49-F238E27FC236}">
                <a16:creationId xmlns:a16="http://schemas.microsoft.com/office/drawing/2014/main" id="{5DED5E2D-D517-46E0-A818-601BA34B36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a:extLst>
              <a:ext uri="{FF2B5EF4-FFF2-40B4-BE49-F238E27FC236}">
                <a16:creationId xmlns:a16="http://schemas.microsoft.com/office/drawing/2014/main" id="{AD77A523-6774-4313-A966-AB710BDAEA6E}"/>
              </a:ext>
            </a:extLst>
          </p:cNvPr>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9" name="Контейнер за съдържание 8">
            <a:extLst>
              <a:ext uri="{FF2B5EF4-FFF2-40B4-BE49-F238E27FC236}">
                <a16:creationId xmlns:a16="http://schemas.microsoft.com/office/drawing/2014/main" id="{CAEC3CD8-9667-4158-B85A-EC2D505A030A}"/>
              </a:ext>
            </a:extLst>
          </p:cNvPr>
          <p:cNvSpPr>
            <a:spLocks noGrp="1"/>
          </p:cNvSpPr>
          <p:nvPr>
            <p:ph idx="1"/>
          </p:nvPr>
        </p:nvSpPr>
        <p:spPr>
          <a:xfrm>
            <a:off x="457200" y="1371600"/>
            <a:ext cx="8229600" cy="4754563"/>
          </a:xfrm>
        </p:spPr>
        <p:txBody>
          <a:bodyPr>
            <a:noAutofit/>
          </a:bodyPr>
          <a:lstStyle/>
          <a:p>
            <a:r>
              <a:rPr lang="en-GB" sz="3000" dirty="0"/>
              <a:t>Current state</a:t>
            </a:r>
          </a:p>
          <a:p>
            <a:pPr lvl="1"/>
            <a:r>
              <a:rPr lang="en-US" dirty="0"/>
              <a:t>66% of the population is connected to urban wastewater collection </a:t>
            </a:r>
          </a:p>
          <a:p>
            <a:pPr lvl="1"/>
            <a:r>
              <a:rPr lang="en-US" dirty="0"/>
              <a:t>50% is connected to an urban wastewater treatment plant</a:t>
            </a:r>
            <a:endParaRPr lang="en-GB" sz="2600" dirty="0"/>
          </a:p>
          <a:p>
            <a:r>
              <a:rPr lang="en-GB" sz="3000" dirty="0"/>
              <a:t>Serious issue to meet EU requirements</a:t>
            </a:r>
          </a:p>
          <a:p>
            <a:pPr lvl="1">
              <a:spcBef>
                <a:spcPts val="0"/>
              </a:spcBef>
            </a:pPr>
            <a:r>
              <a:rPr lang="en-US" sz="2600" dirty="0"/>
              <a:t>slow construction of new WWTP and new sewerage networks</a:t>
            </a:r>
          </a:p>
          <a:p>
            <a:pPr lvl="2">
              <a:spcBef>
                <a:spcPts val="600"/>
              </a:spcBef>
            </a:pPr>
            <a:r>
              <a:rPr lang="en-GB" i="1" dirty="0"/>
              <a:t>settlements between 2,000 and 10,000 P.E.</a:t>
            </a:r>
            <a:r>
              <a:rPr lang="bg-BG" dirty="0"/>
              <a:t> </a:t>
            </a:r>
            <a:endParaRPr lang="en-GB" dirty="0"/>
          </a:p>
        </p:txBody>
      </p:sp>
    </p:spTree>
    <p:extLst>
      <p:ext uri="{BB962C8B-B14F-4D97-AF65-F5344CB8AC3E}">
        <p14:creationId xmlns:p14="http://schemas.microsoft.com/office/powerpoint/2010/main" val="1945850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86DA703-4567-44EC-BD23-1CF575CFA6C2}"/>
              </a:ext>
            </a:extLst>
          </p:cNvPr>
          <p:cNvSpPr>
            <a:spLocks noGrp="1"/>
          </p:cNvSpPr>
          <p:nvPr>
            <p:ph type="title"/>
          </p:nvPr>
        </p:nvSpPr>
        <p:spPr>
          <a:xfrm>
            <a:off x="457200" y="731837"/>
            <a:ext cx="8382000" cy="639763"/>
          </a:xfrm>
        </p:spPr>
        <p:txBody>
          <a:bodyPr>
            <a:noAutofit/>
          </a:bodyPr>
          <a:lstStyle/>
          <a:p>
            <a:r>
              <a:rPr lang="en-US" sz="3600" b="1" dirty="0"/>
              <a:t>5. Urban Wastewater Treatment Directive</a:t>
            </a:r>
            <a:endParaRPr lang="bg-BG" sz="3600" b="1" dirty="0"/>
          </a:p>
        </p:txBody>
      </p:sp>
      <p:sp>
        <p:nvSpPr>
          <p:cNvPr id="4" name="Flowchart: Process 10">
            <a:extLst>
              <a:ext uri="{FF2B5EF4-FFF2-40B4-BE49-F238E27FC236}">
                <a16:creationId xmlns:a16="http://schemas.microsoft.com/office/drawing/2014/main" id="{C0036488-942B-43F8-9ADD-900EF58A4AA0}"/>
              </a:ext>
            </a:extLst>
          </p:cNvPr>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a:extLst>
              <a:ext uri="{FF2B5EF4-FFF2-40B4-BE49-F238E27FC236}">
                <a16:creationId xmlns:a16="http://schemas.microsoft.com/office/drawing/2014/main" id="{795C9E37-518C-4C30-B948-423E36E456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1" y="104570"/>
            <a:ext cx="1743324" cy="423940"/>
          </a:xfrm>
          <a:prstGeom prst="rect">
            <a:avLst/>
          </a:prstGeom>
        </p:spPr>
      </p:pic>
      <p:pic>
        <p:nvPicPr>
          <p:cNvPr id="6" name="Picture 5">
            <a:extLst>
              <a:ext uri="{FF2B5EF4-FFF2-40B4-BE49-F238E27FC236}">
                <a16:creationId xmlns:a16="http://schemas.microsoft.com/office/drawing/2014/main" id="{7DEA544B-41A3-41BB-A9A9-7BD4E721FB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a:extLst>
              <a:ext uri="{FF2B5EF4-FFF2-40B4-BE49-F238E27FC236}">
                <a16:creationId xmlns:a16="http://schemas.microsoft.com/office/drawing/2014/main" id="{5DED5E2D-D517-46E0-A818-601BA34B36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a:extLst>
              <a:ext uri="{FF2B5EF4-FFF2-40B4-BE49-F238E27FC236}">
                <a16:creationId xmlns:a16="http://schemas.microsoft.com/office/drawing/2014/main" id="{AD77A523-6774-4313-A966-AB710BDAEA6E}"/>
              </a:ext>
            </a:extLst>
          </p:cNvPr>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9" name="Контейнер за съдържание 8">
            <a:extLst>
              <a:ext uri="{FF2B5EF4-FFF2-40B4-BE49-F238E27FC236}">
                <a16:creationId xmlns:a16="http://schemas.microsoft.com/office/drawing/2014/main" id="{CAEC3CD8-9667-4158-B85A-EC2D505A030A}"/>
              </a:ext>
            </a:extLst>
          </p:cNvPr>
          <p:cNvSpPr>
            <a:spLocks noGrp="1"/>
          </p:cNvSpPr>
          <p:nvPr>
            <p:ph idx="1"/>
          </p:nvPr>
        </p:nvSpPr>
        <p:spPr>
          <a:xfrm>
            <a:off x="152400" y="1384249"/>
            <a:ext cx="1981200" cy="4754563"/>
          </a:xfrm>
        </p:spPr>
        <p:txBody>
          <a:bodyPr>
            <a:noAutofit/>
          </a:bodyPr>
          <a:lstStyle/>
          <a:p>
            <a:pPr marL="0" indent="0">
              <a:buNone/>
            </a:pPr>
            <a:r>
              <a:rPr lang="en-GB" sz="1800" dirty="0"/>
              <a:t>Percentage of population connected to wastewater collection (settlements more than 2,000 P.E.)</a:t>
            </a:r>
          </a:p>
          <a:p>
            <a:pPr marL="0" indent="0">
              <a:buNone/>
            </a:pPr>
            <a:endParaRPr lang="en-GB" sz="1800" dirty="0"/>
          </a:p>
          <a:p>
            <a:pPr marL="0" indent="0">
              <a:buNone/>
            </a:pPr>
            <a:endParaRPr lang="en-GB" sz="1800" dirty="0"/>
          </a:p>
          <a:p>
            <a:pPr marL="0" indent="0">
              <a:buNone/>
            </a:pPr>
            <a:r>
              <a:rPr lang="en-GB" sz="1800" dirty="0"/>
              <a:t>Percentage of population connected to wastewater treatment (settlements more than 2,000 P.E.)</a:t>
            </a:r>
          </a:p>
        </p:txBody>
      </p:sp>
      <p:pic>
        <p:nvPicPr>
          <p:cNvPr id="10" name="Картина 9">
            <a:extLst>
              <a:ext uri="{FF2B5EF4-FFF2-40B4-BE49-F238E27FC236}">
                <a16:creationId xmlns:a16="http://schemas.microsoft.com/office/drawing/2014/main" id="{2702AC79-7BF1-4F1A-85E3-FF729180759F}"/>
              </a:ext>
            </a:extLst>
          </p:cNvPr>
          <p:cNvPicPr>
            <a:picLocks noChangeAspect="1"/>
          </p:cNvPicPr>
          <p:nvPr/>
        </p:nvPicPr>
        <p:blipFill rotWithShape="1">
          <a:blip r:embed="rId5">
            <a:extLst>
              <a:ext uri="{28A0092B-C50C-407E-A947-70E740481C1C}">
                <a14:useLocalDpi xmlns:a14="http://schemas.microsoft.com/office/drawing/2010/main" val="0"/>
              </a:ext>
            </a:extLst>
          </a:blip>
          <a:srcRect b="18629"/>
          <a:stretch/>
        </p:blipFill>
        <p:spPr>
          <a:xfrm>
            <a:off x="2057400" y="3911594"/>
            <a:ext cx="6934200" cy="2286000"/>
          </a:xfrm>
          <a:prstGeom prst="rect">
            <a:avLst/>
          </a:prstGeom>
        </p:spPr>
      </p:pic>
      <p:pic>
        <p:nvPicPr>
          <p:cNvPr id="12" name="Картина 11">
            <a:extLst>
              <a:ext uri="{FF2B5EF4-FFF2-40B4-BE49-F238E27FC236}">
                <a16:creationId xmlns:a16="http://schemas.microsoft.com/office/drawing/2014/main" id="{6C6974AB-5A31-4559-92ED-FA3EED74FDF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33600" y="1367043"/>
            <a:ext cx="6705600" cy="2128831"/>
          </a:xfrm>
          <a:prstGeom prst="rect">
            <a:avLst/>
          </a:prstGeom>
        </p:spPr>
      </p:pic>
      <p:sp>
        <p:nvSpPr>
          <p:cNvPr id="13" name="Текстово поле 12">
            <a:extLst>
              <a:ext uri="{FF2B5EF4-FFF2-40B4-BE49-F238E27FC236}">
                <a16:creationId xmlns:a16="http://schemas.microsoft.com/office/drawing/2014/main" id="{D008D0D7-D21B-45D9-ADCD-D244C306C01A}"/>
              </a:ext>
            </a:extLst>
          </p:cNvPr>
          <p:cNvSpPr txBox="1"/>
          <p:nvPr/>
        </p:nvSpPr>
        <p:spPr>
          <a:xfrm>
            <a:off x="2225106" y="3477054"/>
            <a:ext cx="6705600" cy="461665"/>
          </a:xfrm>
          <a:prstGeom prst="rect">
            <a:avLst/>
          </a:prstGeom>
          <a:noFill/>
        </p:spPr>
        <p:txBody>
          <a:bodyPr wrap="square" rtlCol="0">
            <a:spAutoFit/>
          </a:bodyPr>
          <a:lstStyle/>
          <a:p>
            <a:r>
              <a:rPr lang="en-GB" sz="1200" i="1" dirty="0"/>
              <a:t>Source: </a:t>
            </a:r>
            <a:r>
              <a:rPr lang="en-US" sz="1200" i="1" dirty="0"/>
              <a:t>Strategy for Development and Management of Water Supply and Sanitation Sector in the Republic of Bulgaria, 2014</a:t>
            </a:r>
            <a:endParaRPr lang="bg-BG" sz="1200" i="1" dirty="0"/>
          </a:p>
        </p:txBody>
      </p:sp>
    </p:spTree>
    <p:extLst>
      <p:ext uri="{BB962C8B-B14F-4D97-AF65-F5344CB8AC3E}">
        <p14:creationId xmlns:p14="http://schemas.microsoft.com/office/powerpoint/2010/main" val="518984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86DA703-4567-44EC-BD23-1CF575CFA6C2}"/>
              </a:ext>
            </a:extLst>
          </p:cNvPr>
          <p:cNvSpPr>
            <a:spLocks noGrp="1"/>
          </p:cNvSpPr>
          <p:nvPr>
            <p:ph type="title"/>
          </p:nvPr>
        </p:nvSpPr>
        <p:spPr>
          <a:xfrm>
            <a:off x="457200" y="731837"/>
            <a:ext cx="8382000" cy="639763"/>
          </a:xfrm>
        </p:spPr>
        <p:txBody>
          <a:bodyPr>
            <a:noAutofit/>
          </a:bodyPr>
          <a:lstStyle/>
          <a:p>
            <a:r>
              <a:rPr lang="en-US" sz="3600" b="1" dirty="0"/>
              <a:t>6. Bird Directive and the Habitat Directive</a:t>
            </a:r>
            <a:endParaRPr lang="bg-BG" sz="3600" b="1" dirty="0"/>
          </a:p>
        </p:txBody>
      </p:sp>
      <p:sp>
        <p:nvSpPr>
          <p:cNvPr id="4" name="Flowchart: Process 10">
            <a:extLst>
              <a:ext uri="{FF2B5EF4-FFF2-40B4-BE49-F238E27FC236}">
                <a16:creationId xmlns:a16="http://schemas.microsoft.com/office/drawing/2014/main" id="{C0036488-942B-43F8-9ADD-900EF58A4AA0}"/>
              </a:ext>
            </a:extLst>
          </p:cNvPr>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a:extLst>
              <a:ext uri="{FF2B5EF4-FFF2-40B4-BE49-F238E27FC236}">
                <a16:creationId xmlns:a16="http://schemas.microsoft.com/office/drawing/2014/main" id="{795C9E37-518C-4C30-B948-423E36E456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1" y="104570"/>
            <a:ext cx="1743324" cy="423940"/>
          </a:xfrm>
          <a:prstGeom prst="rect">
            <a:avLst/>
          </a:prstGeom>
        </p:spPr>
      </p:pic>
      <p:pic>
        <p:nvPicPr>
          <p:cNvPr id="6" name="Picture 5">
            <a:extLst>
              <a:ext uri="{FF2B5EF4-FFF2-40B4-BE49-F238E27FC236}">
                <a16:creationId xmlns:a16="http://schemas.microsoft.com/office/drawing/2014/main" id="{7DEA544B-41A3-41BB-A9A9-7BD4E721FB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a:extLst>
              <a:ext uri="{FF2B5EF4-FFF2-40B4-BE49-F238E27FC236}">
                <a16:creationId xmlns:a16="http://schemas.microsoft.com/office/drawing/2014/main" id="{5DED5E2D-D517-46E0-A818-601BA34B36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a:extLst>
              <a:ext uri="{FF2B5EF4-FFF2-40B4-BE49-F238E27FC236}">
                <a16:creationId xmlns:a16="http://schemas.microsoft.com/office/drawing/2014/main" id="{AD77A523-6774-4313-A966-AB710BDAEA6E}"/>
              </a:ext>
            </a:extLst>
          </p:cNvPr>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9" name="Контейнер за съдържание 8">
            <a:extLst>
              <a:ext uri="{FF2B5EF4-FFF2-40B4-BE49-F238E27FC236}">
                <a16:creationId xmlns:a16="http://schemas.microsoft.com/office/drawing/2014/main" id="{CAEC3CD8-9667-4158-B85A-EC2D505A030A}"/>
              </a:ext>
            </a:extLst>
          </p:cNvPr>
          <p:cNvSpPr>
            <a:spLocks noGrp="1"/>
          </p:cNvSpPr>
          <p:nvPr>
            <p:ph idx="1"/>
          </p:nvPr>
        </p:nvSpPr>
        <p:spPr>
          <a:xfrm>
            <a:off x="457200" y="1371600"/>
            <a:ext cx="8229600" cy="4754563"/>
          </a:xfrm>
        </p:spPr>
        <p:txBody>
          <a:bodyPr>
            <a:noAutofit/>
          </a:bodyPr>
          <a:lstStyle/>
          <a:p>
            <a:r>
              <a:rPr lang="en-GB" sz="3000" dirty="0"/>
              <a:t>Harmonization</a:t>
            </a:r>
          </a:p>
          <a:p>
            <a:pPr lvl="1">
              <a:spcBef>
                <a:spcPts val="600"/>
              </a:spcBef>
            </a:pPr>
            <a:r>
              <a:rPr lang="en-US" sz="2600" i="1" dirty="0"/>
              <a:t>Environment Protection Act</a:t>
            </a:r>
            <a:r>
              <a:rPr lang="en-US" sz="2600" dirty="0"/>
              <a:t> (from 2002 and following amendments), </a:t>
            </a:r>
          </a:p>
          <a:p>
            <a:pPr lvl="1">
              <a:spcBef>
                <a:spcPts val="600"/>
              </a:spcBef>
            </a:pPr>
            <a:r>
              <a:rPr lang="en-US" sz="2600" i="1" dirty="0"/>
              <a:t>Bio Diversity Act</a:t>
            </a:r>
            <a:r>
              <a:rPr lang="en-US" sz="2600" dirty="0"/>
              <a:t> (2002 and following amendments) </a:t>
            </a:r>
          </a:p>
          <a:p>
            <a:pPr lvl="2">
              <a:spcBef>
                <a:spcPts val="600"/>
              </a:spcBef>
            </a:pPr>
            <a:r>
              <a:rPr lang="en-US" i="1" dirty="0"/>
              <a:t>Ordinance on the conditions and order for development and approval of plans for management of protected areas </a:t>
            </a:r>
            <a:r>
              <a:rPr lang="bg-BG" dirty="0"/>
              <a:t>(</a:t>
            </a:r>
            <a:r>
              <a:rPr lang="en-US" dirty="0"/>
              <a:t>2008</a:t>
            </a:r>
            <a:r>
              <a:rPr lang="bg-BG" dirty="0"/>
              <a:t>)</a:t>
            </a:r>
            <a:r>
              <a:rPr lang="en-US" dirty="0"/>
              <a:t>.</a:t>
            </a:r>
            <a:endParaRPr lang="en-US" sz="2200" dirty="0"/>
          </a:p>
        </p:txBody>
      </p:sp>
    </p:spTree>
    <p:extLst>
      <p:ext uri="{BB962C8B-B14F-4D97-AF65-F5344CB8AC3E}">
        <p14:creationId xmlns:p14="http://schemas.microsoft.com/office/powerpoint/2010/main" val="601675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86DA703-4567-44EC-BD23-1CF575CFA6C2}"/>
              </a:ext>
            </a:extLst>
          </p:cNvPr>
          <p:cNvSpPr>
            <a:spLocks noGrp="1"/>
          </p:cNvSpPr>
          <p:nvPr>
            <p:ph type="title"/>
          </p:nvPr>
        </p:nvSpPr>
        <p:spPr>
          <a:xfrm>
            <a:off x="457200" y="731837"/>
            <a:ext cx="8382000" cy="639763"/>
          </a:xfrm>
        </p:spPr>
        <p:txBody>
          <a:bodyPr>
            <a:noAutofit/>
          </a:bodyPr>
          <a:lstStyle/>
          <a:p>
            <a:r>
              <a:rPr lang="en-US" sz="3600" b="1" dirty="0"/>
              <a:t>6. Bird Directive and the Habitat Directive</a:t>
            </a:r>
            <a:endParaRPr lang="bg-BG" sz="3600" b="1" dirty="0"/>
          </a:p>
        </p:txBody>
      </p:sp>
      <p:sp>
        <p:nvSpPr>
          <p:cNvPr id="4" name="Flowchart: Process 10">
            <a:extLst>
              <a:ext uri="{FF2B5EF4-FFF2-40B4-BE49-F238E27FC236}">
                <a16:creationId xmlns:a16="http://schemas.microsoft.com/office/drawing/2014/main" id="{C0036488-942B-43F8-9ADD-900EF58A4AA0}"/>
              </a:ext>
            </a:extLst>
          </p:cNvPr>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a:extLst>
              <a:ext uri="{FF2B5EF4-FFF2-40B4-BE49-F238E27FC236}">
                <a16:creationId xmlns:a16="http://schemas.microsoft.com/office/drawing/2014/main" id="{795C9E37-518C-4C30-B948-423E36E456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1" y="104570"/>
            <a:ext cx="1743324" cy="423940"/>
          </a:xfrm>
          <a:prstGeom prst="rect">
            <a:avLst/>
          </a:prstGeom>
        </p:spPr>
      </p:pic>
      <p:pic>
        <p:nvPicPr>
          <p:cNvPr id="6" name="Picture 5">
            <a:extLst>
              <a:ext uri="{FF2B5EF4-FFF2-40B4-BE49-F238E27FC236}">
                <a16:creationId xmlns:a16="http://schemas.microsoft.com/office/drawing/2014/main" id="{7DEA544B-41A3-41BB-A9A9-7BD4E721FB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a:extLst>
              <a:ext uri="{FF2B5EF4-FFF2-40B4-BE49-F238E27FC236}">
                <a16:creationId xmlns:a16="http://schemas.microsoft.com/office/drawing/2014/main" id="{5DED5E2D-D517-46E0-A818-601BA34B36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a:extLst>
              <a:ext uri="{FF2B5EF4-FFF2-40B4-BE49-F238E27FC236}">
                <a16:creationId xmlns:a16="http://schemas.microsoft.com/office/drawing/2014/main" id="{AD77A523-6774-4313-A966-AB710BDAEA6E}"/>
              </a:ext>
            </a:extLst>
          </p:cNvPr>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9" name="Контейнер за съдържание 8">
            <a:extLst>
              <a:ext uri="{FF2B5EF4-FFF2-40B4-BE49-F238E27FC236}">
                <a16:creationId xmlns:a16="http://schemas.microsoft.com/office/drawing/2014/main" id="{CAEC3CD8-9667-4158-B85A-EC2D505A030A}"/>
              </a:ext>
            </a:extLst>
          </p:cNvPr>
          <p:cNvSpPr>
            <a:spLocks noGrp="1"/>
          </p:cNvSpPr>
          <p:nvPr>
            <p:ph idx="1"/>
          </p:nvPr>
        </p:nvSpPr>
        <p:spPr>
          <a:xfrm>
            <a:off x="457200" y="1371600"/>
            <a:ext cx="8229600" cy="4754563"/>
          </a:xfrm>
        </p:spPr>
        <p:txBody>
          <a:bodyPr>
            <a:noAutofit/>
          </a:bodyPr>
          <a:lstStyle/>
          <a:p>
            <a:r>
              <a:rPr lang="en-GB" sz="3000" dirty="0"/>
              <a:t>Ecological Network in Bulgaria</a:t>
            </a:r>
          </a:p>
          <a:p>
            <a:pPr lvl="1">
              <a:spcBef>
                <a:spcPts val="600"/>
              </a:spcBef>
            </a:pPr>
            <a:r>
              <a:rPr lang="en-US" sz="2600" dirty="0"/>
              <a:t>119 protected zones under Bird Directive (23.6 % of land territory and 54 km</a:t>
            </a:r>
            <a:r>
              <a:rPr lang="en-US" sz="2600" baseline="30000" dirty="0"/>
              <a:t>2</a:t>
            </a:r>
            <a:r>
              <a:rPr lang="en-US" sz="2600" dirty="0"/>
              <a:t> of aquatory) </a:t>
            </a:r>
          </a:p>
          <a:p>
            <a:pPr lvl="1">
              <a:spcBef>
                <a:spcPts val="600"/>
              </a:spcBef>
            </a:pPr>
            <a:r>
              <a:rPr lang="en-US" sz="2600" dirty="0"/>
              <a:t>234 protected zones under Habitat Directive </a:t>
            </a:r>
            <a:r>
              <a:rPr lang="bg-BG" sz="2600" dirty="0"/>
              <a:t>(30% </a:t>
            </a:r>
            <a:r>
              <a:rPr lang="en-GB" sz="2600" dirty="0"/>
              <a:t>of land territory)</a:t>
            </a:r>
            <a:r>
              <a:rPr lang="en-US" sz="2600" dirty="0"/>
              <a:t>. </a:t>
            </a:r>
          </a:p>
          <a:p>
            <a:pPr lvl="2">
              <a:spcBef>
                <a:spcPts val="600"/>
              </a:spcBef>
            </a:pPr>
            <a:r>
              <a:rPr lang="en-US" dirty="0"/>
              <a:t>There is partial overlap of two zones </a:t>
            </a:r>
          </a:p>
          <a:p>
            <a:pPr lvl="1">
              <a:spcBef>
                <a:spcPts val="600"/>
              </a:spcBef>
            </a:pPr>
            <a:r>
              <a:rPr lang="en-US" sz="2600" dirty="0"/>
              <a:t>Total area of two types of zones - 34.5% of the state territory </a:t>
            </a:r>
            <a:endParaRPr lang="en-US" sz="2600" i="1" dirty="0"/>
          </a:p>
        </p:txBody>
      </p:sp>
    </p:spTree>
    <p:extLst>
      <p:ext uri="{BB962C8B-B14F-4D97-AF65-F5344CB8AC3E}">
        <p14:creationId xmlns:p14="http://schemas.microsoft.com/office/powerpoint/2010/main" val="1472757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86DA703-4567-44EC-BD23-1CF575CFA6C2}"/>
              </a:ext>
            </a:extLst>
          </p:cNvPr>
          <p:cNvSpPr>
            <a:spLocks noGrp="1"/>
          </p:cNvSpPr>
          <p:nvPr>
            <p:ph type="title"/>
          </p:nvPr>
        </p:nvSpPr>
        <p:spPr>
          <a:xfrm>
            <a:off x="457200" y="731837"/>
            <a:ext cx="8382000" cy="639763"/>
          </a:xfrm>
        </p:spPr>
        <p:txBody>
          <a:bodyPr>
            <a:noAutofit/>
          </a:bodyPr>
          <a:lstStyle/>
          <a:p>
            <a:r>
              <a:rPr lang="en-US" sz="3600" b="1" dirty="0"/>
              <a:t>6. Bird Directive and the Habitat Directive</a:t>
            </a:r>
            <a:endParaRPr lang="bg-BG" sz="3600" b="1" dirty="0"/>
          </a:p>
        </p:txBody>
      </p:sp>
      <p:sp>
        <p:nvSpPr>
          <p:cNvPr id="4" name="Flowchart: Process 10">
            <a:extLst>
              <a:ext uri="{FF2B5EF4-FFF2-40B4-BE49-F238E27FC236}">
                <a16:creationId xmlns:a16="http://schemas.microsoft.com/office/drawing/2014/main" id="{C0036488-942B-43F8-9ADD-900EF58A4AA0}"/>
              </a:ext>
            </a:extLst>
          </p:cNvPr>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a:extLst>
              <a:ext uri="{FF2B5EF4-FFF2-40B4-BE49-F238E27FC236}">
                <a16:creationId xmlns:a16="http://schemas.microsoft.com/office/drawing/2014/main" id="{795C9E37-518C-4C30-B948-423E36E456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1" y="104570"/>
            <a:ext cx="1743324" cy="423940"/>
          </a:xfrm>
          <a:prstGeom prst="rect">
            <a:avLst/>
          </a:prstGeom>
        </p:spPr>
      </p:pic>
      <p:pic>
        <p:nvPicPr>
          <p:cNvPr id="6" name="Picture 5">
            <a:extLst>
              <a:ext uri="{FF2B5EF4-FFF2-40B4-BE49-F238E27FC236}">
                <a16:creationId xmlns:a16="http://schemas.microsoft.com/office/drawing/2014/main" id="{7DEA544B-41A3-41BB-A9A9-7BD4E721FB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a:extLst>
              <a:ext uri="{FF2B5EF4-FFF2-40B4-BE49-F238E27FC236}">
                <a16:creationId xmlns:a16="http://schemas.microsoft.com/office/drawing/2014/main" id="{5DED5E2D-D517-46E0-A818-601BA34B36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a:extLst>
              <a:ext uri="{FF2B5EF4-FFF2-40B4-BE49-F238E27FC236}">
                <a16:creationId xmlns:a16="http://schemas.microsoft.com/office/drawing/2014/main" id="{AD77A523-6774-4313-A966-AB710BDAEA6E}"/>
              </a:ext>
            </a:extLst>
          </p:cNvPr>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9" name="Контейнер за съдържание 8">
            <a:extLst>
              <a:ext uri="{FF2B5EF4-FFF2-40B4-BE49-F238E27FC236}">
                <a16:creationId xmlns:a16="http://schemas.microsoft.com/office/drawing/2014/main" id="{CAEC3CD8-9667-4158-B85A-EC2D505A030A}"/>
              </a:ext>
            </a:extLst>
          </p:cNvPr>
          <p:cNvSpPr>
            <a:spLocks noGrp="1"/>
          </p:cNvSpPr>
          <p:nvPr>
            <p:ph idx="1"/>
          </p:nvPr>
        </p:nvSpPr>
        <p:spPr>
          <a:xfrm>
            <a:off x="457200" y="1371600"/>
            <a:ext cx="8229600" cy="4754563"/>
          </a:xfrm>
        </p:spPr>
        <p:txBody>
          <a:bodyPr>
            <a:noAutofit/>
          </a:bodyPr>
          <a:lstStyle/>
          <a:p>
            <a:endParaRPr lang="en-GB" sz="3000" dirty="0"/>
          </a:p>
        </p:txBody>
      </p:sp>
      <p:pic>
        <p:nvPicPr>
          <p:cNvPr id="10" name="Картина 9">
            <a:extLst>
              <a:ext uri="{FF2B5EF4-FFF2-40B4-BE49-F238E27FC236}">
                <a16:creationId xmlns:a16="http://schemas.microsoft.com/office/drawing/2014/main" id="{9718686B-AB47-4AE9-BDC2-50D1DCFF275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 y="1362959"/>
            <a:ext cx="8153400" cy="4825924"/>
          </a:xfrm>
          <a:prstGeom prst="rect">
            <a:avLst/>
          </a:prstGeom>
        </p:spPr>
      </p:pic>
      <p:sp>
        <p:nvSpPr>
          <p:cNvPr id="3" name="Балонче за говор: правоъгълник 2">
            <a:extLst>
              <a:ext uri="{FF2B5EF4-FFF2-40B4-BE49-F238E27FC236}">
                <a16:creationId xmlns:a16="http://schemas.microsoft.com/office/drawing/2014/main" id="{1A1EC88A-E6F4-4C97-A8D7-901CF8E0461C}"/>
              </a:ext>
            </a:extLst>
          </p:cNvPr>
          <p:cNvSpPr/>
          <p:nvPr/>
        </p:nvSpPr>
        <p:spPr>
          <a:xfrm>
            <a:off x="1907241" y="1371600"/>
            <a:ext cx="2286000" cy="319625"/>
          </a:xfrm>
          <a:prstGeom prst="wedgeRectCallout">
            <a:avLst>
              <a:gd name="adj1" fmla="val 4404"/>
              <a:gd name="adj2" fmla="val 358943"/>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accent1">
                    <a:lumMod val="75000"/>
                  </a:schemeClr>
                </a:solidFill>
              </a:rPr>
              <a:t>Irrigation Systems in Bulgaria</a:t>
            </a:r>
            <a:endParaRPr lang="bg-BG" sz="1400" dirty="0">
              <a:solidFill>
                <a:schemeClr val="accent1">
                  <a:lumMod val="75000"/>
                </a:schemeClr>
              </a:solidFill>
            </a:endParaRPr>
          </a:p>
        </p:txBody>
      </p:sp>
      <p:sp>
        <p:nvSpPr>
          <p:cNvPr id="11" name="Балонче за говор: правоъгълник 10">
            <a:extLst>
              <a:ext uri="{FF2B5EF4-FFF2-40B4-BE49-F238E27FC236}">
                <a16:creationId xmlns:a16="http://schemas.microsoft.com/office/drawing/2014/main" id="{6D32F0E6-9CA8-4A4E-9410-DFE3F89B079B}"/>
              </a:ext>
            </a:extLst>
          </p:cNvPr>
          <p:cNvSpPr/>
          <p:nvPr/>
        </p:nvSpPr>
        <p:spPr>
          <a:xfrm>
            <a:off x="6781800" y="1574927"/>
            <a:ext cx="1676400" cy="232696"/>
          </a:xfrm>
          <a:prstGeom prst="wedgeRectCallout">
            <a:avLst>
              <a:gd name="adj1" fmla="val 18461"/>
              <a:gd name="adj2" fmla="val 426692"/>
            </a:avLst>
          </a:prstGeom>
          <a:solidFill>
            <a:schemeClr val="bg1"/>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00B050"/>
                </a:solidFill>
              </a:rPr>
              <a:t>Natura 2000 (Habitats)</a:t>
            </a:r>
            <a:endParaRPr lang="bg-BG" sz="1200" b="1" dirty="0">
              <a:solidFill>
                <a:srgbClr val="00B050"/>
              </a:solidFill>
            </a:endParaRPr>
          </a:p>
        </p:txBody>
      </p:sp>
      <p:sp>
        <p:nvSpPr>
          <p:cNvPr id="12" name="Балонче за говор: правоъгълник 11">
            <a:extLst>
              <a:ext uri="{FF2B5EF4-FFF2-40B4-BE49-F238E27FC236}">
                <a16:creationId xmlns:a16="http://schemas.microsoft.com/office/drawing/2014/main" id="{1BBA1071-22A4-4662-8AA7-6E56E3AC0E77}"/>
              </a:ext>
            </a:extLst>
          </p:cNvPr>
          <p:cNvSpPr/>
          <p:nvPr/>
        </p:nvSpPr>
        <p:spPr>
          <a:xfrm>
            <a:off x="4953000" y="5871199"/>
            <a:ext cx="1676400" cy="232696"/>
          </a:xfrm>
          <a:prstGeom prst="wedgeRectCallout">
            <a:avLst>
              <a:gd name="adj1" fmla="val -2448"/>
              <a:gd name="adj2" fmla="val -480389"/>
            </a:avLst>
          </a:prstGeom>
          <a:solidFill>
            <a:schemeClr val="bg1"/>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accent2"/>
                </a:solidFill>
              </a:rPr>
              <a:t>Natura 2000 (Birds)</a:t>
            </a:r>
            <a:endParaRPr lang="bg-BG" sz="1200" b="1" dirty="0">
              <a:solidFill>
                <a:schemeClr val="accent2"/>
              </a:solidFill>
            </a:endParaRPr>
          </a:p>
        </p:txBody>
      </p:sp>
    </p:spTree>
    <p:extLst>
      <p:ext uri="{BB962C8B-B14F-4D97-AF65-F5344CB8AC3E}">
        <p14:creationId xmlns:p14="http://schemas.microsoft.com/office/powerpoint/2010/main" val="943801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86DA703-4567-44EC-BD23-1CF575CFA6C2}"/>
              </a:ext>
            </a:extLst>
          </p:cNvPr>
          <p:cNvSpPr>
            <a:spLocks noGrp="1"/>
          </p:cNvSpPr>
          <p:nvPr>
            <p:ph type="title"/>
          </p:nvPr>
        </p:nvSpPr>
        <p:spPr>
          <a:xfrm>
            <a:off x="457200" y="731837"/>
            <a:ext cx="8382000" cy="639763"/>
          </a:xfrm>
        </p:spPr>
        <p:txBody>
          <a:bodyPr>
            <a:noAutofit/>
          </a:bodyPr>
          <a:lstStyle/>
          <a:p>
            <a:r>
              <a:rPr lang="en-US" sz="3600" b="1" dirty="0"/>
              <a:t>7. Issues and Lessons Learnt</a:t>
            </a:r>
            <a:endParaRPr lang="bg-BG" sz="3600" b="1" dirty="0"/>
          </a:p>
        </p:txBody>
      </p:sp>
      <p:sp>
        <p:nvSpPr>
          <p:cNvPr id="4" name="Flowchart: Process 10">
            <a:extLst>
              <a:ext uri="{FF2B5EF4-FFF2-40B4-BE49-F238E27FC236}">
                <a16:creationId xmlns:a16="http://schemas.microsoft.com/office/drawing/2014/main" id="{C0036488-942B-43F8-9ADD-900EF58A4AA0}"/>
              </a:ext>
            </a:extLst>
          </p:cNvPr>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a:extLst>
              <a:ext uri="{FF2B5EF4-FFF2-40B4-BE49-F238E27FC236}">
                <a16:creationId xmlns:a16="http://schemas.microsoft.com/office/drawing/2014/main" id="{795C9E37-518C-4C30-B948-423E36E456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1" y="104570"/>
            <a:ext cx="1743324" cy="423940"/>
          </a:xfrm>
          <a:prstGeom prst="rect">
            <a:avLst/>
          </a:prstGeom>
        </p:spPr>
      </p:pic>
      <p:pic>
        <p:nvPicPr>
          <p:cNvPr id="6" name="Picture 5">
            <a:extLst>
              <a:ext uri="{FF2B5EF4-FFF2-40B4-BE49-F238E27FC236}">
                <a16:creationId xmlns:a16="http://schemas.microsoft.com/office/drawing/2014/main" id="{7DEA544B-41A3-41BB-A9A9-7BD4E721FB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a:extLst>
              <a:ext uri="{FF2B5EF4-FFF2-40B4-BE49-F238E27FC236}">
                <a16:creationId xmlns:a16="http://schemas.microsoft.com/office/drawing/2014/main" id="{5DED5E2D-D517-46E0-A818-601BA34B36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a:extLst>
              <a:ext uri="{FF2B5EF4-FFF2-40B4-BE49-F238E27FC236}">
                <a16:creationId xmlns:a16="http://schemas.microsoft.com/office/drawing/2014/main" id="{AD77A523-6774-4313-A966-AB710BDAEA6E}"/>
              </a:ext>
            </a:extLst>
          </p:cNvPr>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9" name="Контейнер за съдържание 8">
            <a:extLst>
              <a:ext uri="{FF2B5EF4-FFF2-40B4-BE49-F238E27FC236}">
                <a16:creationId xmlns:a16="http://schemas.microsoft.com/office/drawing/2014/main" id="{CAEC3CD8-9667-4158-B85A-EC2D505A030A}"/>
              </a:ext>
            </a:extLst>
          </p:cNvPr>
          <p:cNvSpPr>
            <a:spLocks noGrp="1"/>
          </p:cNvSpPr>
          <p:nvPr>
            <p:ph idx="1"/>
          </p:nvPr>
        </p:nvSpPr>
        <p:spPr>
          <a:xfrm>
            <a:off x="457200" y="1371600"/>
            <a:ext cx="8229600" cy="4901625"/>
          </a:xfrm>
        </p:spPr>
        <p:txBody>
          <a:bodyPr>
            <a:noAutofit/>
          </a:bodyPr>
          <a:lstStyle/>
          <a:p>
            <a:pPr marL="0" indent="0">
              <a:buNone/>
            </a:pPr>
            <a:r>
              <a:rPr lang="en-GB" sz="3000" dirty="0"/>
              <a:t>1. Too many ministries involved</a:t>
            </a:r>
          </a:p>
          <a:p>
            <a:pPr lvl="1">
              <a:spcBef>
                <a:spcPts val="300"/>
              </a:spcBef>
            </a:pPr>
            <a:r>
              <a:rPr lang="en-US" sz="2600" dirty="0"/>
              <a:t>Ministry of Environment and Water</a:t>
            </a:r>
          </a:p>
          <a:p>
            <a:pPr lvl="2">
              <a:spcBef>
                <a:spcPts val="300"/>
              </a:spcBef>
            </a:pPr>
            <a:r>
              <a:rPr lang="en-US" dirty="0"/>
              <a:t>River Basin Directorates </a:t>
            </a:r>
          </a:p>
          <a:p>
            <a:pPr lvl="1">
              <a:spcBef>
                <a:spcPts val="300"/>
              </a:spcBef>
            </a:pPr>
            <a:r>
              <a:rPr lang="en-GB" sz="2600" dirty="0"/>
              <a:t>Ministry of Agriculture, Food and Forests</a:t>
            </a:r>
            <a:r>
              <a:rPr lang="en-US" sz="2600" dirty="0"/>
              <a:t>. </a:t>
            </a:r>
          </a:p>
          <a:p>
            <a:pPr lvl="2">
              <a:spcBef>
                <a:spcPts val="300"/>
              </a:spcBef>
            </a:pPr>
            <a:r>
              <a:rPr lang="en-US" i="1" dirty="0" err="1"/>
              <a:t>Napoitelni</a:t>
            </a:r>
            <a:r>
              <a:rPr lang="en-US" i="1" dirty="0"/>
              <a:t> </a:t>
            </a:r>
            <a:r>
              <a:rPr lang="en-US" i="1" dirty="0" err="1"/>
              <a:t>Sistemi</a:t>
            </a:r>
            <a:r>
              <a:rPr lang="en-US" i="1" dirty="0"/>
              <a:t> </a:t>
            </a:r>
            <a:r>
              <a:rPr lang="en-US" i="1" dirty="0" err="1"/>
              <a:t>JSC</a:t>
            </a:r>
            <a:r>
              <a:rPr lang="en-US" i="1" dirty="0"/>
              <a:t> </a:t>
            </a:r>
            <a:r>
              <a:rPr lang="en-US" dirty="0"/>
              <a:t>(</a:t>
            </a:r>
            <a:r>
              <a:rPr lang="en-US" dirty="0" err="1"/>
              <a:t>Irrgation</a:t>
            </a:r>
            <a:r>
              <a:rPr lang="en-US" dirty="0"/>
              <a:t> Systems </a:t>
            </a:r>
            <a:r>
              <a:rPr lang="en-US" dirty="0" err="1"/>
              <a:t>JSC</a:t>
            </a:r>
            <a:r>
              <a:rPr lang="en-US" dirty="0"/>
              <a:t>)</a:t>
            </a:r>
          </a:p>
          <a:p>
            <a:pPr lvl="3">
              <a:spcBef>
                <a:spcPts val="0"/>
              </a:spcBef>
            </a:pPr>
            <a:r>
              <a:rPr lang="en-US" sz="2200" dirty="0"/>
              <a:t> irrigation systems management</a:t>
            </a:r>
          </a:p>
          <a:p>
            <a:pPr lvl="3">
              <a:spcBef>
                <a:spcPts val="300"/>
              </a:spcBef>
            </a:pPr>
            <a:r>
              <a:rPr lang="en-US" sz="2200" dirty="0"/>
              <a:t> flood risk management in rural areas</a:t>
            </a:r>
          </a:p>
          <a:p>
            <a:pPr lvl="3">
              <a:spcBef>
                <a:spcPts val="300"/>
              </a:spcBef>
            </a:pPr>
            <a:r>
              <a:rPr lang="en-US" sz="2200" dirty="0"/>
              <a:t> protection against harmful effects of water (drainage of agricultural lands). </a:t>
            </a:r>
          </a:p>
          <a:p>
            <a:pPr lvl="1">
              <a:spcBef>
                <a:spcPts val="300"/>
              </a:spcBef>
            </a:pPr>
            <a:r>
              <a:rPr lang="en-US" sz="2600" dirty="0"/>
              <a:t>Ministry of Energy </a:t>
            </a:r>
            <a:r>
              <a:rPr lang="en-US" sz="2400" dirty="0"/>
              <a:t>(through </a:t>
            </a:r>
            <a:r>
              <a:rPr lang="en-US" sz="2400" i="1" dirty="0"/>
              <a:t>National Electric Company</a:t>
            </a:r>
            <a:r>
              <a:rPr lang="en-US" sz="2400" dirty="0"/>
              <a:t>)</a:t>
            </a:r>
            <a:endParaRPr lang="en-US" sz="2600" dirty="0"/>
          </a:p>
          <a:p>
            <a:pPr lvl="2">
              <a:spcBef>
                <a:spcPts val="300"/>
              </a:spcBef>
            </a:pPr>
            <a:r>
              <a:rPr lang="en-US" dirty="0"/>
              <a:t> </a:t>
            </a:r>
            <a:r>
              <a:rPr lang="en-US" i="1" dirty="0"/>
              <a:t>Dams and Cascades Enterprise</a:t>
            </a:r>
            <a:endParaRPr lang="en-US" dirty="0"/>
          </a:p>
          <a:p>
            <a:pPr lvl="2">
              <a:spcBef>
                <a:spcPts val="300"/>
              </a:spcBef>
            </a:pPr>
            <a:r>
              <a:rPr lang="en-US" dirty="0"/>
              <a:t> </a:t>
            </a:r>
            <a:r>
              <a:rPr lang="en-US" i="1" dirty="0"/>
              <a:t>Hydroelectric Power Plants Enterprise</a:t>
            </a:r>
            <a:r>
              <a:rPr lang="en-US" dirty="0"/>
              <a:t> </a:t>
            </a:r>
          </a:p>
        </p:txBody>
      </p:sp>
    </p:spTree>
    <p:extLst>
      <p:ext uri="{BB962C8B-B14F-4D97-AF65-F5344CB8AC3E}">
        <p14:creationId xmlns:p14="http://schemas.microsoft.com/office/powerpoint/2010/main" val="776349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86DA703-4567-44EC-BD23-1CF575CFA6C2}"/>
              </a:ext>
            </a:extLst>
          </p:cNvPr>
          <p:cNvSpPr>
            <a:spLocks noGrp="1"/>
          </p:cNvSpPr>
          <p:nvPr>
            <p:ph type="title"/>
          </p:nvPr>
        </p:nvSpPr>
        <p:spPr>
          <a:xfrm>
            <a:off x="457200" y="731837"/>
            <a:ext cx="8229600" cy="639763"/>
          </a:xfrm>
        </p:spPr>
        <p:txBody>
          <a:bodyPr>
            <a:noAutofit/>
          </a:bodyPr>
          <a:lstStyle/>
          <a:p>
            <a:r>
              <a:rPr lang="en-GB" sz="3600" b="1" dirty="0"/>
              <a:t>Contents</a:t>
            </a:r>
            <a:endParaRPr lang="bg-BG" sz="3600" b="1" dirty="0"/>
          </a:p>
        </p:txBody>
      </p:sp>
      <p:sp>
        <p:nvSpPr>
          <p:cNvPr id="4" name="Flowchart: Process 10">
            <a:extLst>
              <a:ext uri="{FF2B5EF4-FFF2-40B4-BE49-F238E27FC236}">
                <a16:creationId xmlns:a16="http://schemas.microsoft.com/office/drawing/2014/main" id="{C0036488-942B-43F8-9ADD-900EF58A4AA0}"/>
              </a:ext>
            </a:extLst>
          </p:cNvPr>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a:extLst>
              <a:ext uri="{FF2B5EF4-FFF2-40B4-BE49-F238E27FC236}">
                <a16:creationId xmlns:a16="http://schemas.microsoft.com/office/drawing/2014/main" id="{795C9E37-518C-4C30-B948-423E36E456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1" y="104570"/>
            <a:ext cx="1743324" cy="423940"/>
          </a:xfrm>
          <a:prstGeom prst="rect">
            <a:avLst/>
          </a:prstGeom>
        </p:spPr>
      </p:pic>
      <p:pic>
        <p:nvPicPr>
          <p:cNvPr id="6" name="Picture 5">
            <a:extLst>
              <a:ext uri="{FF2B5EF4-FFF2-40B4-BE49-F238E27FC236}">
                <a16:creationId xmlns:a16="http://schemas.microsoft.com/office/drawing/2014/main" id="{7DEA544B-41A3-41BB-A9A9-7BD4E721FB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a:extLst>
              <a:ext uri="{FF2B5EF4-FFF2-40B4-BE49-F238E27FC236}">
                <a16:creationId xmlns:a16="http://schemas.microsoft.com/office/drawing/2014/main" id="{5DED5E2D-D517-46E0-A818-601BA34B36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a:extLst>
              <a:ext uri="{FF2B5EF4-FFF2-40B4-BE49-F238E27FC236}">
                <a16:creationId xmlns:a16="http://schemas.microsoft.com/office/drawing/2014/main" id="{AD77A523-6774-4313-A966-AB710BDAEA6E}"/>
              </a:ext>
            </a:extLst>
          </p:cNvPr>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9" name="Контейнер за съдържание 8">
            <a:extLst>
              <a:ext uri="{FF2B5EF4-FFF2-40B4-BE49-F238E27FC236}">
                <a16:creationId xmlns:a16="http://schemas.microsoft.com/office/drawing/2014/main" id="{CAEC3CD8-9667-4158-B85A-EC2D505A030A}"/>
              </a:ext>
            </a:extLst>
          </p:cNvPr>
          <p:cNvSpPr>
            <a:spLocks noGrp="1"/>
          </p:cNvSpPr>
          <p:nvPr>
            <p:ph idx="1"/>
          </p:nvPr>
        </p:nvSpPr>
        <p:spPr>
          <a:xfrm>
            <a:off x="457200" y="1371600"/>
            <a:ext cx="8229600" cy="4754563"/>
          </a:xfrm>
        </p:spPr>
        <p:txBody>
          <a:bodyPr>
            <a:noAutofit/>
          </a:bodyPr>
          <a:lstStyle/>
          <a:p>
            <a:pPr marL="514350" indent="-514350">
              <a:buFont typeface="+mj-lt"/>
              <a:buAutoNum type="arabicPeriod"/>
            </a:pPr>
            <a:r>
              <a:rPr lang="en-GB" dirty="0"/>
              <a:t>Water Framework Directive</a:t>
            </a:r>
          </a:p>
          <a:p>
            <a:pPr marL="514350" indent="-514350">
              <a:buFont typeface="+mj-lt"/>
              <a:buAutoNum type="arabicPeriod"/>
            </a:pPr>
            <a:r>
              <a:rPr lang="en-US" dirty="0"/>
              <a:t>Floods Directive</a:t>
            </a:r>
          </a:p>
          <a:p>
            <a:pPr marL="514350" indent="-514350">
              <a:buFont typeface="+mj-lt"/>
              <a:buAutoNum type="arabicPeriod"/>
            </a:pPr>
            <a:r>
              <a:rPr lang="en-US" dirty="0"/>
              <a:t>Drinking Water Directive</a:t>
            </a:r>
          </a:p>
          <a:p>
            <a:pPr marL="514350" indent="-514350">
              <a:buFont typeface="+mj-lt"/>
              <a:buAutoNum type="arabicPeriod"/>
            </a:pPr>
            <a:r>
              <a:rPr lang="en-US" dirty="0"/>
              <a:t>Groundwater Directive</a:t>
            </a:r>
          </a:p>
          <a:p>
            <a:pPr marL="514350" indent="-514350">
              <a:buFont typeface="+mj-lt"/>
              <a:buAutoNum type="arabicPeriod"/>
            </a:pPr>
            <a:r>
              <a:rPr lang="en-GB" dirty="0"/>
              <a:t>Urban Waste-Water Treatment Directive</a:t>
            </a:r>
          </a:p>
          <a:p>
            <a:pPr marL="514350" indent="-514350">
              <a:buFont typeface="+mj-lt"/>
              <a:buAutoNum type="arabicPeriod"/>
            </a:pPr>
            <a:r>
              <a:rPr lang="en-US" dirty="0"/>
              <a:t>Bird Directive and the Habitat Directive</a:t>
            </a:r>
          </a:p>
          <a:p>
            <a:pPr lvl="1"/>
            <a:r>
              <a:rPr lang="en-US" dirty="0"/>
              <a:t>UN Sustainable Development Framework</a:t>
            </a:r>
          </a:p>
          <a:p>
            <a:pPr lvl="1"/>
            <a:r>
              <a:rPr lang="en-US" dirty="0"/>
              <a:t>EU Action Plan for the Circular Economy</a:t>
            </a:r>
            <a:endParaRPr lang="en-GB" dirty="0"/>
          </a:p>
        </p:txBody>
      </p:sp>
    </p:spTree>
    <p:extLst>
      <p:ext uri="{BB962C8B-B14F-4D97-AF65-F5344CB8AC3E}">
        <p14:creationId xmlns:p14="http://schemas.microsoft.com/office/powerpoint/2010/main" val="42921054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86DA703-4567-44EC-BD23-1CF575CFA6C2}"/>
              </a:ext>
            </a:extLst>
          </p:cNvPr>
          <p:cNvSpPr>
            <a:spLocks noGrp="1"/>
          </p:cNvSpPr>
          <p:nvPr>
            <p:ph type="title"/>
          </p:nvPr>
        </p:nvSpPr>
        <p:spPr>
          <a:xfrm>
            <a:off x="457200" y="731837"/>
            <a:ext cx="8382000" cy="639763"/>
          </a:xfrm>
        </p:spPr>
        <p:txBody>
          <a:bodyPr>
            <a:noAutofit/>
          </a:bodyPr>
          <a:lstStyle/>
          <a:p>
            <a:r>
              <a:rPr lang="en-US" sz="3600" b="1" dirty="0"/>
              <a:t>7. Issues and Lessons Learnt</a:t>
            </a:r>
            <a:endParaRPr lang="bg-BG" sz="3600" b="1" dirty="0"/>
          </a:p>
        </p:txBody>
      </p:sp>
      <p:sp>
        <p:nvSpPr>
          <p:cNvPr id="4" name="Flowchart: Process 10">
            <a:extLst>
              <a:ext uri="{FF2B5EF4-FFF2-40B4-BE49-F238E27FC236}">
                <a16:creationId xmlns:a16="http://schemas.microsoft.com/office/drawing/2014/main" id="{C0036488-942B-43F8-9ADD-900EF58A4AA0}"/>
              </a:ext>
            </a:extLst>
          </p:cNvPr>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a:extLst>
              <a:ext uri="{FF2B5EF4-FFF2-40B4-BE49-F238E27FC236}">
                <a16:creationId xmlns:a16="http://schemas.microsoft.com/office/drawing/2014/main" id="{795C9E37-518C-4C30-B948-423E36E456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1" y="104570"/>
            <a:ext cx="1743324" cy="423940"/>
          </a:xfrm>
          <a:prstGeom prst="rect">
            <a:avLst/>
          </a:prstGeom>
        </p:spPr>
      </p:pic>
      <p:pic>
        <p:nvPicPr>
          <p:cNvPr id="6" name="Picture 5">
            <a:extLst>
              <a:ext uri="{FF2B5EF4-FFF2-40B4-BE49-F238E27FC236}">
                <a16:creationId xmlns:a16="http://schemas.microsoft.com/office/drawing/2014/main" id="{7DEA544B-41A3-41BB-A9A9-7BD4E721FB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a:extLst>
              <a:ext uri="{FF2B5EF4-FFF2-40B4-BE49-F238E27FC236}">
                <a16:creationId xmlns:a16="http://schemas.microsoft.com/office/drawing/2014/main" id="{5DED5E2D-D517-46E0-A818-601BA34B36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a:extLst>
              <a:ext uri="{FF2B5EF4-FFF2-40B4-BE49-F238E27FC236}">
                <a16:creationId xmlns:a16="http://schemas.microsoft.com/office/drawing/2014/main" id="{AD77A523-6774-4313-A966-AB710BDAEA6E}"/>
              </a:ext>
            </a:extLst>
          </p:cNvPr>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9" name="Контейнер за съдържание 8">
            <a:extLst>
              <a:ext uri="{FF2B5EF4-FFF2-40B4-BE49-F238E27FC236}">
                <a16:creationId xmlns:a16="http://schemas.microsoft.com/office/drawing/2014/main" id="{CAEC3CD8-9667-4158-B85A-EC2D505A030A}"/>
              </a:ext>
            </a:extLst>
          </p:cNvPr>
          <p:cNvSpPr>
            <a:spLocks noGrp="1"/>
          </p:cNvSpPr>
          <p:nvPr>
            <p:ph idx="1"/>
          </p:nvPr>
        </p:nvSpPr>
        <p:spPr>
          <a:xfrm>
            <a:off x="457200" y="1371600"/>
            <a:ext cx="8229600" cy="4754563"/>
          </a:xfrm>
        </p:spPr>
        <p:txBody>
          <a:bodyPr>
            <a:noAutofit/>
          </a:bodyPr>
          <a:lstStyle/>
          <a:p>
            <a:pPr marL="0" indent="0">
              <a:buNone/>
            </a:pPr>
            <a:r>
              <a:rPr lang="en-GB" sz="3000" dirty="0"/>
              <a:t>7.1. Too many ministries involved</a:t>
            </a:r>
          </a:p>
          <a:p>
            <a:pPr lvl="1">
              <a:spcBef>
                <a:spcPts val="600"/>
              </a:spcBef>
            </a:pPr>
            <a:r>
              <a:rPr lang="en-US" sz="2600" dirty="0"/>
              <a:t>Ministry of Interior</a:t>
            </a:r>
          </a:p>
          <a:p>
            <a:pPr lvl="2">
              <a:spcBef>
                <a:spcPts val="600"/>
              </a:spcBef>
            </a:pPr>
            <a:r>
              <a:rPr lang="en-GB" dirty="0"/>
              <a:t>Directorate General of Fire Safety and Civil Protection</a:t>
            </a:r>
            <a:endParaRPr lang="en-US" dirty="0"/>
          </a:p>
          <a:p>
            <a:pPr lvl="1">
              <a:spcBef>
                <a:spcPts val="600"/>
              </a:spcBef>
            </a:pPr>
            <a:r>
              <a:rPr lang="en-US" sz="2600" dirty="0"/>
              <a:t>Ministry of Economy</a:t>
            </a:r>
          </a:p>
          <a:p>
            <a:pPr lvl="2">
              <a:spcBef>
                <a:spcPts val="300"/>
              </a:spcBef>
            </a:pPr>
            <a:r>
              <a:rPr lang="en-US" dirty="0"/>
              <a:t>State agency for metrological and technical surveillance</a:t>
            </a:r>
          </a:p>
          <a:p>
            <a:pPr lvl="3">
              <a:spcBef>
                <a:spcPts val="300"/>
              </a:spcBef>
            </a:pPr>
            <a:r>
              <a:rPr lang="en-US" dirty="0"/>
              <a:t> DG Supervision of dams and related facilities</a:t>
            </a:r>
          </a:p>
          <a:p>
            <a:pPr lvl="2">
              <a:spcBef>
                <a:spcPts val="300"/>
              </a:spcBef>
            </a:pPr>
            <a:r>
              <a:rPr lang="en-US" dirty="0"/>
              <a:t>State Enterprise for management and maintenance of Dams</a:t>
            </a:r>
          </a:p>
          <a:p>
            <a:pPr lvl="1">
              <a:spcBef>
                <a:spcPts val="600"/>
              </a:spcBef>
            </a:pPr>
            <a:r>
              <a:rPr lang="en-GB" sz="2600" dirty="0"/>
              <a:t>Ministry of </a:t>
            </a:r>
            <a:r>
              <a:rPr lang="en-US" sz="2600" dirty="0"/>
              <a:t>Regional Development and Public Works</a:t>
            </a:r>
          </a:p>
          <a:p>
            <a:pPr lvl="2">
              <a:spcBef>
                <a:spcPts val="600"/>
              </a:spcBef>
            </a:pPr>
            <a:r>
              <a:rPr lang="en-US" sz="2200" dirty="0"/>
              <a:t> Water Supply and Sanitation (Sewerage) companies</a:t>
            </a:r>
            <a:endParaRPr lang="en-GB" sz="2200" dirty="0"/>
          </a:p>
          <a:p>
            <a:pPr lvl="1">
              <a:spcBef>
                <a:spcPts val="600"/>
              </a:spcBef>
            </a:pPr>
            <a:r>
              <a:rPr lang="en-GB" sz="2600" dirty="0"/>
              <a:t>Ministry of Health</a:t>
            </a:r>
            <a:r>
              <a:rPr lang="en-US" sz="2600" dirty="0"/>
              <a:t>. </a:t>
            </a:r>
          </a:p>
        </p:txBody>
      </p:sp>
    </p:spTree>
    <p:extLst>
      <p:ext uri="{BB962C8B-B14F-4D97-AF65-F5344CB8AC3E}">
        <p14:creationId xmlns:p14="http://schemas.microsoft.com/office/powerpoint/2010/main" val="3800021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86DA703-4567-44EC-BD23-1CF575CFA6C2}"/>
              </a:ext>
            </a:extLst>
          </p:cNvPr>
          <p:cNvSpPr>
            <a:spLocks noGrp="1"/>
          </p:cNvSpPr>
          <p:nvPr>
            <p:ph type="title"/>
          </p:nvPr>
        </p:nvSpPr>
        <p:spPr>
          <a:xfrm>
            <a:off x="457200" y="731837"/>
            <a:ext cx="8382000" cy="639763"/>
          </a:xfrm>
        </p:spPr>
        <p:txBody>
          <a:bodyPr>
            <a:noAutofit/>
          </a:bodyPr>
          <a:lstStyle/>
          <a:p>
            <a:r>
              <a:rPr lang="en-US" sz="3600" b="1" dirty="0"/>
              <a:t>7. Issues and Lessons Learnt</a:t>
            </a:r>
            <a:endParaRPr lang="bg-BG" sz="3600" b="1" dirty="0"/>
          </a:p>
        </p:txBody>
      </p:sp>
      <p:sp>
        <p:nvSpPr>
          <p:cNvPr id="4" name="Flowchart: Process 10">
            <a:extLst>
              <a:ext uri="{FF2B5EF4-FFF2-40B4-BE49-F238E27FC236}">
                <a16:creationId xmlns:a16="http://schemas.microsoft.com/office/drawing/2014/main" id="{C0036488-942B-43F8-9ADD-900EF58A4AA0}"/>
              </a:ext>
            </a:extLst>
          </p:cNvPr>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a:extLst>
              <a:ext uri="{FF2B5EF4-FFF2-40B4-BE49-F238E27FC236}">
                <a16:creationId xmlns:a16="http://schemas.microsoft.com/office/drawing/2014/main" id="{795C9E37-518C-4C30-B948-423E36E456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1" y="104570"/>
            <a:ext cx="1743324" cy="423940"/>
          </a:xfrm>
          <a:prstGeom prst="rect">
            <a:avLst/>
          </a:prstGeom>
        </p:spPr>
      </p:pic>
      <p:pic>
        <p:nvPicPr>
          <p:cNvPr id="6" name="Picture 5">
            <a:extLst>
              <a:ext uri="{FF2B5EF4-FFF2-40B4-BE49-F238E27FC236}">
                <a16:creationId xmlns:a16="http://schemas.microsoft.com/office/drawing/2014/main" id="{7DEA544B-41A3-41BB-A9A9-7BD4E721FB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a:extLst>
              <a:ext uri="{FF2B5EF4-FFF2-40B4-BE49-F238E27FC236}">
                <a16:creationId xmlns:a16="http://schemas.microsoft.com/office/drawing/2014/main" id="{5DED5E2D-D517-46E0-A818-601BA34B36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a:extLst>
              <a:ext uri="{FF2B5EF4-FFF2-40B4-BE49-F238E27FC236}">
                <a16:creationId xmlns:a16="http://schemas.microsoft.com/office/drawing/2014/main" id="{AD77A523-6774-4313-A966-AB710BDAEA6E}"/>
              </a:ext>
            </a:extLst>
          </p:cNvPr>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9" name="Контейнер за съдържание 8">
            <a:extLst>
              <a:ext uri="{FF2B5EF4-FFF2-40B4-BE49-F238E27FC236}">
                <a16:creationId xmlns:a16="http://schemas.microsoft.com/office/drawing/2014/main" id="{CAEC3CD8-9667-4158-B85A-EC2D505A030A}"/>
              </a:ext>
            </a:extLst>
          </p:cNvPr>
          <p:cNvSpPr>
            <a:spLocks noGrp="1"/>
          </p:cNvSpPr>
          <p:nvPr>
            <p:ph idx="1"/>
          </p:nvPr>
        </p:nvSpPr>
        <p:spPr>
          <a:xfrm>
            <a:off x="457200" y="1371600"/>
            <a:ext cx="8229600" cy="4754563"/>
          </a:xfrm>
        </p:spPr>
        <p:txBody>
          <a:bodyPr>
            <a:noAutofit/>
          </a:bodyPr>
          <a:lstStyle/>
          <a:p>
            <a:pPr marL="0" indent="0">
              <a:spcBef>
                <a:spcPts val="600"/>
              </a:spcBef>
              <a:buNone/>
            </a:pPr>
            <a:r>
              <a:rPr lang="en-US" sz="3000" dirty="0"/>
              <a:t>7.2. Municipalities</a:t>
            </a:r>
          </a:p>
          <a:p>
            <a:pPr lvl="2">
              <a:spcBef>
                <a:spcPts val="600"/>
              </a:spcBef>
            </a:pPr>
            <a:r>
              <a:rPr lang="en-US" sz="2200" dirty="0"/>
              <a:t>Water Supply and Sanitation systems and facilities</a:t>
            </a:r>
          </a:p>
          <a:p>
            <a:pPr lvl="2">
              <a:spcBef>
                <a:spcPts val="600"/>
              </a:spcBef>
            </a:pPr>
            <a:r>
              <a:rPr lang="en-US" sz="2200" dirty="0"/>
              <a:t>Flood risk management in urban areas</a:t>
            </a:r>
          </a:p>
          <a:p>
            <a:pPr lvl="2">
              <a:spcBef>
                <a:spcPts val="600"/>
              </a:spcBef>
            </a:pPr>
            <a:r>
              <a:rPr lang="en-US" sz="2200" dirty="0"/>
              <a:t>Small dams operation and maintenance</a:t>
            </a:r>
          </a:p>
          <a:p>
            <a:pPr lvl="1">
              <a:spcBef>
                <a:spcPts val="600"/>
              </a:spcBef>
            </a:pPr>
            <a:r>
              <a:rPr lang="en-US" sz="2600" dirty="0"/>
              <a:t>No capacity to perform all tasks </a:t>
            </a:r>
          </a:p>
          <a:p>
            <a:pPr marL="0" indent="0">
              <a:spcBef>
                <a:spcPts val="600"/>
              </a:spcBef>
              <a:buNone/>
            </a:pPr>
            <a:r>
              <a:rPr lang="en-US" sz="3000" dirty="0"/>
              <a:t>7.3. NGOs</a:t>
            </a:r>
          </a:p>
          <a:p>
            <a:pPr lvl="1">
              <a:spcBef>
                <a:spcPts val="600"/>
              </a:spcBef>
            </a:pPr>
            <a:r>
              <a:rPr lang="en-US" sz="2600" dirty="0"/>
              <a:t>Environment protection</a:t>
            </a:r>
          </a:p>
          <a:p>
            <a:pPr lvl="2">
              <a:spcBef>
                <a:spcPts val="600"/>
              </a:spcBef>
            </a:pPr>
            <a:r>
              <a:rPr lang="en-US" sz="2200" dirty="0"/>
              <a:t>Birds and habitats</a:t>
            </a:r>
          </a:p>
          <a:p>
            <a:pPr lvl="2">
              <a:spcBef>
                <a:spcPts val="600"/>
              </a:spcBef>
            </a:pPr>
            <a:r>
              <a:rPr lang="en-US" sz="2200" dirty="0"/>
              <a:t>Fish</a:t>
            </a:r>
          </a:p>
          <a:p>
            <a:pPr lvl="3">
              <a:spcBef>
                <a:spcPts val="600"/>
              </a:spcBef>
            </a:pPr>
            <a:r>
              <a:rPr lang="en-US" sz="1600" dirty="0"/>
              <a:t>Obstructions of big water management projects</a:t>
            </a:r>
          </a:p>
        </p:txBody>
      </p:sp>
    </p:spTree>
    <p:extLst>
      <p:ext uri="{BB962C8B-B14F-4D97-AF65-F5344CB8AC3E}">
        <p14:creationId xmlns:p14="http://schemas.microsoft.com/office/powerpoint/2010/main" val="10958146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86DA703-4567-44EC-BD23-1CF575CFA6C2}"/>
              </a:ext>
            </a:extLst>
          </p:cNvPr>
          <p:cNvSpPr>
            <a:spLocks noGrp="1"/>
          </p:cNvSpPr>
          <p:nvPr>
            <p:ph type="title"/>
          </p:nvPr>
        </p:nvSpPr>
        <p:spPr>
          <a:xfrm>
            <a:off x="457200" y="731837"/>
            <a:ext cx="8382000" cy="639763"/>
          </a:xfrm>
        </p:spPr>
        <p:txBody>
          <a:bodyPr>
            <a:noAutofit/>
          </a:bodyPr>
          <a:lstStyle/>
          <a:p>
            <a:r>
              <a:rPr lang="en-US" sz="3600" b="1" dirty="0"/>
              <a:t>7. Issues and Lessons Learnt</a:t>
            </a:r>
            <a:endParaRPr lang="bg-BG" sz="3600" b="1" dirty="0"/>
          </a:p>
        </p:txBody>
      </p:sp>
      <p:sp>
        <p:nvSpPr>
          <p:cNvPr id="4" name="Flowchart: Process 10">
            <a:extLst>
              <a:ext uri="{FF2B5EF4-FFF2-40B4-BE49-F238E27FC236}">
                <a16:creationId xmlns:a16="http://schemas.microsoft.com/office/drawing/2014/main" id="{C0036488-942B-43F8-9ADD-900EF58A4AA0}"/>
              </a:ext>
            </a:extLst>
          </p:cNvPr>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a:extLst>
              <a:ext uri="{FF2B5EF4-FFF2-40B4-BE49-F238E27FC236}">
                <a16:creationId xmlns:a16="http://schemas.microsoft.com/office/drawing/2014/main" id="{795C9E37-518C-4C30-B948-423E36E456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1" y="104570"/>
            <a:ext cx="1743324" cy="423940"/>
          </a:xfrm>
          <a:prstGeom prst="rect">
            <a:avLst/>
          </a:prstGeom>
        </p:spPr>
      </p:pic>
      <p:pic>
        <p:nvPicPr>
          <p:cNvPr id="6" name="Picture 5">
            <a:extLst>
              <a:ext uri="{FF2B5EF4-FFF2-40B4-BE49-F238E27FC236}">
                <a16:creationId xmlns:a16="http://schemas.microsoft.com/office/drawing/2014/main" id="{7DEA544B-41A3-41BB-A9A9-7BD4E721FB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a:extLst>
              <a:ext uri="{FF2B5EF4-FFF2-40B4-BE49-F238E27FC236}">
                <a16:creationId xmlns:a16="http://schemas.microsoft.com/office/drawing/2014/main" id="{5DED5E2D-D517-46E0-A818-601BA34B36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a:extLst>
              <a:ext uri="{FF2B5EF4-FFF2-40B4-BE49-F238E27FC236}">
                <a16:creationId xmlns:a16="http://schemas.microsoft.com/office/drawing/2014/main" id="{AD77A523-6774-4313-A966-AB710BDAEA6E}"/>
              </a:ext>
            </a:extLst>
          </p:cNvPr>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9" name="Контейнер за съдържание 8">
            <a:extLst>
              <a:ext uri="{FF2B5EF4-FFF2-40B4-BE49-F238E27FC236}">
                <a16:creationId xmlns:a16="http://schemas.microsoft.com/office/drawing/2014/main" id="{CAEC3CD8-9667-4158-B85A-EC2D505A030A}"/>
              </a:ext>
            </a:extLst>
          </p:cNvPr>
          <p:cNvSpPr>
            <a:spLocks noGrp="1"/>
          </p:cNvSpPr>
          <p:nvPr>
            <p:ph idx="1"/>
          </p:nvPr>
        </p:nvSpPr>
        <p:spPr>
          <a:xfrm>
            <a:off x="457200" y="1371600"/>
            <a:ext cx="8229600" cy="4754563"/>
          </a:xfrm>
        </p:spPr>
        <p:txBody>
          <a:bodyPr>
            <a:noAutofit/>
          </a:bodyPr>
          <a:lstStyle/>
          <a:p>
            <a:pPr marL="0" indent="0">
              <a:buNone/>
            </a:pPr>
            <a:r>
              <a:rPr lang="en-GB" sz="3000" dirty="0"/>
              <a:t>7.4. Problems</a:t>
            </a:r>
          </a:p>
          <a:p>
            <a:pPr lvl="1">
              <a:spcBef>
                <a:spcPts val="600"/>
              </a:spcBef>
            </a:pPr>
            <a:r>
              <a:rPr lang="en-US" sz="2600" dirty="0"/>
              <a:t>Bad communication </a:t>
            </a:r>
          </a:p>
          <a:p>
            <a:pPr lvl="2">
              <a:spcBef>
                <a:spcPts val="600"/>
              </a:spcBef>
            </a:pPr>
            <a:r>
              <a:rPr lang="en-US" dirty="0"/>
              <a:t>between ministries</a:t>
            </a:r>
          </a:p>
          <a:p>
            <a:pPr lvl="2">
              <a:spcBef>
                <a:spcPts val="600"/>
              </a:spcBef>
            </a:pPr>
            <a:r>
              <a:rPr lang="en-US" dirty="0"/>
              <a:t>between government </a:t>
            </a:r>
            <a:r>
              <a:rPr lang="en-US" dirty="0" err="1"/>
              <a:t>organisations</a:t>
            </a:r>
            <a:r>
              <a:rPr lang="en-US" dirty="0"/>
              <a:t> (agencies, Directorates General, State-owned companies/enterprises, etc.) </a:t>
            </a:r>
          </a:p>
          <a:p>
            <a:pPr lvl="2">
              <a:spcBef>
                <a:spcPts val="600"/>
              </a:spcBef>
            </a:pPr>
            <a:r>
              <a:rPr lang="en-US" dirty="0"/>
              <a:t>between ministries (subordinated  structures) and municipalities</a:t>
            </a:r>
          </a:p>
          <a:p>
            <a:pPr lvl="1">
              <a:spcBef>
                <a:spcPts val="600"/>
              </a:spcBef>
            </a:pPr>
            <a:r>
              <a:rPr lang="en-US" sz="2600" dirty="0"/>
              <a:t>Different priorities of ministries</a:t>
            </a:r>
          </a:p>
          <a:p>
            <a:pPr lvl="1">
              <a:spcBef>
                <a:spcPts val="600"/>
              </a:spcBef>
            </a:pPr>
            <a:r>
              <a:rPr lang="en-GB" sz="2600" dirty="0"/>
              <a:t>Clumsy public procurements for (re)construction of WWTP and wastewater networks</a:t>
            </a:r>
            <a:r>
              <a:rPr lang="en-US" sz="2600" dirty="0"/>
              <a:t>. </a:t>
            </a:r>
          </a:p>
        </p:txBody>
      </p:sp>
    </p:spTree>
    <p:extLst>
      <p:ext uri="{BB962C8B-B14F-4D97-AF65-F5344CB8AC3E}">
        <p14:creationId xmlns:p14="http://schemas.microsoft.com/office/powerpoint/2010/main" val="17416267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a:extLst>
              <a:ext uri="{FF2B5EF4-FFF2-40B4-BE49-F238E27FC236}">
                <a16:creationId xmlns:a16="http://schemas.microsoft.com/office/drawing/2014/main" id="{F79031FE-0CD9-444F-9171-E3EE7B18A52A}"/>
              </a:ext>
            </a:extLst>
          </p:cNvPr>
          <p:cNvSpPr>
            <a:spLocks noGrp="1"/>
          </p:cNvSpPr>
          <p:nvPr>
            <p:ph idx="1"/>
          </p:nvPr>
        </p:nvSpPr>
        <p:spPr>
          <a:xfrm>
            <a:off x="457200" y="3063081"/>
            <a:ext cx="8455001" cy="731837"/>
          </a:xfrm>
        </p:spPr>
        <p:txBody>
          <a:bodyPr>
            <a:noAutofit/>
          </a:bodyPr>
          <a:lstStyle/>
          <a:p>
            <a:pPr marL="0" indent="0" algn="ctr">
              <a:spcBef>
                <a:spcPts val="300"/>
              </a:spcBef>
              <a:buNone/>
            </a:pPr>
            <a:r>
              <a:rPr lang="en-GB" sz="4000" b="1" dirty="0">
                <a:solidFill>
                  <a:schemeClr val="accent1"/>
                </a:solidFill>
              </a:rPr>
              <a:t>THANK YOU FOR YOUR ATTENTION!</a:t>
            </a:r>
          </a:p>
        </p:txBody>
      </p:sp>
      <p:sp>
        <p:nvSpPr>
          <p:cNvPr id="4" name="Flowchart: Process 10">
            <a:extLst>
              <a:ext uri="{FF2B5EF4-FFF2-40B4-BE49-F238E27FC236}">
                <a16:creationId xmlns:a16="http://schemas.microsoft.com/office/drawing/2014/main" id="{C0036488-942B-43F8-9ADD-900EF58A4AA0}"/>
              </a:ext>
            </a:extLst>
          </p:cNvPr>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a:extLst>
              <a:ext uri="{FF2B5EF4-FFF2-40B4-BE49-F238E27FC236}">
                <a16:creationId xmlns:a16="http://schemas.microsoft.com/office/drawing/2014/main" id="{795C9E37-518C-4C30-B948-423E36E456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a:prstGeom prst="rect">
            <a:avLst/>
          </a:prstGeom>
        </p:spPr>
      </p:pic>
      <p:pic>
        <p:nvPicPr>
          <p:cNvPr id="6" name="Picture 5">
            <a:extLst>
              <a:ext uri="{FF2B5EF4-FFF2-40B4-BE49-F238E27FC236}">
                <a16:creationId xmlns:a16="http://schemas.microsoft.com/office/drawing/2014/main" id="{7DEA544B-41A3-41BB-A9A9-7BD4E721FB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a:extLst>
              <a:ext uri="{FF2B5EF4-FFF2-40B4-BE49-F238E27FC236}">
                <a16:creationId xmlns:a16="http://schemas.microsoft.com/office/drawing/2014/main" id="{5DED5E2D-D517-46E0-A818-601BA34B36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a:extLst>
              <a:ext uri="{FF2B5EF4-FFF2-40B4-BE49-F238E27FC236}">
                <a16:creationId xmlns:a16="http://schemas.microsoft.com/office/drawing/2014/main" id="{AD77A523-6774-4313-A966-AB710BDAEA6E}"/>
              </a:ext>
            </a:extLst>
          </p:cNvPr>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Tree>
    <p:extLst>
      <p:ext uri="{BB962C8B-B14F-4D97-AF65-F5344CB8AC3E}">
        <p14:creationId xmlns:p14="http://schemas.microsoft.com/office/powerpoint/2010/main" val="2007965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86DA703-4567-44EC-BD23-1CF575CFA6C2}"/>
              </a:ext>
            </a:extLst>
          </p:cNvPr>
          <p:cNvSpPr>
            <a:spLocks noGrp="1"/>
          </p:cNvSpPr>
          <p:nvPr>
            <p:ph type="title"/>
          </p:nvPr>
        </p:nvSpPr>
        <p:spPr>
          <a:xfrm>
            <a:off x="457200" y="731837"/>
            <a:ext cx="8229600" cy="639763"/>
          </a:xfrm>
        </p:spPr>
        <p:txBody>
          <a:bodyPr>
            <a:noAutofit/>
          </a:bodyPr>
          <a:lstStyle/>
          <a:p>
            <a:r>
              <a:rPr lang="en-GB" sz="3600" b="1" dirty="0"/>
              <a:t>1. Water Framework Directive</a:t>
            </a:r>
            <a:endParaRPr lang="bg-BG" sz="3600" b="1" dirty="0"/>
          </a:p>
        </p:txBody>
      </p:sp>
      <p:sp>
        <p:nvSpPr>
          <p:cNvPr id="4" name="Flowchart: Process 10">
            <a:extLst>
              <a:ext uri="{FF2B5EF4-FFF2-40B4-BE49-F238E27FC236}">
                <a16:creationId xmlns:a16="http://schemas.microsoft.com/office/drawing/2014/main" id="{C0036488-942B-43F8-9ADD-900EF58A4AA0}"/>
              </a:ext>
            </a:extLst>
          </p:cNvPr>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a:extLst>
              <a:ext uri="{FF2B5EF4-FFF2-40B4-BE49-F238E27FC236}">
                <a16:creationId xmlns:a16="http://schemas.microsoft.com/office/drawing/2014/main" id="{795C9E37-518C-4C30-B948-423E36E456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1" y="104570"/>
            <a:ext cx="1743324" cy="423940"/>
          </a:xfrm>
          <a:prstGeom prst="rect">
            <a:avLst/>
          </a:prstGeom>
        </p:spPr>
      </p:pic>
      <p:pic>
        <p:nvPicPr>
          <p:cNvPr id="6" name="Picture 5">
            <a:extLst>
              <a:ext uri="{FF2B5EF4-FFF2-40B4-BE49-F238E27FC236}">
                <a16:creationId xmlns:a16="http://schemas.microsoft.com/office/drawing/2014/main" id="{7DEA544B-41A3-41BB-A9A9-7BD4E721FB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a:extLst>
              <a:ext uri="{FF2B5EF4-FFF2-40B4-BE49-F238E27FC236}">
                <a16:creationId xmlns:a16="http://schemas.microsoft.com/office/drawing/2014/main" id="{5DED5E2D-D517-46E0-A818-601BA34B36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a:extLst>
              <a:ext uri="{FF2B5EF4-FFF2-40B4-BE49-F238E27FC236}">
                <a16:creationId xmlns:a16="http://schemas.microsoft.com/office/drawing/2014/main" id="{AD77A523-6774-4313-A966-AB710BDAEA6E}"/>
              </a:ext>
            </a:extLst>
          </p:cNvPr>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9" name="Контейнер за съдържание 8">
            <a:extLst>
              <a:ext uri="{FF2B5EF4-FFF2-40B4-BE49-F238E27FC236}">
                <a16:creationId xmlns:a16="http://schemas.microsoft.com/office/drawing/2014/main" id="{CAEC3CD8-9667-4158-B85A-EC2D505A030A}"/>
              </a:ext>
            </a:extLst>
          </p:cNvPr>
          <p:cNvSpPr>
            <a:spLocks noGrp="1"/>
          </p:cNvSpPr>
          <p:nvPr>
            <p:ph idx="1"/>
          </p:nvPr>
        </p:nvSpPr>
        <p:spPr>
          <a:xfrm>
            <a:off x="457200" y="1371600"/>
            <a:ext cx="8229600" cy="4754563"/>
          </a:xfrm>
        </p:spPr>
        <p:txBody>
          <a:bodyPr>
            <a:noAutofit/>
          </a:bodyPr>
          <a:lstStyle/>
          <a:p>
            <a:r>
              <a:rPr lang="en-GB" sz="3000" dirty="0"/>
              <a:t>Harmonization – through Bulgarian </a:t>
            </a:r>
            <a:r>
              <a:rPr lang="en-GB" sz="3000" i="1" dirty="0"/>
              <a:t>Water Act</a:t>
            </a:r>
          </a:p>
          <a:p>
            <a:r>
              <a:rPr lang="en-GB" sz="3000" dirty="0"/>
              <a:t>Water management policy</a:t>
            </a:r>
          </a:p>
          <a:p>
            <a:pPr lvl="1">
              <a:spcBef>
                <a:spcPts val="600"/>
              </a:spcBef>
            </a:pPr>
            <a:r>
              <a:rPr lang="en-GB" sz="2600" dirty="0"/>
              <a:t>at national level</a:t>
            </a:r>
          </a:p>
          <a:p>
            <a:pPr lvl="2"/>
            <a:r>
              <a:rPr lang="en-GB" dirty="0"/>
              <a:t>Ministry of Environment and Water, </a:t>
            </a:r>
          </a:p>
          <a:p>
            <a:pPr lvl="3"/>
            <a:r>
              <a:rPr lang="en-GB" sz="2200" dirty="0"/>
              <a:t>assisted by Directorate Water Management. </a:t>
            </a:r>
          </a:p>
          <a:p>
            <a:pPr lvl="1"/>
            <a:r>
              <a:rPr lang="en-GB" sz="2600" dirty="0"/>
              <a:t>at local (basin) level </a:t>
            </a:r>
          </a:p>
          <a:p>
            <a:pPr lvl="2"/>
            <a:r>
              <a:rPr lang="en-GB" dirty="0"/>
              <a:t>4 River Basin Directorates </a:t>
            </a:r>
          </a:p>
          <a:p>
            <a:pPr lvl="2"/>
            <a:r>
              <a:rPr lang="en-GB" dirty="0"/>
              <a:t>and 16 Regional Inspectorates of Environment and Water (monitor and control waste waters)</a:t>
            </a:r>
            <a:endParaRPr lang="en-GB" sz="2200" dirty="0"/>
          </a:p>
        </p:txBody>
      </p:sp>
    </p:spTree>
    <p:extLst>
      <p:ext uri="{BB962C8B-B14F-4D97-AF65-F5344CB8AC3E}">
        <p14:creationId xmlns:p14="http://schemas.microsoft.com/office/powerpoint/2010/main" val="1431158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86DA703-4567-44EC-BD23-1CF575CFA6C2}"/>
              </a:ext>
            </a:extLst>
          </p:cNvPr>
          <p:cNvSpPr>
            <a:spLocks noGrp="1"/>
          </p:cNvSpPr>
          <p:nvPr>
            <p:ph type="title"/>
          </p:nvPr>
        </p:nvSpPr>
        <p:spPr>
          <a:xfrm>
            <a:off x="457200" y="731837"/>
            <a:ext cx="8229600" cy="639763"/>
          </a:xfrm>
        </p:spPr>
        <p:txBody>
          <a:bodyPr>
            <a:noAutofit/>
          </a:bodyPr>
          <a:lstStyle/>
          <a:p>
            <a:r>
              <a:rPr lang="en-GB" sz="3600" b="1" dirty="0"/>
              <a:t>1. Water Framework Directive</a:t>
            </a:r>
            <a:endParaRPr lang="bg-BG" sz="3600" b="1" dirty="0"/>
          </a:p>
        </p:txBody>
      </p:sp>
      <p:sp>
        <p:nvSpPr>
          <p:cNvPr id="4" name="Flowchart: Process 10">
            <a:extLst>
              <a:ext uri="{FF2B5EF4-FFF2-40B4-BE49-F238E27FC236}">
                <a16:creationId xmlns:a16="http://schemas.microsoft.com/office/drawing/2014/main" id="{C0036488-942B-43F8-9ADD-900EF58A4AA0}"/>
              </a:ext>
            </a:extLst>
          </p:cNvPr>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a:extLst>
              <a:ext uri="{FF2B5EF4-FFF2-40B4-BE49-F238E27FC236}">
                <a16:creationId xmlns:a16="http://schemas.microsoft.com/office/drawing/2014/main" id="{795C9E37-518C-4C30-B948-423E36E456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1" y="104570"/>
            <a:ext cx="1743324" cy="423940"/>
          </a:xfrm>
          <a:prstGeom prst="rect">
            <a:avLst/>
          </a:prstGeom>
        </p:spPr>
      </p:pic>
      <p:pic>
        <p:nvPicPr>
          <p:cNvPr id="6" name="Picture 5">
            <a:extLst>
              <a:ext uri="{FF2B5EF4-FFF2-40B4-BE49-F238E27FC236}">
                <a16:creationId xmlns:a16="http://schemas.microsoft.com/office/drawing/2014/main" id="{7DEA544B-41A3-41BB-A9A9-7BD4E721FB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a:extLst>
              <a:ext uri="{FF2B5EF4-FFF2-40B4-BE49-F238E27FC236}">
                <a16:creationId xmlns:a16="http://schemas.microsoft.com/office/drawing/2014/main" id="{5DED5E2D-D517-46E0-A818-601BA34B36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a:extLst>
              <a:ext uri="{FF2B5EF4-FFF2-40B4-BE49-F238E27FC236}">
                <a16:creationId xmlns:a16="http://schemas.microsoft.com/office/drawing/2014/main" id="{AD77A523-6774-4313-A966-AB710BDAEA6E}"/>
              </a:ext>
            </a:extLst>
          </p:cNvPr>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9" name="Контейнер за съдържание 8">
            <a:extLst>
              <a:ext uri="{FF2B5EF4-FFF2-40B4-BE49-F238E27FC236}">
                <a16:creationId xmlns:a16="http://schemas.microsoft.com/office/drawing/2014/main" id="{CAEC3CD8-9667-4158-B85A-EC2D505A030A}"/>
              </a:ext>
            </a:extLst>
          </p:cNvPr>
          <p:cNvSpPr>
            <a:spLocks noGrp="1"/>
          </p:cNvSpPr>
          <p:nvPr>
            <p:ph idx="1"/>
          </p:nvPr>
        </p:nvSpPr>
        <p:spPr>
          <a:xfrm>
            <a:off x="457200" y="1371600"/>
            <a:ext cx="8229600" cy="4754563"/>
          </a:xfrm>
        </p:spPr>
        <p:txBody>
          <a:bodyPr>
            <a:noAutofit/>
          </a:bodyPr>
          <a:lstStyle/>
          <a:p>
            <a:r>
              <a:rPr lang="en-GB" sz="2200" dirty="0"/>
              <a:t>River Basin Directorates in Bulgaria  </a:t>
            </a:r>
          </a:p>
        </p:txBody>
      </p:sp>
      <p:pic>
        <p:nvPicPr>
          <p:cNvPr id="12" name="Картина 11">
            <a:extLst>
              <a:ext uri="{FF2B5EF4-FFF2-40B4-BE49-F238E27FC236}">
                <a16:creationId xmlns:a16="http://schemas.microsoft.com/office/drawing/2014/main" id="{7D35F4CA-7679-4E82-A494-12CB6AEAADAC}"/>
              </a:ext>
            </a:extLst>
          </p:cNvPr>
          <p:cNvPicPr>
            <a:picLocks noChangeAspect="1"/>
          </p:cNvPicPr>
          <p:nvPr/>
        </p:nvPicPr>
        <p:blipFill rotWithShape="1">
          <a:blip r:embed="rId5">
            <a:extLst>
              <a:ext uri="{28A0092B-C50C-407E-A947-70E740481C1C}">
                <a14:useLocalDpi xmlns:a14="http://schemas.microsoft.com/office/drawing/2010/main" val="0"/>
              </a:ext>
            </a:extLst>
          </a:blip>
          <a:srcRect t="2614" b="3119"/>
          <a:stretch/>
        </p:blipFill>
        <p:spPr>
          <a:xfrm>
            <a:off x="655933" y="1828608"/>
            <a:ext cx="6858000" cy="4444617"/>
          </a:xfrm>
          <a:prstGeom prst="rect">
            <a:avLst/>
          </a:prstGeom>
        </p:spPr>
      </p:pic>
      <p:pic>
        <p:nvPicPr>
          <p:cNvPr id="11" name="Картина 10">
            <a:extLst>
              <a:ext uri="{FF2B5EF4-FFF2-40B4-BE49-F238E27FC236}">
                <a16:creationId xmlns:a16="http://schemas.microsoft.com/office/drawing/2014/main" id="{1954C32C-8495-4B7E-8138-22E273E6B17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11457" y="2250499"/>
            <a:ext cx="6520409" cy="4022726"/>
          </a:xfrm>
          <a:prstGeom prst="rect">
            <a:avLst/>
          </a:prstGeom>
        </p:spPr>
      </p:pic>
    </p:spTree>
    <p:extLst>
      <p:ext uri="{BB962C8B-B14F-4D97-AF65-F5344CB8AC3E}">
        <p14:creationId xmlns:p14="http://schemas.microsoft.com/office/powerpoint/2010/main" val="23314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86DA703-4567-44EC-BD23-1CF575CFA6C2}"/>
              </a:ext>
            </a:extLst>
          </p:cNvPr>
          <p:cNvSpPr>
            <a:spLocks noGrp="1"/>
          </p:cNvSpPr>
          <p:nvPr>
            <p:ph type="title"/>
          </p:nvPr>
        </p:nvSpPr>
        <p:spPr>
          <a:xfrm>
            <a:off x="457200" y="731837"/>
            <a:ext cx="8229600" cy="639763"/>
          </a:xfrm>
        </p:spPr>
        <p:txBody>
          <a:bodyPr>
            <a:noAutofit/>
          </a:bodyPr>
          <a:lstStyle/>
          <a:p>
            <a:r>
              <a:rPr lang="en-GB" sz="3600" b="1" dirty="0"/>
              <a:t>1. Water Framework Directive</a:t>
            </a:r>
            <a:endParaRPr lang="bg-BG" sz="3600" b="1" dirty="0"/>
          </a:p>
        </p:txBody>
      </p:sp>
      <p:sp>
        <p:nvSpPr>
          <p:cNvPr id="4" name="Flowchart: Process 10">
            <a:extLst>
              <a:ext uri="{FF2B5EF4-FFF2-40B4-BE49-F238E27FC236}">
                <a16:creationId xmlns:a16="http://schemas.microsoft.com/office/drawing/2014/main" id="{C0036488-942B-43F8-9ADD-900EF58A4AA0}"/>
              </a:ext>
            </a:extLst>
          </p:cNvPr>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a:extLst>
              <a:ext uri="{FF2B5EF4-FFF2-40B4-BE49-F238E27FC236}">
                <a16:creationId xmlns:a16="http://schemas.microsoft.com/office/drawing/2014/main" id="{795C9E37-518C-4C30-B948-423E36E456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1" y="104570"/>
            <a:ext cx="1743324" cy="423940"/>
          </a:xfrm>
          <a:prstGeom prst="rect">
            <a:avLst/>
          </a:prstGeom>
        </p:spPr>
      </p:pic>
      <p:pic>
        <p:nvPicPr>
          <p:cNvPr id="6" name="Picture 5">
            <a:extLst>
              <a:ext uri="{FF2B5EF4-FFF2-40B4-BE49-F238E27FC236}">
                <a16:creationId xmlns:a16="http://schemas.microsoft.com/office/drawing/2014/main" id="{7DEA544B-41A3-41BB-A9A9-7BD4E721FB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a:extLst>
              <a:ext uri="{FF2B5EF4-FFF2-40B4-BE49-F238E27FC236}">
                <a16:creationId xmlns:a16="http://schemas.microsoft.com/office/drawing/2014/main" id="{5DED5E2D-D517-46E0-A818-601BA34B36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a:extLst>
              <a:ext uri="{FF2B5EF4-FFF2-40B4-BE49-F238E27FC236}">
                <a16:creationId xmlns:a16="http://schemas.microsoft.com/office/drawing/2014/main" id="{AD77A523-6774-4313-A966-AB710BDAEA6E}"/>
              </a:ext>
            </a:extLst>
          </p:cNvPr>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9" name="Контейнер за съдържание 8">
            <a:extLst>
              <a:ext uri="{FF2B5EF4-FFF2-40B4-BE49-F238E27FC236}">
                <a16:creationId xmlns:a16="http://schemas.microsoft.com/office/drawing/2014/main" id="{CAEC3CD8-9667-4158-B85A-EC2D505A030A}"/>
              </a:ext>
            </a:extLst>
          </p:cNvPr>
          <p:cNvSpPr>
            <a:spLocks noGrp="1"/>
          </p:cNvSpPr>
          <p:nvPr>
            <p:ph idx="1"/>
          </p:nvPr>
        </p:nvSpPr>
        <p:spPr>
          <a:xfrm>
            <a:off x="457200" y="1371600"/>
            <a:ext cx="8229600" cy="4754563"/>
          </a:xfrm>
        </p:spPr>
        <p:txBody>
          <a:bodyPr>
            <a:noAutofit/>
          </a:bodyPr>
          <a:lstStyle/>
          <a:p>
            <a:r>
              <a:rPr lang="en-GB" sz="3000" dirty="0"/>
              <a:t>River Basin Management Plans (</a:t>
            </a:r>
            <a:r>
              <a:rPr lang="en-GB" sz="3000" dirty="0" err="1"/>
              <a:t>RBMPs</a:t>
            </a:r>
            <a:r>
              <a:rPr lang="en-GB" sz="3000" dirty="0"/>
              <a:t>)</a:t>
            </a:r>
            <a:endParaRPr lang="en-GB" sz="3000" i="1" dirty="0"/>
          </a:p>
          <a:p>
            <a:pPr lvl="1">
              <a:spcBef>
                <a:spcPts val="600"/>
              </a:spcBef>
            </a:pPr>
            <a:r>
              <a:rPr lang="en-GB" sz="2600" dirty="0"/>
              <a:t>First Plans – for the period 2010-2015</a:t>
            </a:r>
          </a:p>
          <a:p>
            <a:pPr lvl="2"/>
            <a:r>
              <a:rPr lang="en-US" dirty="0" err="1"/>
              <a:t>Programmes</a:t>
            </a:r>
            <a:r>
              <a:rPr lang="en-US" dirty="0"/>
              <a:t> of Measures are developed together with each </a:t>
            </a:r>
            <a:r>
              <a:rPr lang="en-US" i="1" dirty="0" err="1"/>
              <a:t>RBMP</a:t>
            </a:r>
            <a:r>
              <a:rPr lang="en-US" dirty="0"/>
              <a:t>. </a:t>
            </a:r>
          </a:p>
          <a:p>
            <a:pPr lvl="2"/>
            <a:r>
              <a:rPr lang="en-US" dirty="0"/>
              <a:t>All </a:t>
            </a:r>
            <a:r>
              <a:rPr lang="en-US" dirty="0" err="1"/>
              <a:t>RBMPs</a:t>
            </a:r>
            <a:r>
              <a:rPr lang="en-US" dirty="0"/>
              <a:t> and respective </a:t>
            </a:r>
            <a:r>
              <a:rPr lang="en-US" dirty="0" err="1"/>
              <a:t>Programmes</a:t>
            </a:r>
            <a:r>
              <a:rPr lang="en-US" dirty="0"/>
              <a:t> of Measures were adopted after public discussions.</a:t>
            </a:r>
            <a:endParaRPr lang="en-GB" sz="2200" dirty="0"/>
          </a:p>
          <a:p>
            <a:pPr lvl="1">
              <a:spcBef>
                <a:spcPts val="600"/>
              </a:spcBef>
            </a:pPr>
            <a:r>
              <a:rPr lang="en-GB" sz="2600" dirty="0"/>
              <a:t>Second Plans – (current) period 2016-2021</a:t>
            </a:r>
          </a:p>
          <a:p>
            <a:pPr lvl="1">
              <a:spcBef>
                <a:spcPts val="600"/>
              </a:spcBef>
            </a:pPr>
            <a:r>
              <a:rPr lang="en-GB" sz="2600" dirty="0"/>
              <a:t>Already started preparations for the next period 2022-2027</a:t>
            </a:r>
          </a:p>
        </p:txBody>
      </p:sp>
    </p:spTree>
    <p:extLst>
      <p:ext uri="{BB962C8B-B14F-4D97-AF65-F5344CB8AC3E}">
        <p14:creationId xmlns:p14="http://schemas.microsoft.com/office/powerpoint/2010/main" val="3676677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86DA703-4567-44EC-BD23-1CF575CFA6C2}"/>
              </a:ext>
            </a:extLst>
          </p:cNvPr>
          <p:cNvSpPr>
            <a:spLocks noGrp="1"/>
          </p:cNvSpPr>
          <p:nvPr>
            <p:ph type="title"/>
          </p:nvPr>
        </p:nvSpPr>
        <p:spPr>
          <a:xfrm>
            <a:off x="457200" y="731837"/>
            <a:ext cx="8229600" cy="639763"/>
          </a:xfrm>
        </p:spPr>
        <p:txBody>
          <a:bodyPr>
            <a:noAutofit/>
          </a:bodyPr>
          <a:lstStyle/>
          <a:p>
            <a:r>
              <a:rPr lang="en-GB" sz="3600" b="1" dirty="0"/>
              <a:t>2. Floods Directive</a:t>
            </a:r>
            <a:endParaRPr lang="bg-BG" sz="3600" b="1" dirty="0"/>
          </a:p>
        </p:txBody>
      </p:sp>
      <p:sp>
        <p:nvSpPr>
          <p:cNvPr id="4" name="Flowchart: Process 10">
            <a:extLst>
              <a:ext uri="{FF2B5EF4-FFF2-40B4-BE49-F238E27FC236}">
                <a16:creationId xmlns:a16="http://schemas.microsoft.com/office/drawing/2014/main" id="{C0036488-942B-43F8-9ADD-900EF58A4AA0}"/>
              </a:ext>
            </a:extLst>
          </p:cNvPr>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a:extLst>
              <a:ext uri="{FF2B5EF4-FFF2-40B4-BE49-F238E27FC236}">
                <a16:creationId xmlns:a16="http://schemas.microsoft.com/office/drawing/2014/main" id="{795C9E37-518C-4C30-B948-423E36E456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1" y="104570"/>
            <a:ext cx="1743324" cy="423940"/>
          </a:xfrm>
          <a:prstGeom prst="rect">
            <a:avLst/>
          </a:prstGeom>
        </p:spPr>
      </p:pic>
      <p:pic>
        <p:nvPicPr>
          <p:cNvPr id="6" name="Picture 5">
            <a:extLst>
              <a:ext uri="{FF2B5EF4-FFF2-40B4-BE49-F238E27FC236}">
                <a16:creationId xmlns:a16="http://schemas.microsoft.com/office/drawing/2014/main" id="{7DEA544B-41A3-41BB-A9A9-7BD4E721FB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a:extLst>
              <a:ext uri="{FF2B5EF4-FFF2-40B4-BE49-F238E27FC236}">
                <a16:creationId xmlns:a16="http://schemas.microsoft.com/office/drawing/2014/main" id="{5DED5E2D-D517-46E0-A818-601BA34B36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a:extLst>
              <a:ext uri="{FF2B5EF4-FFF2-40B4-BE49-F238E27FC236}">
                <a16:creationId xmlns:a16="http://schemas.microsoft.com/office/drawing/2014/main" id="{AD77A523-6774-4313-A966-AB710BDAEA6E}"/>
              </a:ext>
            </a:extLst>
          </p:cNvPr>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9" name="Контейнер за съдържание 8">
            <a:extLst>
              <a:ext uri="{FF2B5EF4-FFF2-40B4-BE49-F238E27FC236}">
                <a16:creationId xmlns:a16="http://schemas.microsoft.com/office/drawing/2014/main" id="{CAEC3CD8-9667-4158-B85A-EC2D505A030A}"/>
              </a:ext>
            </a:extLst>
          </p:cNvPr>
          <p:cNvSpPr>
            <a:spLocks noGrp="1"/>
          </p:cNvSpPr>
          <p:nvPr>
            <p:ph idx="1"/>
          </p:nvPr>
        </p:nvSpPr>
        <p:spPr>
          <a:xfrm>
            <a:off x="457200" y="1371600"/>
            <a:ext cx="8229600" cy="4754563"/>
          </a:xfrm>
        </p:spPr>
        <p:txBody>
          <a:bodyPr>
            <a:noAutofit/>
          </a:bodyPr>
          <a:lstStyle/>
          <a:p>
            <a:r>
              <a:rPr lang="en-GB" sz="3000" dirty="0"/>
              <a:t>Harmonization – through Bulgarian </a:t>
            </a:r>
            <a:r>
              <a:rPr lang="en-GB" sz="3000" i="1" dirty="0"/>
              <a:t>Water Act (2010)</a:t>
            </a:r>
          </a:p>
          <a:p>
            <a:pPr lvl="1">
              <a:spcBef>
                <a:spcPts val="600"/>
              </a:spcBef>
            </a:pPr>
            <a:r>
              <a:rPr lang="en-GB" sz="2600" dirty="0"/>
              <a:t>First Plans – for the period 2016-2021</a:t>
            </a:r>
          </a:p>
          <a:p>
            <a:pPr lvl="2"/>
            <a:r>
              <a:rPr lang="en-GB" dirty="0"/>
              <a:t>Preliminary flood risk assessment was undertaken in all 4 </a:t>
            </a:r>
            <a:r>
              <a:rPr lang="en-GB" dirty="0" err="1"/>
              <a:t>RBDs</a:t>
            </a:r>
            <a:r>
              <a:rPr lang="en-GB" dirty="0"/>
              <a:t>, on the basis of common methodology. </a:t>
            </a:r>
          </a:p>
          <a:p>
            <a:pPr lvl="2"/>
            <a:r>
              <a:rPr lang="en-GB" dirty="0"/>
              <a:t>The regions with a significant potential flood risk were established on a basis of common criteria for all 4 </a:t>
            </a:r>
            <a:r>
              <a:rPr lang="en-GB" dirty="0" err="1"/>
              <a:t>RBDs</a:t>
            </a:r>
            <a:r>
              <a:rPr lang="en-GB" dirty="0"/>
              <a:t>.</a:t>
            </a:r>
          </a:p>
          <a:p>
            <a:pPr lvl="2"/>
            <a:r>
              <a:rPr lang="en-GB" dirty="0"/>
              <a:t> Maps of floods hazard and flood risk were developed</a:t>
            </a:r>
          </a:p>
          <a:p>
            <a:pPr lvl="2"/>
            <a:r>
              <a:rPr lang="en-GB" i="1" dirty="0"/>
              <a:t>Flood Risk Management Plans 2016-2021</a:t>
            </a:r>
            <a:r>
              <a:rPr lang="en-GB" dirty="0"/>
              <a:t> were prepared by </a:t>
            </a:r>
            <a:r>
              <a:rPr lang="en-GB" dirty="0" err="1"/>
              <a:t>RBDs</a:t>
            </a:r>
            <a:r>
              <a:rPr lang="en-GB" dirty="0"/>
              <a:t>.</a:t>
            </a:r>
          </a:p>
        </p:txBody>
      </p:sp>
    </p:spTree>
    <p:extLst>
      <p:ext uri="{BB962C8B-B14F-4D97-AF65-F5344CB8AC3E}">
        <p14:creationId xmlns:p14="http://schemas.microsoft.com/office/powerpoint/2010/main" val="2681916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86DA703-4567-44EC-BD23-1CF575CFA6C2}"/>
              </a:ext>
            </a:extLst>
          </p:cNvPr>
          <p:cNvSpPr>
            <a:spLocks noGrp="1"/>
          </p:cNvSpPr>
          <p:nvPr>
            <p:ph type="title"/>
          </p:nvPr>
        </p:nvSpPr>
        <p:spPr>
          <a:xfrm>
            <a:off x="457200" y="731837"/>
            <a:ext cx="8229600" cy="639763"/>
          </a:xfrm>
        </p:spPr>
        <p:txBody>
          <a:bodyPr>
            <a:noAutofit/>
          </a:bodyPr>
          <a:lstStyle/>
          <a:p>
            <a:r>
              <a:rPr lang="en-GB" sz="3600" b="1" dirty="0"/>
              <a:t>2. Floods Directive</a:t>
            </a:r>
            <a:endParaRPr lang="bg-BG" sz="3600" b="1" dirty="0"/>
          </a:p>
        </p:txBody>
      </p:sp>
      <p:sp>
        <p:nvSpPr>
          <p:cNvPr id="4" name="Flowchart: Process 10">
            <a:extLst>
              <a:ext uri="{FF2B5EF4-FFF2-40B4-BE49-F238E27FC236}">
                <a16:creationId xmlns:a16="http://schemas.microsoft.com/office/drawing/2014/main" id="{C0036488-942B-43F8-9ADD-900EF58A4AA0}"/>
              </a:ext>
            </a:extLst>
          </p:cNvPr>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a:extLst>
              <a:ext uri="{FF2B5EF4-FFF2-40B4-BE49-F238E27FC236}">
                <a16:creationId xmlns:a16="http://schemas.microsoft.com/office/drawing/2014/main" id="{795C9E37-518C-4C30-B948-423E36E456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1" y="104570"/>
            <a:ext cx="1743324" cy="423940"/>
          </a:xfrm>
          <a:prstGeom prst="rect">
            <a:avLst/>
          </a:prstGeom>
        </p:spPr>
      </p:pic>
      <p:pic>
        <p:nvPicPr>
          <p:cNvPr id="6" name="Picture 5">
            <a:extLst>
              <a:ext uri="{FF2B5EF4-FFF2-40B4-BE49-F238E27FC236}">
                <a16:creationId xmlns:a16="http://schemas.microsoft.com/office/drawing/2014/main" id="{7DEA544B-41A3-41BB-A9A9-7BD4E721FB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a:extLst>
              <a:ext uri="{FF2B5EF4-FFF2-40B4-BE49-F238E27FC236}">
                <a16:creationId xmlns:a16="http://schemas.microsoft.com/office/drawing/2014/main" id="{5DED5E2D-D517-46E0-A818-601BA34B36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a:extLst>
              <a:ext uri="{FF2B5EF4-FFF2-40B4-BE49-F238E27FC236}">
                <a16:creationId xmlns:a16="http://schemas.microsoft.com/office/drawing/2014/main" id="{AD77A523-6774-4313-A966-AB710BDAEA6E}"/>
              </a:ext>
            </a:extLst>
          </p:cNvPr>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9" name="Контейнер за съдържание 8">
            <a:extLst>
              <a:ext uri="{FF2B5EF4-FFF2-40B4-BE49-F238E27FC236}">
                <a16:creationId xmlns:a16="http://schemas.microsoft.com/office/drawing/2014/main" id="{CAEC3CD8-9667-4158-B85A-EC2D505A030A}"/>
              </a:ext>
            </a:extLst>
          </p:cNvPr>
          <p:cNvSpPr>
            <a:spLocks noGrp="1"/>
          </p:cNvSpPr>
          <p:nvPr>
            <p:ph idx="1"/>
          </p:nvPr>
        </p:nvSpPr>
        <p:spPr>
          <a:xfrm>
            <a:off x="457200" y="1371600"/>
            <a:ext cx="8229600" cy="4754563"/>
          </a:xfrm>
        </p:spPr>
        <p:txBody>
          <a:bodyPr>
            <a:noAutofit/>
          </a:bodyPr>
          <a:lstStyle/>
          <a:p>
            <a:pPr lvl="1">
              <a:spcBef>
                <a:spcPts val="600"/>
              </a:spcBef>
            </a:pPr>
            <a:r>
              <a:rPr lang="en-GB" sz="2600" dirty="0"/>
              <a:t>First Plans – for the period 2016-2021</a:t>
            </a:r>
          </a:p>
          <a:p>
            <a:pPr lvl="2">
              <a:spcBef>
                <a:spcPts val="0"/>
              </a:spcBef>
            </a:pPr>
            <a:r>
              <a:rPr lang="en-GB" dirty="0"/>
              <a:t>A national catalogue of measures was adopted, based on a methodology for cost and benefit analysis of measures.</a:t>
            </a:r>
          </a:p>
          <a:p>
            <a:pPr lvl="2">
              <a:spcBef>
                <a:spcPts val="0"/>
              </a:spcBef>
            </a:pPr>
            <a:r>
              <a:rPr lang="en-US" dirty="0"/>
              <a:t>All 4 Flood Risk management Plans were adopted by Bulgarian Government</a:t>
            </a:r>
          </a:p>
          <a:p>
            <a:pPr lvl="1"/>
            <a:r>
              <a:rPr lang="en-GB" sz="2600" dirty="0"/>
              <a:t>Stakeholders – </a:t>
            </a:r>
            <a:r>
              <a:rPr lang="en-GB" sz="2600" dirty="0" err="1"/>
              <a:t>Napoitelni</a:t>
            </a:r>
            <a:r>
              <a:rPr lang="en-GB" sz="2600" dirty="0"/>
              <a:t> </a:t>
            </a:r>
            <a:r>
              <a:rPr lang="en-GB" sz="2600" dirty="0" err="1"/>
              <a:t>Sistemi</a:t>
            </a:r>
            <a:r>
              <a:rPr lang="en-GB" sz="2600" dirty="0"/>
              <a:t> </a:t>
            </a:r>
            <a:r>
              <a:rPr lang="en-GB" sz="2600" dirty="0" err="1"/>
              <a:t>JSC</a:t>
            </a:r>
            <a:r>
              <a:rPr lang="en-GB" sz="2600" dirty="0"/>
              <a:t>, Dams and Cascades Enterprise, Municipalities</a:t>
            </a:r>
          </a:p>
          <a:p>
            <a:pPr lvl="1"/>
            <a:r>
              <a:rPr lang="en-GB" sz="2600" dirty="0"/>
              <a:t>The control is done by </a:t>
            </a:r>
          </a:p>
          <a:p>
            <a:pPr lvl="2">
              <a:spcBef>
                <a:spcPts val="300"/>
              </a:spcBef>
            </a:pPr>
            <a:r>
              <a:rPr lang="en-GB" sz="2200" dirty="0"/>
              <a:t>General Directorate of Fire Safety and Civil Protection (Ministry of Interior), </a:t>
            </a:r>
          </a:p>
          <a:p>
            <a:pPr lvl="2">
              <a:spcBef>
                <a:spcPts val="300"/>
              </a:spcBef>
            </a:pPr>
            <a:r>
              <a:rPr lang="en-GB" sz="2200" dirty="0"/>
              <a:t>Representatives of </a:t>
            </a:r>
            <a:r>
              <a:rPr lang="en-GB" sz="2200" dirty="0" err="1"/>
              <a:t>RBDs</a:t>
            </a:r>
            <a:r>
              <a:rPr lang="en-GB" sz="2200" dirty="0"/>
              <a:t> and Municipalities</a:t>
            </a:r>
            <a:endParaRPr lang="en-US" sz="2200" dirty="0"/>
          </a:p>
        </p:txBody>
      </p:sp>
    </p:spTree>
    <p:extLst>
      <p:ext uri="{BB962C8B-B14F-4D97-AF65-F5344CB8AC3E}">
        <p14:creationId xmlns:p14="http://schemas.microsoft.com/office/powerpoint/2010/main" val="1393669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86DA703-4567-44EC-BD23-1CF575CFA6C2}"/>
              </a:ext>
            </a:extLst>
          </p:cNvPr>
          <p:cNvSpPr>
            <a:spLocks noGrp="1"/>
          </p:cNvSpPr>
          <p:nvPr>
            <p:ph type="title"/>
          </p:nvPr>
        </p:nvSpPr>
        <p:spPr>
          <a:xfrm>
            <a:off x="457200" y="731837"/>
            <a:ext cx="8229600" cy="639763"/>
          </a:xfrm>
        </p:spPr>
        <p:txBody>
          <a:bodyPr>
            <a:noAutofit/>
          </a:bodyPr>
          <a:lstStyle/>
          <a:p>
            <a:r>
              <a:rPr lang="en-GB" sz="3600" b="1" dirty="0"/>
              <a:t>2. Floods Directive</a:t>
            </a:r>
            <a:endParaRPr lang="bg-BG" sz="3600" b="1" dirty="0"/>
          </a:p>
        </p:txBody>
      </p:sp>
      <p:sp>
        <p:nvSpPr>
          <p:cNvPr id="4" name="Flowchart: Process 10">
            <a:extLst>
              <a:ext uri="{FF2B5EF4-FFF2-40B4-BE49-F238E27FC236}">
                <a16:creationId xmlns:a16="http://schemas.microsoft.com/office/drawing/2014/main" id="{C0036488-942B-43F8-9ADD-900EF58A4AA0}"/>
              </a:ext>
            </a:extLst>
          </p:cNvPr>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a:extLst>
              <a:ext uri="{FF2B5EF4-FFF2-40B4-BE49-F238E27FC236}">
                <a16:creationId xmlns:a16="http://schemas.microsoft.com/office/drawing/2014/main" id="{795C9E37-518C-4C30-B948-423E36E456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1" y="104570"/>
            <a:ext cx="1743324" cy="423940"/>
          </a:xfrm>
          <a:prstGeom prst="rect">
            <a:avLst/>
          </a:prstGeom>
        </p:spPr>
      </p:pic>
      <p:pic>
        <p:nvPicPr>
          <p:cNvPr id="6" name="Picture 5">
            <a:extLst>
              <a:ext uri="{FF2B5EF4-FFF2-40B4-BE49-F238E27FC236}">
                <a16:creationId xmlns:a16="http://schemas.microsoft.com/office/drawing/2014/main" id="{7DEA544B-41A3-41BB-A9A9-7BD4E721FB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a:extLst>
              <a:ext uri="{FF2B5EF4-FFF2-40B4-BE49-F238E27FC236}">
                <a16:creationId xmlns:a16="http://schemas.microsoft.com/office/drawing/2014/main" id="{5DED5E2D-D517-46E0-A818-601BA34B36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a:extLst>
              <a:ext uri="{FF2B5EF4-FFF2-40B4-BE49-F238E27FC236}">
                <a16:creationId xmlns:a16="http://schemas.microsoft.com/office/drawing/2014/main" id="{AD77A523-6774-4313-A966-AB710BDAEA6E}"/>
              </a:ext>
            </a:extLst>
          </p:cNvPr>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9" name="Контейнер за съдържание 8">
            <a:extLst>
              <a:ext uri="{FF2B5EF4-FFF2-40B4-BE49-F238E27FC236}">
                <a16:creationId xmlns:a16="http://schemas.microsoft.com/office/drawing/2014/main" id="{CAEC3CD8-9667-4158-B85A-EC2D505A030A}"/>
              </a:ext>
            </a:extLst>
          </p:cNvPr>
          <p:cNvSpPr>
            <a:spLocks noGrp="1"/>
          </p:cNvSpPr>
          <p:nvPr>
            <p:ph idx="1"/>
          </p:nvPr>
        </p:nvSpPr>
        <p:spPr>
          <a:xfrm>
            <a:off x="457199" y="1371600"/>
            <a:ext cx="8455001" cy="4754563"/>
          </a:xfrm>
        </p:spPr>
        <p:txBody>
          <a:bodyPr>
            <a:noAutofit/>
          </a:bodyPr>
          <a:lstStyle/>
          <a:p>
            <a:r>
              <a:rPr lang="en-GB" sz="2200" dirty="0"/>
              <a:t>Flood Hazard Map – city of Pleven, p = 0,1%; water depth thresholds</a:t>
            </a:r>
            <a:endParaRPr lang="en-GB" sz="2200" i="1" dirty="0"/>
          </a:p>
        </p:txBody>
      </p:sp>
      <p:pic>
        <p:nvPicPr>
          <p:cNvPr id="10" name="Картина 9">
            <a:extLst>
              <a:ext uri="{FF2B5EF4-FFF2-40B4-BE49-F238E27FC236}">
                <a16:creationId xmlns:a16="http://schemas.microsoft.com/office/drawing/2014/main" id="{874E24CD-7316-4960-9450-CE7BC61170BD}"/>
              </a:ext>
            </a:extLst>
          </p:cNvPr>
          <p:cNvPicPr>
            <a:picLocks noChangeAspect="1"/>
          </p:cNvPicPr>
          <p:nvPr/>
        </p:nvPicPr>
        <p:blipFill rotWithShape="1">
          <a:blip r:embed="rId5">
            <a:extLst>
              <a:ext uri="{28A0092B-C50C-407E-A947-70E740481C1C}">
                <a14:useLocalDpi xmlns:a14="http://schemas.microsoft.com/office/drawing/2010/main" val="0"/>
              </a:ext>
            </a:extLst>
          </a:blip>
          <a:srcRect l="10093" b="15968"/>
          <a:stretch/>
        </p:blipFill>
        <p:spPr>
          <a:xfrm>
            <a:off x="990600" y="1793491"/>
            <a:ext cx="7467600" cy="4261862"/>
          </a:xfrm>
          <a:prstGeom prst="rect">
            <a:avLst/>
          </a:prstGeom>
        </p:spPr>
      </p:pic>
    </p:spTree>
    <p:extLst>
      <p:ext uri="{BB962C8B-B14F-4D97-AF65-F5344CB8AC3E}">
        <p14:creationId xmlns:p14="http://schemas.microsoft.com/office/powerpoint/2010/main" val="1037392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86DA703-4567-44EC-BD23-1CF575CFA6C2}"/>
              </a:ext>
            </a:extLst>
          </p:cNvPr>
          <p:cNvSpPr>
            <a:spLocks noGrp="1"/>
          </p:cNvSpPr>
          <p:nvPr>
            <p:ph type="title"/>
          </p:nvPr>
        </p:nvSpPr>
        <p:spPr>
          <a:xfrm>
            <a:off x="457200" y="731837"/>
            <a:ext cx="8229600" cy="639763"/>
          </a:xfrm>
        </p:spPr>
        <p:txBody>
          <a:bodyPr>
            <a:noAutofit/>
          </a:bodyPr>
          <a:lstStyle/>
          <a:p>
            <a:r>
              <a:rPr lang="en-GB" sz="3600" b="1" dirty="0"/>
              <a:t>3. Drinking Water Directive</a:t>
            </a:r>
            <a:endParaRPr lang="bg-BG" sz="3600" b="1" dirty="0"/>
          </a:p>
        </p:txBody>
      </p:sp>
      <p:sp>
        <p:nvSpPr>
          <p:cNvPr id="4" name="Flowchart: Process 10">
            <a:extLst>
              <a:ext uri="{FF2B5EF4-FFF2-40B4-BE49-F238E27FC236}">
                <a16:creationId xmlns:a16="http://schemas.microsoft.com/office/drawing/2014/main" id="{C0036488-942B-43F8-9ADD-900EF58A4AA0}"/>
              </a:ext>
            </a:extLst>
          </p:cNvPr>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a:extLst>
              <a:ext uri="{FF2B5EF4-FFF2-40B4-BE49-F238E27FC236}">
                <a16:creationId xmlns:a16="http://schemas.microsoft.com/office/drawing/2014/main" id="{795C9E37-518C-4C30-B948-423E36E456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1" y="104570"/>
            <a:ext cx="1743324" cy="423940"/>
          </a:xfrm>
          <a:prstGeom prst="rect">
            <a:avLst/>
          </a:prstGeom>
        </p:spPr>
      </p:pic>
      <p:pic>
        <p:nvPicPr>
          <p:cNvPr id="6" name="Picture 5">
            <a:extLst>
              <a:ext uri="{FF2B5EF4-FFF2-40B4-BE49-F238E27FC236}">
                <a16:creationId xmlns:a16="http://schemas.microsoft.com/office/drawing/2014/main" id="{7DEA544B-41A3-41BB-A9A9-7BD4E721FB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a:extLst>
              <a:ext uri="{FF2B5EF4-FFF2-40B4-BE49-F238E27FC236}">
                <a16:creationId xmlns:a16="http://schemas.microsoft.com/office/drawing/2014/main" id="{5DED5E2D-D517-46E0-A818-601BA34B36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a:extLst>
              <a:ext uri="{FF2B5EF4-FFF2-40B4-BE49-F238E27FC236}">
                <a16:creationId xmlns:a16="http://schemas.microsoft.com/office/drawing/2014/main" id="{AD77A523-6774-4313-A966-AB710BDAEA6E}"/>
              </a:ext>
            </a:extLst>
          </p:cNvPr>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9" name="Контейнер за съдържание 8">
            <a:extLst>
              <a:ext uri="{FF2B5EF4-FFF2-40B4-BE49-F238E27FC236}">
                <a16:creationId xmlns:a16="http://schemas.microsoft.com/office/drawing/2014/main" id="{CAEC3CD8-9667-4158-B85A-EC2D505A030A}"/>
              </a:ext>
            </a:extLst>
          </p:cNvPr>
          <p:cNvSpPr>
            <a:spLocks noGrp="1"/>
          </p:cNvSpPr>
          <p:nvPr>
            <p:ph idx="1"/>
          </p:nvPr>
        </p:nvSpPr>
        <p:spPr>
          <a:xfrm>
            <a:off x="457200" y="1371600"/>
            <a:ext cx="8229600" cy="4754563"/>
          </a:xfrm>
        </p:spPr>
        <p:txBody>
          <a:bodyPr>
            <a:noAutofit/>
          </a:bodyPr>
          <a:lstStyle/>
          <a:p>
            <a:r>
              <a:rPr lang="en-GB" sz="3000" dirty="0"/>
              <a:t>Harmonization</a:t>
            </a:r>
          </a:p>
          <a:p>
            <a:pPr lvl="1"/>
            <a:r>
              <a:rPr lang="en-GB" sz="2600" dirty="0"/>
              <a:t>Bulgarian </a:t>
            </a:r>
            <a:r>
              <a:rPr lang="en-GB" sz="2600" i="1" dirty="0"/>
              <a:t>Water Act (2010)</a:t>
            </a:r>
          </a:p>
          <a:p>
            <a:pPr lvl="1">
              <a:spcBef>
                <a:spcPts val="600"/>
              </a:spcBef>
            </a:pPr>
            <a:r>
              <a:rPr lang="en-US" sz="2600" dirty="0"/>
              <a:t>Act for Regulation of Water Supply and Sanitation Services (2005 and following amendments)</a:t>
            </a:r>
          </a:p>
          <a:p>
            <a:pPr lvl="2">
              <a:spcBef>
                <a:spcPts val="600"/>
              </a:spcBef>
            </a:pPr>
            <a:r>
              <a:rPr lang="bg-BG" i="1" dirty="0" err="1"/>
              <a:t>Ordinance</a:t>
            </a:r>
            <a:r>
              <a:rPr lang="bg-BG" i="1" dirty="0"/>
              <a:t> </a:t>
            </a:r>
            <a:r>
              <a:rPr lang="bg-BG" i="1" dirty="0" err="1"/>
              <a:t>Nr</a:t>
            </a:r>
            <a:r>
              <a:rPr lang="bg-BG" i="1" dirty="0"/>
              <a:t> 9 </a:t>
            </a:r>
            <a:r>
              <a:rPr lang="en-GB" i="1" dirty="0"/>
              <a:t>/</a:t>
            </a:r>
            <a:r>
              <a:rPr lang="bg-BG" i="1" dirty="0"/>
              <a:t> 16.03.2001 </a:t>
            </a:r>
            <a:r>
              <a:rPr lang="bg-BG" i="1" dirty="0" err="1"/>
              <a:t>for</a:t>
            </a:r>
            <a:r>
              <a:rPr lang="bg-BG" i="1" dirty="0"/>
              <a:t> </a:t>
            </a:r>
            <a:r>
              <a:rPr lang="bg-BG" i="1" dirty="0" err="1"/>
              <a:t>quality</a:t>
            </a:r>
            <a:r>
              <a:rPr lang="bg-BG" i="1" dirty="0"/>
              <a:t> </a:t>
            </a:r>
            <a:r>
              <a:rPr lang="bg-BG" i="1" dirty="0" err="1"/>
              <a:t>of</a:t>
            </a:r>
            <a:r>
              <a:rPr lang="bg-BG" i="1" dirty="0"/>
              <a:t> </a:t>
            </a:r>
            <a:r>
              <a:rPr lang="bg-BG" i="1" dirty="0" err="1"/>
              <a:t>water</a:t>
            </a:r>
            <a:r>
              <a:rPr lang="bg-BG" i="1" dirty="0"/>
              <a:t> </a:t>
            </a:r>
            <a:r>
              <a:rPr lang="bg-BG" i="1" dirty="0" err="1"/>
              <a:t>intended</a:t>
            </a:r>
            <a:r>
              <a:rPr lang="bg-BG" i="1" dirty="0"/>
              <a:t> </a:t>
            </a:r>
            <a:r>
              <a:rPr lang="bg-BG" i="1" dirty="0" err="1"/>
              <a:t>for</a:t>
            </a:r>
            <a:r>
              <a:rPr lang="bg-BG" i="1" dirty="0"/>
              <a:t> </a:t>
            </a:r>
            <a:r>
              <a:rPr lang="bg-BG" i="1" dirty="0" err="1"/>
              <a:t>human</a:t>
            </a:r>
            <a:r>
              <a:rPr lang="bg-BG" i="1" dirty="0"/>
              <a:t> </a:t>
            </a:r>
            <a:r>
              <a:rPr lang="bg-BG" i="1" dirty="0" err="1"/>
              <a:t>consumption</a:t>
            </a:r>
            <a:r>
              <a:rPr lang="bg-BG" dirty="0"/>
              <a:t>, </a:t>
            </a:r>
            <a:r>
              <a:rPr lang="en-GB" dirty="0"/>
              <a:t>(</a:t>
            </a:r>
            <a:r>
              <a:rPr lang="bg-BG" dirty="0" err="1"/>
              <a:t>Minister</a:t>
            </a:r>
            <a:r>
              <a:rPr lang="bg-BG" dirty="0"/>
              <a:t> </a:t>
            </a:r>
            <a:r>
              <a:rPr lang="bg-BG" dirty="0" err="1"/>
              <a:t>of</a:t>
            </a:r>
            <a:r>
              <a:rPr lang="bg-BG" dirty="0"/>
              <a:t> Health, </a:t>
            </a:r>
            <a:r>
              <a:rPr lang="bg-BG" dirty="0" err="1"/>
              <a:t>Minister</a:t>
            </a:r>
            <a:r>
              <a:rPr lang="bg-BG" dirty="0"/>
              <a:t> </a:t>
            </a:r>
            <a:r>
              <a:rPr lang="bg-BG" dirty="0" err="1"/>
              <a:t>of</a:t>
            </a:r>
            <a:r>
              <a:rPr lang="bg-BG" dirty="0"/>
              <a:t> Regional </a:t>
            </a:r>
            <a:r>
              <a:rPr lang="bg-BG" dirty="0" err="1"/>
              <a:t>Development</a:t>
            </a:r>
            <a:r>
              <a:rPr lang="bg-BG" dirty="0"/>
              <a:t> </a:t>
            </a:r>
            <a:r>
              <a:rPr lang="bg-BG" dirty="0" err="1"/>
              <a:t>and</a:t>
            </a:r>
            <a:r>
              <a:rPr lang="bg-BG" dirty="0"/>
              <a:t> </a:t>
            </a:r>
            <a:r>
              <a:rPr lang="bg-BG" dirty="0" err="1"/>
              <a:t>Public</a:t>
            </a:r>
            <a:r>
              <a:rPr lang="bg-BG" dirty="0"/>
              <a:t> Works </a:t>
            </a:r>
            <a:r>
              <a:rPr lang="bg-BG" dirty="0" err="1"/>
              <a:t>and</a:t>
            </a:r>
            <a:r>
              <a:rPr lang="bg-BG" dirty="0"/>
              <a:t> </a:t>
            </a:r>
            <a:r>
              <a:rPr lang="bg-BG" dirty="0" err="1"/>
              <a:t>Minister</a:t>
            </a:r>
            <a:r>
              <a:rPr lang="bg-BG" dirty="0"/>
              <a:t> </a:t>
            </a:r>
            <a:r>
              <a:rPr lang="bg-BG" dirty="0" err="1"/>
              <a:t>of</a:t>
            </a:r>
            <a:r>
              <a:rPr lang="bg-BG" dirty="0"/>
              <a:t> </a:t>
            </a:r>
            <a:r>
              <a:rPr lang="bg-BG" dirty="0" err="1"/>
              <a:t>Environment</a:t>
            </a:r>
            <a:r>
              <a:rPr lang="bg-BG" dirty="0"/>
              <a:t> </a:t>
            </a:r>
            <a:r>
              <a:rPr lang="bg-BG" dirty="0" err="1"/>
              <a:t>and</a:t>
            </a:r>
            <a:r>
              <a:rPr lang="bg-BG" dirty="0"/>
              <a:t> </a:t>
            </a:r>
            <a:r>
              <a:rPr lang="bg-BG" dirty="0" err="1"/>
              <a:t>Water</a:t>
            </a:r>
            <a:r>
              <a:rPr lang="en-GB" dirty="0"/>
              <a:t>)</a:t>
            </a:r>
            <a:endParaRPr lang="en-US" sz="2200" dirty="0"/>
          </a:p>
          <a:p>
            <a:pPr lvl="2">
              <a:spcBef>
                <a:spcPts val="600"/>
              </a:spcBef>
            </a:pPr>
            <a:r>
              <a:rPr lang="bg-BG" i="1" dirty="0" err="1"/>
              <a:t>Ordinance</a:t>
            </a:r>
            <a:r>
              <a:rPr lang="bg-BG" i="1" dirty="0"/>
              <a:t> </a:t>
            </a:r>
            <a:r>
              <a:rPr lang="bg-BG" i="1" dirty="0" err="1"/>
              <a:t>Nr</a:t>
            </a:r>
            <a:r>
              <a:rPr lang="bg-BG" i="1" dirty="0"/>
              <a:t> 12 </a:t>
            </a:r>
            <a:r>
              <a:rPr lang="en-GB" i="1" dirty="0"/>
              <a:t>/</a:t>
            </a:r>
            <a:r>
              <a:rPr lang="bg-BG" i="1" dirty="0"/>
              <a:t> 18.06.2002 </a:t>
            </a:r>
            <a:r>
              <a:rPr lang="bg-BG" i="1" dirty="0" err="1"/>
              <a:t>for</a:t>
            </a:r>
            <a:r>
              <a:rPr lang="bg-BG" i="1" dirty="0"/>
              <a:t> </a:t>
            </a:r>
            <a:r>
              <a:rPr lang="bg-BG" i="1" dirty="0" err="1"/>
              <a:t>quality</a:t>
            </a:r>
            <a:r>
              <a:rPr lang="bg-BG" i="1" dirty="0"/>
              <a:t> </a:t>
            </a:r>
            <a:r>
              <a:rPr lang="bg-BG" i="1" dirty="0" err="1"/>
              <a:t>requirements</a:t>
            </a:r>
            <a:r>
              <a:rPr lang="bg-BG" i="1" dirty="0"/>
              <a:t> </a:t>
            </a:r>
            <a:r>
              <a:rPr lang="bg-BG" i="1" dirty="0" err="1"/>
              <a:t>for</a:t>
            </a:r>
            <a:r>
              <a:rPr lang="bg-BG" i="1" dirty="0"/>
              <a:t> </a:t>
            </a:r>
            <a:r>
              <a:rPr lang="bg-BG" i="1" dirty="0" err="1"/>
              <a:t>surface</a:t>
            </a:r>
            <a:r>
              <a:rPr lang="bg-BG" i="1" dirty="0"/>
              <a:t> </a:t>
            </a:r>
            <a:r>
              <a:rPr lang="bg-BG" i="1" dirty="0" err="1"/>
              <a:t>waters</a:t>
            </a:r>
            <a:r>
              <a:rPr lang="bg-BG" i="1" dirty="0"/>
              <a:t> </a:t>
            </a:r>
            <a:r>
              <a:rPr lang="bg-BG" i="1" dirty="0" err="1"/>
              <a:t>intended</a:t>
            </a:r>
            <a:r>
              <a:rPr lang="bg-BG" i="1" dirty="0"/>
              <a:t> </a:t>
            </a:r>
            <a:r>
              <a:rPr lang="bg-BG" i="1" dirty="0" err="1"/>
              <a:t>for</a:t>
            </a:r>
            <a:r>
              <a:rPr lang="bg-BG" i="1" dirty="0"/>
              <a:t> </a:t>
            </a:r>
            <a:r>
              <a:rPr lang="bg-BG" i="1" dirty="0" err="1"/>
              <a:t>drinking</a:t>
            </a:r>
            <a:r>
              <a:rPr lang="bg-BG" i="1" dirty="0"/>
              <a:t> </a:t>
            </a:r>
            <a:r>
              <a:rPr lang="bg-BG" i="1" dirty="0" err="1"/>
              <a:t>water</a:t>
            </a:r>
            <a:r>
              <a:rPr lang="bg-BG" i="1" dirty="0"/>
              <a:t> </a:t>
            </a:r>
            <a:r>
              <a:rPr lang="bg-BG" i="1" dirty="0" err="1"/>
              <a:t>supply</a:t>
            </a:r>
            <a:r>
              <a:rPr lang="bg-BG" dirty="0"/>
              <a:t>.</a:t>
            </a:r>
            <a:endParaRPr lang="en-GB" dirty="0"/>
          </a:p>
        </p:txBody>
      </p:sp>
    </p:spTree>
    <p:extLst>
      <p:ext uri="{BB962C8B-B14F-4D97-AF65-F5344CB8AC3E}">
        <p14:creationId xmlns:p14="http://schemas.microsoft.com/office/powerpoint/2010/main" val="26626740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1100</TotalTime>
  <Words>1629</Words>
  <Application>Microsoft Office PowerPoint</Application>
  <PresentationFormat>Презентация на цял екран (4:3)</PresentationFormat>
  <Paragraphs>203</Paragraphs>
  <Slides>23</Slides>
  <Notes>2</Notes>
  <HiddenSlides>0</HiddenSlides>
  <MMClips>0</MMClips>
  <ScaleCrop>false</ScaleCrop>
  <HeadingPairs>
    <vt:vector size="6" baseType="variant">
      <vt:variant>
        <vt:lpstr>Използвани шрифтове</vt:lpstr>
      </vt:variant>
      <vt:variant>
        <vt:i4>3</vt:i4>
      </vt:variant>
      <vt:variant>
        <vt:lpstr>Тема</vt:lpstr>
      </vt:variant>
      <vt:variant>
        <vt:i4>1</vt:i4>
      </vt:variant>
      <vt:variant>
        <vt:lpstr>Заглавия на слайдовете</vt:lpstr>
      </vt:variant>
      <vt:variant>
        <vt:i4>23</vt:i4>
      </vt:variant>
    </vt:vector>
  </HeadingPairs>
  <TitlesOfParts>
    <vt:vector size="27" baseType="lpstr">
      <vt:lpstr>Arial</vt:lpstr>
      <vt:lpstr>Calibri</vt:lpstr>
      <vt:lpstr>Calibri Light</vt:lpstr>
      <vt:lpstr>Office Theme</vt:lpstr>
      <vt:lpstr>Презентация на PowerPoint</vt:lpstr>
      <vt:lpstr>Contents</vt:lpstr>
      <vt:lpstr>1. Water Framework Directive</vt:lpstr>
      <vt:lpstr>1. Water Framework Directive</vt:lpstr>
      <vt:lpstr>1. Water Framework Directive</vt:lpstr>
      <vt:lpstr>2. Floods Directive</vt:lpstr>
      <vt:lpstr>2. Floods Directive</vt:lpstr>
      <vt:lpstr>2. Floods Directive</vt:lpstr>
      <vt:lpstr>3. Drinking Water Directive</vt:lpstr>
      <vt:lpstr>3. Drinking Water Directive</vt:lpstr>
      <vt:lpstr>3. Drinking Water Directive</vt:lpstr>
      <vt:lpstr>4. Groundwater Directive</vt:lpstr>
      <vt:lpstr>5. Urban Wastewater Treatment Directive</vt:lpstr>
      <vt:lpstr>5. Urban Wastewater Treatment Directive</vt:lpstr>
      <vt:lpstr>5. Urban Wastewater Treatment Directive</vt:lpstr>
      <vt:lpstr>6. Bird Directive and the Habitat Directive</vt:lpstr>
      <vt:lpstr>6. Bird Directive and the Habitat Directive</vt:lpstr>
      <vt:lpstr>6. Bird Directive and the Habitat Directive</vt:lpstr>
      <vt:lpstr>7. Issues and Lessons Learnt</vt:lpstr>
      <vt:lpstr>7. Issues and Lessons Learnt</vt:lpstr>
      <vt:lpstr>7. Issues and Lessons Learnt</vt:lpstr>
      <vt:lpstr>7. Issues and Lessons Learnt</vt:lpstr>
      <vt:lpstr>Презентация на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Milan</dc:creator>
  <cp:lastModifiedBy>Petar Filkov</cp:lastModifiedBy>
  <cp:revision>80</cp:revision>
  <dcterms:created xsi:type="dcterms:W3CDTF">2006-08-16T00:00:00Z</dcterms:created>
  <dcterms:modified xsi:type="dcterms:W3CDTF">2019-05-27T12:41:55Z</dcterms:modified>
</cp:coreProperties>
</file>