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95" r:id="rId2"/>
    <p:sldId id="261" r:id="rId3"/>
    <p:sldId id="260" r:id="rId4"/>
    <p:sldId id="264" r:id="rId5"/>
    <p:sldId id="278" r:id="rId6"/>
    <p:sldId id="268" r:id="rId7"/>
    <p:sldId id="296" r:id="rId8"/>
    <p:sldId id="297" r:id="rId9"/>
    <p:sldId id="291" r:id="rId10"/>
    <p:sldId id="279" r:id="rId11"/>
    <p:sldId id="270" r:id="rId12"/>
    <p:sldId id="280" r:id="rId13"/>
    <p:sldId id="294" r:id="rId14"/>
    <p:sldId id="293" r:id="rId15"/>
    <p:sldId id="273" r:id="rId16"/>
    <p:sldId id="282" r:id="rId17"/>
    <p:sldId id="272" r:id="rId18"/>
    <p:sldId id="283" r:id="rId19"/>
    <p:sldId id="298" r:id="rId20"/>
    <p:sldId id="29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FFFFFF"/>
    <a:srgbClr val="DDEBFF"/>
    <a:srgbClr val="B3D2FF"/>
    <a:srgbClr val="BEEAF0"/>
    <a:srgbClr val="FFCCFF"/>
    <a:srgbClr val="FFFF85"/>
    <a:srgbClr val="D1FFD5"/>
    <a:srgbClr val="FFEFFF"/>
    <a:srgbClr val="DFFF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7" autoAdjust="0"/>
    <p:restoredTop sz="94660"/>
  </p:normalViewPr>
  <p:slideViewPr>
    <p:cSldViewPr snapToGrid="0">
      <p:cViewPr varScale="1">
        <p:scale>
          <a:sx n="78" d="100"/>
          <a:sy n="78" d="100"/>
        </p:scale>
        <p:origin x="806" y="7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5DDE22-DB1D-4E22-AEAE-A93760E07D9A}"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077EA715-3CD3-487B-BB42-39B55FE118AB}">
      <dgm:prSet phldrT="[Text]"/>
      <dgm:spPr/>
      <dgm:t>
        <a:bodyPr/>
        <a:lstStyle/>
        <a:p>
          <a:r>
            <a:rPr lang="en-US" dirty="0">
              <a:solidFill>
                <a:schemeClr val="accent1">
                  <a:lumMod val="75000"/>
                </a:schemeClr>
              </a:solidFill>
            </a:rPr>
            <a:t>Supply potable water</a:t>
          </a:r>
        </a:p>
        <a:p>
          <a:r>
            <a:rPr lang="en-US" dirty="0">
              <a:solidFill>
                <a:schemeClr val="accent2">
                  <a:lumMod val="75000"/>
                </a:schemeClr>
              </a:solidFill>
            </a:rPr>
            <a:t>Take wastewater away</a:t>
          </a:r>
        </a:p>
      </dgm:t>
    </dgm:pt>
    <dgm:pt modelId="{A1EC6788-928E-4355-AE70-8CD13C4A79D4}" type="parTrans" cxnId="{186CBBB2-FD67-432F-B2B7-23520FF3102F}">
      <dgm:prSet/>
      <dgm:spPr/>
      <dgm:t>
        <a:bodyPr/>
        <a:lstStyle/>
        <a:p>
          <a:endParaRPr lang="en-US"/>
        </a:p>
      </dgm:t>
    </dgm:pt>
    <dgm:pt modelId="{3860EE54-6454-4E22-883F-DABCB4D9139C}" type="sibTrans" cxnId="{186CBBB2-FD67-432F-B2B7-23520FF3102F}">
      <dgm:prSet/>
      <dgm:spPr/>
      <dgm:t>
        <a:bodyPr/>
        <a:lstStyle/>
        <a:p>
          <a:endParaRPr lang="en-US"/>
        </a:p>
      </dgm:t>
    </dgm:pt>
    <dgm:pt modelId="{D54A47F9-09F1-4624-82C0-2A8B815D23BC}">
      <dgm:prSet phldrT="[Text]"/>
      <dgm:spPr/>
      <dgm:t>
        <a:bodyPr/>
        <a:lstStyle/>
        <a:p>
          <a:r>
            <a:rPr lang="en-US" dirty="0">
              <a:solidFill>
                <a:schemeClr val="accent1">
                  <a:lumMod val="75000"/>
                </a:schemeClr>
              </a:solidFill>
            </a:rPr>
            <a:t>Efficient water use</a:t>
          </a:r>
        </a:p>
        <a:p>
          <a:r>
            <a:rPr lang="en-US" dirty="0">
              <a:solidFill>
                <a:schemeClr val="accent2">
                  <a:lumMod val="75000"/>
                </a:schemeClr>
              </a:solidFill>
            </a:rPr>
            <a:t>Wastewater treatment prior discharge</a:t>
          </a:r>
        </a:p>
      </dgm:t>
    </dgm:pt>
    <dgm:pt modelId="{616A6907-B7F2-41D7-8E16-4F0C5D0D3961}" type="parTrans" cxnId="{F8B6EB1D-5080-4631-8335-83B993196243}">
      <dgm:prSet/>
      <dgm:spPr/>
      <dgm:t>
        <a:bodyPr/>
        <a:lstStyle/>
        <a:p>
          <a:endParaRPr lang="en-US"/>
        </a:p>
      </dgm:t>
    </dgm:pt>
    <dgm:pt modelId="{E3C45445-38D1-411B-A5DB-8446B7A1D9DB}" type="sibTrans" cxnId="{F8B6EB1D-5080-4631-8335-83B993196243}">
      <dgm:prSet/>
      <dgm:spPr/>
      <dgm:t>
        <a:bodyPr/>
        <a:lstStyle/>
        <a:p>
          <a:endParaRPr lang="en-US"/>
        </a:p>
      </dgm:t>
    </dgm:pt>
    <dgm:pt modelId="{F0631010-06D9-4907-88B4-146D4BADD405}">
      <dgm:prSet phldrT="[Text]"/>
      <dgm:spPr/>
      <dgm:t>
        <a:bodyPr/>
        <a:lstStyle/>
        <a:p>
          <a:r>
            <a:rPr lang="en-US" dirty="0">
              <a:solidFill>
                <a:schemeClr val="accent1">
                  <a:lumMod val="75000"/>
                </a:schemeClr>
              </a:solidFill>
            </a:rPr>
            <a:t>Water-energy nexus</a:t>
          </a:r>
        </a:p>
        <a:p>
          <a:r>
            <a:rPr lang="en-US" dirty="0">
              <a:solidFill>
                <a:schemeClr val="accent2">
                  <a:lumMod val="75000"/>
                </a:schemeClr>
              </a:solidFill>
            </a:rPr>
            <a:t>More stringent wastewater treatment</a:t>
          </a:r>
        </a:p>
      </dgm:t>
    </dgm:pt>
    <dgm:pt modelId="{0C79CE48-6874-4F1E-9E52-47D4DCCBF94B}" type="parTrans" cxnId="{BF6C45A2-A3D4-4D6F-BCDC-E0194F4FB1BE}">
      <dgm:prSet/>
      <dgm:spPr/>
      <dgm:t>
        <a:bodyPr/>
        <a:lstStyle/>
        <a:p>
          <a:endParaRPr lang="en-US"/>
        </a:p>
      </dgm:t>
    </dgm:pt>
    <dgm:pt modelId="{473F5C7A-2DCF-4B94-B1DA-06DEF9FAFBDB}" type="sibTrans" cxnId="{BF6C45A2-A3D4-4D6F-BCDC-E0194F4FB1BE}">
      <dgm:prSet/>
      <dgm:spPr/>
      <dgm:t>
        <a:bodyPr/>
        <a:lstStyle/>
        <a:p>
          <a:endParaRPr lang="en-US"/>
        </a:p>
      </dgm:t>
    </dgm:pt>
    <dgm:pt modelId="{0FA1E8EB-621C-4807-BCC8-CB4B048522FF}">
      <dgm:prSet/>
      <dgm:spPr/>
      <dgm:t>
        <a:bodyPr/>
        <a:lstStyle/>
        <a:p>
          <a:endParaRPr lang="en-US"/>
        </a:p>
      </dgm:t>
    </dgm:pt>
    <dgm:pt modelId="{91D157B5-5DCB-4860-BBAB-44C15D7E2804}" type="parTrans" cxnId="{02D4BEB2-C97B-4E52-9311-24C520AC715B}">
      <dgm:prSet/>
      <dgm:spPr/>
      <dgm:t>
        <a:bodyPr/>
        <a:lstStyle/>
        <a:p>
          <a:endParaRPr lang="en-US"/>
        </a:p>
      </dgm:t>
    </dgm:pt>
    <dgm:pt modelId="{AA2E7845-9374-4B61-B411-0CFBAD91FF77}" type="sibTrans" cxnId="{02D4BEB2-C97B-4E52-9311-24C520AC715B}">
      <dgm:prSet/>
      <dgm:spPr/>
      <dgm:t>
        <a:bodyPr/>
        <a:lstStyle/>
        <a:p>
          <a:endParaRPr lang="en-US"/>
        </a:p>
      </dgm:t>
    </dgm:pt>
    <dgm:pt modelId="{4947B163-8BC8-4C43-9846-266DE049FD35}" type="pres">
      <dgm:prSet presAssocID="{A55DDE22-DB1D-4E22-AEAE-A93760E07D9A}" presName="arrowDiagram" presStyleCnt="0">
        <dgm:presLayoutVars>
          <dgm:chMax val="5"/>
          <dgm:dir/>
          <dgm:resizeHandles val="exact"/>
        </dgm:presLayoutVars>
      </dgm:prSet>
      <dgm:spPr/>
    </dgm:pt>
    <dgm:pt modelId="{1C4ACEA2-16D5-4699-9BDC-F17EEE4DC273}" type="pres">
      <dgm:prSet presAssocID="{A55DDE22-DB1D-4E22-AEAE-A93760E07D9A}" presName="arrow" presStyleLbl="bgShp" presStyleIdx="0" presStyleCnt="1"/>
      <dgm:spPr/>
    </dgm:pt>
    <dgm:pt modelId="{452B528B-D53E-4765-BF4A-6778EA019D7A}" type="pres">
      <dgm:prSet presAssocID="{A55DDE22-DB1D-4E22-AEAE-A93760E07D9A}" presName="arrowDiagram4" presStyleCnt="0"/>
      <dgm:spPr/>
    </dgm:pt>
    <dgm:pt modelId="{17571A85-6567-470F-AC07-8A2653127D3F}" type="pres">
      <dgm:prSet presAssocID="{077EA715-3CD3-487B-BB42-39B55FE118AB}" presName="bullet4a" presStyleLbl="node1" presStyleIdx="0" presStyleCnt="4"/>
      <dgm:spPr/>
    </dgm:pt>
    <dgm:pt modelId="{341127FA-2616-4844-A217-01452655028D}" type="pres">
      <dgm:prSet presAssocID="{077EA715-3CD3-487B-BB42-39B55FE118AB}" presName="textBox4a" presStyleLbl="revTx" presStyleIdx="0" presStyleCnt="4">
        <dgm:presLayoutVars>
          <dgm:bulletEnabled val="1"/>
        </dgm:presLayoutVars>
      </dgm:prSet>
      <dgm:spPr/>
    </dgm:pt>
    <dgm:pt modelId="{A960706A-EF34-4FC6-AF09-2EE20DE22974}" type="pres">
      <dgm:prSet presAssocID="{D54A47F9-09F1-4624-82C0-2A8B815D23BC}" presName="bullet4b" presStyleLbl="node1" presStyleIdx="1" presStyleCnt="4"/>
      <dgm:spPr/>
    </dgm:pt>
    <dgm:pt modelId="{5F7C2073-FB4A-437D-86D2-2A28467A9D86}" type="pres">
      <dgm:prSet presAssocID="{D54A47F9-09F1-4624-82C0-2A8B815D23BC}" presName="textBox4b" presStyleLbl="revTx" presStyleIdx="1" presStyleCnt="4">
        <dgm:presLayoutVars>
          <dgm:bulletEnabled val="1"/>
        </dgm:presLayoutVars>
      </dgm:prSet>
      <dgm:spPr/>
    </dgm:pt>
    <dgm:pt modelId="{B5240921-4BB4-437C-A3BF-E6BBAFF24B5F}" type="pres">
      <dgm:prSet presAssocID="{F0631010-06D9-4907-88B4-146D4BADD405}" presName="bullet4c" presStyleLbl="node1" presStyleIdx="2" presStyleCnt="4"/>
      <dgm:spPr/>
    </dgm:pt>
    <dgm:pt modelId="{976E73DE-8E21-4C1D-B7F7-92567DCD4745}" type="pres">
      <dgm:prSet presAssocID="{F0631010-06D9-4907-88B4-146D4BADD405}" presName="textBox4c" presStyleLbl="revTx" presStyleIdx="2" presStyleCnt="4">
        <dgm:presLayoutVars>
          <dgm:bulletEnabled val="1"/>
        </dgm:presLayoutVars>
      </dgm:prSet>
      <dgm:spPr/>
    </dgm:pt>
    <dgm:pt modelId="{773E8731-A4AA-49B0-A3B5-42EFE7E99172}" type="pres">
      <dgm:prSet presAssocID="{0FA1E8EB-621C-4807-BCC8-CB4B048522FF}" presName="bullet4d" presStyleLbl="node1" presStyleIdx="3" presStyleCnt="4"/>
      <dgm:spPr/>
    </dgm:pt>
    <dgm:pt modelId="{1FAB7744-4C50-4F08-B0CE-27001C41E5AE}" type="pres">
      <dgm:prSet presAssocID="{0FA1E8EB-621C-4807-BCC8-CB4B048522FF}" presName="textBox4d" presStyleLbl="revTx" presStyleIdx="3" presStyleCnt="4">
        <dgm:presLayoutVars>
          <dgm:bulletEnabled val="1"/>
        </dgm:presLayoutVars>
      </dgm:prSet>
      <dgm:spPr/>
    </dgm:pt>
  </dgm:ptLst>
  <dgm:cxnLst>
    <dgm:cxn modelId="{F8B6EB1D-5080-4631-8335-83B993196243}" srcId="{A55DDE22-DB1D-4E22-AEAE-A93760E07D9A}" destId="{D54A47F9-09F1-4624-82C0-2A8B815D23BC}" srcOrd="1" destOrd="0" parTransId="{616A6907-B7F2-41D7-8E16-4F0C5D0D3961}" sibTransId="{E3C45445-38D1-411B-A5DB-8446B7A1D9DB}"/>
    <dgm:cxn modelId="{5E466D21-343C-491C-874B-45FF81C3E06E}" type="presOf" srcId="{077EA715-3CD3-487B-BB42-39B55FE118AB}" destId="{341127FA-2616-4844-A217-01452655028D}" srcOrd="0" destOrd="0" presId="urn:microsoft.com/office/officeart/2005/8/layout/arrow2"/>
    <dgm:cxn modelId="{2E4A4F2D-BF76-4A75-9CBD-8AD1CDDD815D}" type="presOf" srcId="{A55DDE22-DB1D-4E22-AEAE-A93760E07D9A}" destId="{4947B163-8BC8-4C43-9846-266DE049FD35}" srcOrd="0" destOrd="0" presId="urn:microsoft.com/office/officeart/2005/8/layout/arrow2"/>
    <dgm:cxn modelId="{9B595A9F-F0D8-4F5C-8A5D-EE765ED326E5}" type="presOf" srcId="{D54A47F9-09F1-4624-82C0-2A8B815D23BC}" destId="{5F7C2073-FB4A-437D-86D2-2A28467A9D86}" srcOrd="0" destOrd="0" presId="urn:microsoft.com/office/officeart/2005/8/layout/arrow2"/>
    <dgm:cxn modelId="{BF6C45A2-A3D4-4D6F-BCDC-E0194F4FB1BE}" srcId="{A55DDE22-DB1D-4E22-AEAE-A93760E07D9A}" destId="{F0631010-06D9-4907-88B4-146D4BADD405}" srcOrd="2" destOrd="0" parTransId="{0C79CE48-6874-4F1E-9E52-47D4DCCBF94B}" sibTransId="{473F5C7A-2DCF-4B94-B1DA-06DEF9FAFBDB}"/>
    <dgm:cxn modelId="{186CBBB2-FD67-432F-B2B7-23520FF3102F}" srcId="{A55DDE22-DB1D-4E22-AEAE-A93760E07D9A}" destId="{077EA715-3CD3-487B-BB42-39B55FE118AB}" srcOrd="0" destOrd="0" parTransId="{A1EC6788-928E-4355-AE70-8CD13C4A79D4}" sibTransId="{3860EE54-6454-4E22-883F-DABCB4D9139C}"/>
    <dgm:cxn modelId="{02D4BEB2-C97B-4E52-9311-24C520AC715B}" srcId="{A55DDE22-DB1D-4E22-AEAE-A93760E07D9A}" destId="{0FA1E8EB-621C-4807-BCC8-CB4B048522FF}" srcOrd="3" destOrd="0" parTransId="{91D157B5-5DCB-4860-BBAB-44C15D7E2804}" sibTransId="{AA2E7845-9374-4B61-B411-0CFBAD91FF77}"/>
    <dgm:cxn modelId="{6082FBB2-9E92-4C18-AC25-304A690A09F5}" type="presOf" srcId="{0FA1E8EB-621C-4807-BCC8-CB4B048522FF}" destId="{1FAB7744-4C50-4F08-B0CE-27001C41E5AE}" srcOrd="0" destOrd="0" presId="urn:microsoft.com/office/officeart/2005/8/layout/arrow2"/>
    <dgm:cxn modelId="{011F58B3-01BF-407B-B6A2-5B88AAD4144D}" type="presOf" srcId="{F0631010-06D9-4907-88B4-146D4BADD405}" destId="{976E73DE-8E21-4C1D-B7F7-92567DCD4745}" srcOrd="0" destOrd="0" presId="urn:microsoft.com/office/officeart/2005/8/layout/arrow2"/>
    <dgm:cxn modelId="{E190DBFA-77F5-41B0-B38B-E2865B1D83DF}" type="presParOf" srcId="{4947B163-8BC8-4C43-9846-266DE049FD35}" destId="{1C4ACEA2-16D5-4699-9BDC-F17EEE4DC273}" srcOrd="0" destOrd="0" presId="urn:microsoft.com/office/officeart/2005/8/layout/arrow2"/>
    <dgm:cxn modelId="{B8D34D76-A494-4F7A-8D05-C68CF1E2B490}" type="presParOf" srcId="{4947B163-8BC8-4C43-9846-266DE049FD35}" destId="{452B528B-D53E-4765-BF4A-6778EA019D7A}" srcOrd="1" destOrd="0" presId="urn:microsoft.com/office/officeart/2005/8/layout/arrow2"/>
    <dgm:cxn modelId="{3EBA84B9-F51F-41C8-8211-77DB72269686}" type="presParOf" srcId="{452B528B-D53E-4765-BF4A-6778EA019D7A}" destId="{17571A85-6567-470F-AC07-8A2653127D3F}" srcOrd="0" destOrd="0" presId="urn:microsoft.com/office/officeart/2005/8/layout/arrow2"/>
    <dgm:cxn modelId="{C1C7F772-AB42-4D11-B411-113F3B00B61A}" type="presParOf" srcId="{452B528B-D53E-4765-BF4A-6778EA019D7A}" destId="{341127FA-2616-4844-A217-01452655028D}" srcOrd="1" destOrd="0" presId="urn:microsoft.com/office/officeart/2005/8/layout/arrow2"/>
    <dgm:cxn modelId="{57020445-9D1B-49A3-8CB9-ED13CB5F95F2}" type="presParOf" srcId="{452B528B-D53E-4765-BF4A-6778EA019D7A}" destId="{A960706A-EF34-4FC6-AF09-2EE20DE22974}" srcOrd="2" destOrd="0" presId="urn:microsoft.com/office/officeart/2005/8/layout/arrow2"/>
    <dgm:cxn modelId="{0367AAB8-D1E7-4EA7-B020-FF92E9DCCC65}" type="presParOf" srcId="{452B528B-D53E-4765-BF4A-6778EA019D7A}" destId="{5F7C2073-FB4A-437D-86D2-2A28467A9D86}" srcOrd="3" destOrd="0" presId="urn:microsoft.com/office/officeart/2005/8/layout/arrow2"/>
    <dgm:cxn modelId="{95F4EE43-BF14-473F-9A59-F81B40201D8E}" type="presParOf" srcId="{452B528B-D53E-4765-BF4A-6778EA019D7A}" destId="{B5240921-4BB4-437C-A3BF-E6BBAFF24B5F}" srcOrd="4" destOrd="0" presId="urn:microsoft.com/office/officeart/2005/8/layout/arrow2"/>
    <dgm:cxn modelId="{87557B52-019A-4EA9-8999-D0081D6D9F6E}" type="presParOf" srcId="{452B528B-D53E-4765-BF4A-6778EA019D7A}" destId="{976E73DE-8E21-4C1D-B7F7-92567DCD4745}" srcOrd="5" destOrd="0" presId="urn:microsoft.com/office/officeart/2005/8/layout/arrow2"/>
    <dgm:cxn modelId="{4E0DFC80-AA2B-405E-A9F2-4FDCB2218809}" type="presParOf" srcId="{452B528B-D53E-4765-BF4A-6778EA019D7A}" destId="{773E8731-A4AA-49B0-A3B5-42EFE7E99172}" srcOrd="6" destOrd="0" presId="urn:microsoft.com/office/officeart/2005/8/layout/arrow2"/>
    <dgm:cxn modelId="{2AD8A653-1E6C-4A0A-8274-3B658D43D22A}" type="presParOf" srcId="{452B528B-D53E-4765-BF4A-6778EA019D7A}" destId="{1FAB7744-4C50-4F08-B0CE-27001C41E5AE}"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4ACEA2-16D5-4699-9BDC-F17EEE4DC273}">
      <dsp:nvSpPr>
        <dsp:cNvPr id="0" name=""/>
        <dsp:cNvSpPr/>
      </dsp:nvSpPr>
      <dsp:spPr>
        <a:xfrm>
          <a:off x="0" y="169333"/>
          <a:ext cx="8128000" cy="507999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571A85-6567-470F-AC07-8A2653127D3F}">
      <dsp:nvSpPr>
        <dsp:cNvPr id="0" name=""/>
        <dsp:cNvSpPr/>
      </dsp:nvSpPr>
      <dsp:spPr>
        <a:xfrm>
          <a:off x="800608" y="3946821"/>
          <a:ext cx="186944" cy="1869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1127FA-2616-4844-A217-01452655028D}">
      <dsp:nvSpPr>
        <dsp:cNvPr id="0" name=""/>
        <dsp:cNvSpPr/>
      </dsp:nvSpPr>
      <dsp:spPr>
        <a:xfrm>
          <a:off x="894080" y="4040293"/>
          <a:ext cx="1389888" cy="120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58" tIns="0" rIns="0" bIns="0" numCol="1" spcCol="1270" anchor="t" anchorCtr="0">
          <a:noAutofit/>
        </a:bodyPr>
        <a:lstStyle/>
        <a:p>
          <a:pPr marL="0" lvl="0" indent="0" algn="l" defTabSz="711200">
            <a:lnSpc>
              <a:spcPct val="90000"/>
            </a:lnSpc>
            <a:spcBef>
              <a:spcPct val="0"/>
            </a:spcBef>
            <a:spcAft>
              <a:spcPct val="35000"/>
            </a:spcAft>
            <a:buNone/>
          </a:pPr>
          <a:r>
            <a:rPr lang="en-US" sz="1600" kern="1200" dirty="0">
              <a:solidFill>
                <a:schemeClr val="accent1">
                  <a:lumMod val="75000"/>
                </a:schemeClr>
              </a:solidFill>
            </a:rPr>
            <a:t>Supply potable water</a:t>
          </a:r>
        </a:p>
        <a:p>
          <a:pPr marL="0" lvl="0" indent="0" algn="l" defTabSz="711200">
            <a:lnSpc>
              <a:spcPct val="90000"/>
            </a:lnSpc>
            <a:spcBef>
              <a:spcPct val="0"/>
            </a:spcBef>
            <a:spcAft>
              <a:spcPct val="35000"/>
            </a:spcAft>
            <a:buNone/>
          </a:pPr>
          <a:r>
            <a:rPr lang="en-US" sz="1600" kern="1200" dirty="0">
              <a:solidFill>
                <a:schemeClr val="accent2">
                  <a:lumMod val="75000"/>
                </a:schemeClr>
              </a:solidFill>
            </a:rPr>
            <a:t>Take wastewater away</a:t>
          </a:r>
        </a:p>
      </dsp:txBody>
      <dsp:txXfrm>
        <a:off x="894080" y="4040293"/>
        <a:ext cx="1389888" cy="1209040"/>
      </dsp:txXfrm>
    </dsp:sp>
    <dsp:sp modelId="{A960706A-EF34-4FC6-AF09-2EE20DE22974}">
      <dsp:nvSpPr>
        <dsp:cNvPr id="0" name=""/>
        <dsp:cNvSpPr/>
      </dsp:nvSpPr>
      <dsp:spPr>
        <a:xfrm>
          <a:off x="2121408" y="2765213"/>
          <a:ext cx="325120" cy="3251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7C2073-FB4A-437D-86D2-2A28467A9D86}">
      <dsp:nvSpPr>
        <dsp:cNvPr id="0" name=""/>
        <dsp:cNvSpPr/>
      </dsp:nvSpPr>
      <dsp:spPr>
        <a:xfrm>
          <a:off x="2283968" y="2927773"/>
          <a:ext cx="1706880" cy="2321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274" tIns="0" rIns="0" bIns="0" numCol="1" spcCol="1270" anchor="t" anchorCtr="0">
          <a:noAutofit/>
        </a:bodyPr>
        <a:lstStyle/>
        <a:p>
          <a:pPr marL="0" lvl="0" indent="0" algn="l" defTabSz="711200">
            <a:lnSpc>
              <a:spcPct val="90000"/>
            </a:lnSpc>
            <a:spcBef>
              <a:spcPct val="0"/>
            </a:spcBef>
            <a:spcAft>
              <a:spcPct val="35000"/>
            </a:spcAft>
            <a:buNone/>
          </a:pPr>
          <a:r>
            <a:rPr lang="en-US" sz="1600" kern="1200" dirty="0">
              <a:solidFill>
                <a:schemeClr val="accent1">
                  <a:lumMod val="75000"/>
                </a:schemeClr>
              </a:solidFill>
            </a:rPr>
            <a:t>Efficient water use</a:t>
          </a:r>
        </a:p>
        <a:p>
          <a:pPr marL="0" lvl="0" indent="0" algn="l" defTabSz="711200">
            <a:lnSpc>
              <a:spcPct val="90000"/>
            </a:lnSpc>
            <a:spcBef>
              <a:spcPct val="0"/>
            </a:spcBef>
            <a:spcAft>
              <a:spcPct val="35000"/>
            </a:spcAft>
            <a:buNone/>
          </a:pPr>
          <a:r>
            <a:rPr lang="en-US" sz="1600" kern="1200" dirty="0">
              <a:solidFill>
                <a:schemeClr val="accent2">
                  <a:lumMod val="75000"/>
                </a:schemeClr>
              </a:solidFill>
            </a:rPr>
            <a:t>Wastewater treatment prior discharge</a:t>
          </a:r>
        </a:p>
      </dsp:txBody>
      <dsp:txXfrm>
        <a:off x="2283968" y="2927773"/>
        <a:ext cx="1706880" cy="2321559"/>
      </dsp:txXfrm>
    </dsp:sp>
    <dsp:sp modelId="{B5240921-4BB4-437C-A3BF-E6BBAFF24B5F}">
      <dsp:nvSpPr>
        <dsp:cNvPr id="0" name=""/>
        <dsp:cNvSpPr/>
      </dsp:nvSpPr>
      <dsp:spPr>
        <a:xfrm>
          <a:off x="3807968" y="1894501"/>
          <a:ext cx="430784" cy="43078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6E73DE-8E21-4C1D-B7F7-92567DCD4745}">
      <dsp:nvSpPr>
        <dsp:cNvPr id="0" name=""/>
        <dsp:cNvSpPr/>
      </dsp:nvSpPr>
      <dsp:spPr>
        <a:xfrm>
          <a:off x="4023360" y="2109893"/>
          <a:ext cx="1706880" cy="3139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264" tIns="0" rIns="0" bIns="0" numCol="1" spcCol="1270" anchor="t" anchorCtr="0">
          <a:noAutofit/>
        </a:bodyPr>
        <a:lstStyle/>
        <a:p>
          <a:pPr marL="0" lvl="0" indent="0" algn="l" defTabSz="711200">
            <a:lnSpc>
              <a:spcPct val="90000"/>
            </a:lnSpc>
            <a:spcBef>
              <a:spcPct val="0"/>
            </a:spcBef>
            <a:spcAft>
              <a:spcPct val="35000"/>
            </a:spcAft>
            <a:buNone/>
          </a:pPr>
          <a:r>
            <a:rPr lang="en-US" sz="1600" kern="1200" dirty="0">
              <a:solidFill>
                <a:schemeClr val="accent1">
                  <a:lumMod val="75000"/>
                </a:schemeClr>
              </a:solidFill>
            </a:rPr>
            <a:t>Water-energy nexus</a:t>
          </a:r>
        </a:p>
        <a:p>
          <a:pPr marL="0" lvl="0" indent="0" algn="l" defTabSz="711200">
            <a:lnSpc>
              <a:spcPct val="90000"/>
            </a:lnSpc>
            <a:spcBef>
              <a:spcPct val="0"/>
            </a:spcBef>
            <a:spcAft>
              <a:spcPct val="35000"/>
            </a:spcAft>
            <a:buNone/>
          </a:pPr>
          <a:r>
            <a:rPr lang="en-US" sz="1600" kern="1200" dirty="0">
              <a:solidFill>
                <a:schemeClr val="accent2">
                  <a:lumMod val="75000"/>
                </a:schemeClr>
              </a:solidFill>
            </a:rPr>
            <a:t>More stringent wastewater treatment</a:t>
          </a:r>
        </a:p>
      </dsp:txBody>
      <dsp:txXfrm>
        <a:off x="4023360" y="2109893"/>
        <a:ext cx="1706880" cy="3139440"/>
      </dsp:txXfrm>
    </dsp:sp>
    <dsp:sp modelId="{773E8731-A4AA-49B0-A3B5-42EFE7E99172}">
      <dsp:nvSpPr>
        <dsp:cNvPr id="0" name=""/>
        <dsp:cNvSpPr/>
      </dsp:nvSpPr>
      <dsp:spPr>
        <a:xfrm>
          <a:off x="5644896" y="1318429"/>
          <a:ext cx="577088" cy="5770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AB7744-4C50-4F08-B0CE-27001C41E5AE}">
      <dsp:nvSpPr>
        <dsp:cNvPr id="0" name=""/>
        <dsp:cNvSpPr/>
      </dsp:nvSpPr>
      <dsp:spPr>
        <a:xfrm>
          <a:off x="5933440" y="1606973"/>
          <a:ext cx="1706880" cy="3642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787" tIns="0" rIns="0" bIns="0" numCol="1" spcCol="1270" anchor="t" anchorCtr="0">
          <a:noAutofit/>
        </a:bodyPr>
        <a:lstStyle/>
        <a:p>
          <a:pPr marL="0" lvl="0" indent="0" algn="l" defTabSz="711200">
            <a:lnSpc>
              <a:spcPct val="90000"/>
            </a:lnSpc>
            <a:spcBef>
              <a:spcPct val="0"/>
            </a:spcBef>
            <a:spcAft>
              <a:spcPct val="35000"/>
            </a:spcAft>
            <a:buNone/>
          </a:pPr>
          <a:endParaRPr lang="en-US" sz="1600" kern="1200"/>
        </a:p>
      </dsp:txBody>
      <dsp:txXfrm>
        <a:off x="5933440" y="1606973"/>
        <a:ext cx="1706880" cy="364236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9351B8-D93A-4B39-8966-60417C0936F2}" type="datetimeFigureOut">
              <a:rPr lang="bg-BG" smtClean="0"/>
              <a:t>27.5.2019 г.</a:t>
            </a:fld>
            <a:endParaRPr lang="bg-B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FBCD1C-BB22-4524-AFB0-0A675678F4CE}" type="slidenum">
              <a:rPr lang="bg-BG" smtClean="0"/>
              <a:t>‹#›</a:t>
            </a:fld>
            <a:endParaRPr lang="bg-BG"/>
          </a:p>
        </p:txBody>
      </p:sp>
    </p:spTree>
    <p:extLst>
      <p:ext uri="{BB962C8B-B14F-4D97-AF65-F5344CB8AC3E}">
        <p14:creationId xmlns:p14="http://schemas.microsoft.com/office/powerpoint/2010/main" val="572235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t>1</a:t>
            </a:fld>
            <a:endParaRPr lang="en-US"/>
          </a:p>
        </p:txBody>
      </p:sp>
    </p:spTree>
    <p:extLst>
      <p:ext uri="{BB962C8B-B14F-4D97-AF65-F5344CB8AC3E}">
        <p14:creationId xmlns:p14="http://schemas.microsoft.com/office/powerpoint/2010/main" val="4249786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FBCD1C-BB22-4524-AFB0-0A675678F4CE}" type="slidenum">
              <a:rPr lang="bg-BG" smtClean="0"/>
              <a:t>11</a:t>
            </a:fld>
            <a:endParaRPr lang="bg-BG"/>
          </a:p>
        </p:txBody>
      </p:sp>
    </p:spTree>
    <p:extLst>
      <p:ext uri="{BB962C8B-B14F-4D97-AF65-F5344CB8AC3E}">
        <p14:creationId xmlns:p14="http://schemas.microsoft.com/office/powerpoint/2010/main" val="4028774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A73A30-B36A-4980-9B20-3DBF7A2A191E}"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5AC20-1712-4C5B-904F-36A828D51CED}" type="slidenum">
              <a:rPr lang="en-US" smtClean="0"/>
              <a:t>‹#›</a:t>
            </a:fld>
            <a:endParaRPr lang="en-US"/>
          </a:p>
        </p:txBody>
      </p:sp>
    </p:spTree>
    <p:extLst>
      <p:ext uri="{BB962C8B-B14F-4D97-AF65-F5344CB8AC3E}">
        <p14:creationId xmlns:p14="http://schemas.microsoft.com/office/powerpoint/2010/main" val="1529380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A73A30-B36A-4980-9B20-3DBF7A2A191E}"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5AC20-1712-4C5B-904F-36A828D51CED}" type="slidenum">
              <a:rPr lang="en-US" smtClean="0"/>
              <a:t>‹#›</a:t>
            </a:fld>
            <a:endParaRPr lang="en-US"/>
          </a:p>
        </p:txBody>
      </p:sp>
    </p:spTree>
    <p:extLst>
      <p:ext uri="{BB962C8B-B14F-4D97-AF65-F5344CB8AC3E}">
        <p14:creationId xmlns:p14="http://schemas.microsoft.com/office/powerpoint/2010/main" val="1744464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A73A30-B36A-4980-9B20-3DBF7A2A191E}"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5AC20-1712-4C5B-904F-36A828D51CED}" type="slidenum">
              <a:rPr lang="en-US" smtClean="0"/>
              <a:t>‹#›</a:t>
            </a:fld>
            <a:endParaRPr lang="en-US"/>
          </a:p>
        </p:txBody>
      </p:sp>
    </p:spTree>
    <p:extLst>
      <p:ext uri="{BB962C8B-B14F-4D97-AF65-F5344CB8AC3E}">
        <p14:creationId xmlns:p14="http://schemas.microsoft.com/office/powerpoint/2010/main" val="3419781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A73A30-B36A-4980-9B20-3DBF7A2A191E}"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5AC20-1712-4C5B-904F-36A828D51CED}" type="slidenum">
              <a:rPr lang="en-US" smtClean="0"/>
              <a:t>‹#›</a:t>
            </a:fld>
            <a:endParaRPr lang="en-US"/>
          </a:p>
        </p:txBody>
      </p:sp>
    </p:spTree>
    <p:extLst>
      <p:ext uri="{BB962C8B-B14F-4D97-AF65-F5344CB8AC3E}">
        <p14:creationId xmlns:p14="http://schemas.microsoft.com/office/powerpoint/2010/main" val="3766033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A73A30-B36A-4980-9B20-3DBF7A2A191E}"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5AC20-1712-4C5B-904F-36A828D51CED}" type="slidenum">
              <a:rPr lang="en-US" smtClean="0"/>
              <a:t>‹#›</a:t>
            </a:fld>
            <a:endParaRPr lang="en-US"/>
          </a:p>
        </p:txBody>
      </p:sp>
    </p:spTree>
    <p:extLst>
      <p:ext uri="{BB962C8B-B14F-4D97-AF65-F5344CB8AC3E}">
        <p14:creationId xmlns:p14="http://schemas.microsoft.com/office/powerpoint/2010/main" val="2725884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A73A30-B36A-4980-9B20-3DBF7A2A191E}"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5AC20-1712-4C5B-904F-36A828D51CED}" type="slidenum">
              <a:rPr lang="en-US" smtClean="0"/>
              <a:t>‹#›</a:t>
            </a:fld>
            <a:endParaRPr lang="en-US"/>
          </a:p>
        </p:txBody>
      </p:sp>
    </p:spTree>
    <p:extLst>
      <p:ext uri="{BB962C8B-B14F-4D97-AF65-F5344CB8AC3E}">
        <p14:creationId xmlns:p14="http://schemas.microsoft.com/office/powerpoint/2010/main" val="3197516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A73A30-B36A-4980-9B20-3DBF7A2A191E}"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5AC20-1712-4C5B-904F-36A828D51CED}" type="slidenum">
              <a:rPr lang="en-US" smtClean="0"/>
              <a:t>‹#›</a:t>
            </a:fld>
            <a:endParaRPr lang="en-US"/>
          </a:p>
        </p:txBody>
      </p:sp>
    </p:spTree>
    <p:extLst>
      <p:ext uri="{BB962C8B-B14F-4D97-AF65-F5344CB8AC3E}">
        <p14:creationId xmlns:p14="http://schemas.microsoft.com/office/powerpoint/2010/main" val="4252883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A73A30-B36A-4980-9B20-3DBF7A2A191E}"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5AC20-1712-4C5B-904F-36A828D51CED}" type="slidenum">
              <a:rPr lang="en-US" smtClean="0"/>
              <a:t>‹#›</a:t>
            </a:fld>
            <a:endParaRPr lang="en-US"/>
          </a:p>
        </p:txBody>
      </p:sp>
    </p:spTree>
    <p:extLst>
      <p:ext uri="{BB962C8B-B14F-4D97-AF65-F5344CB8AC3E}">
        <p14:creationId xmlns:p14="http://schemas.microsoft.com/office/powerpoint/2010/main" val="3990983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A73A30-B36A-4980-9B20-3DBF7A2A191E}"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5AC20-1712-4C5B-904F-36A828D51CED}" type="slidenum">
              <a:rPr lang="en-US" smtClean="0"/>
              <a:t>‹#›</a:t>
            </a:fld>
            <a:endParaRPr lang="en-US"/>
          </a:p>
        </p:txBody>
      </p:sp>
    </p:spTree>
    <p:extLst>
      <p:ext uri="{BB962C8B-B14F-4D97-AF65-F5344CB8AC3E}">
        <p14:creationId xmlns:p14="http://schemas.microsoft.com/office/powerpoint/2010/main" val="248370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A73A30-B36A-4980-9B20-3DBF7A2A191E}"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5AC20-1712-4C5B-904F-36A828D51CED}" type="slidenum">
              <a:rPr lang="en-US" smtClean="0"/>
              <a:t>‹#›</a:t>
            </a:fld>
            <a:endParaRPr lang="en-US"/>
          </a:p>
        </p:txBody>
      </p:sp>
    </p:spTree>
    <p:extLst>
      <p:ext uri="{BB962C8B-B14F-4D97-AF65-F5344CB8AC3E}">
        <p14:creationId xmlns:p14="http://schemas.microsoft.com/office/powerpoint/2010/main" val="3836420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A73A30-B36A-4980-9B20-3DBF7A2A191E}"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5AC20-1712-4C5B-904F-36A828D51CED}" type="slidenum">
              <a:rPr lang="en-US" smtClean="0"/>
              <a:t>‹#›</a:t>
            </a:fld>
            <a:endParaRPr lang="en-US"/>
          </a:p>
        </p:txBody>
      </p:sp>
    </p:spTree>
    <p:extLst>
      <p:ext uri="{BB962C8B-B14F-4D97-AF65-F5344CB8AC3E}">
        <p14:creationId xmlns:p14="http://schemas.microsoft.com/office/powerpoint/2010/main" val="1904606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bg1">
                <a:lumMod val="95000"/>
              </a:schemeClr>
            </a:gs>
            <a:gs pos="83000">
              <a:schemeClr val="accent1">
                <a:lumMod val="45000"/>
                <a:lumOff val="55000"/>
              </a:schemeClr>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A73A30-B36A-4980-9B20-3DBF7A2A191E}"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5AC20-1712-4C5B-904F-36A828D51CED}" type="slidenum">
              <a:rPr lang="en-US" smtClean="0"/>
              <a:t>‹#›</a:t>
            </a:fld>
            <a:endParaRPr lang="en-US"/>
          </a:p>
        </p:txBody>
      </p:sp>
    </p:spTree>
    <p:extLst>
      <p:ext uri="{BB962C8B-B14F-4D97-AF65-F5344CB8AC3E}">
        <p14:creationId xmlns:p14="http://schemas.microsoft.com/office/powerpoint/2010/main" val="1676257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7.jpg"/><Relationship Id="rId7"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jpe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wef.org/resources/topics/browse-topics-a-n/algae/" TargetMode="External"/><Relationship Id="rId7" Type="http://schemas.openxmlformats.org/officeDocument/2006/relationships/hyperlink" Target="https://www.us.schott.com/innovation/wastewater-treatment-latest-footwear-algae-solves-problems/" TargetMode="External"/><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hyperlink" Target="http://news.algaeworld.org/2017/08/new-wastewater-treatment-system-runs-on-algae/" TargetMode="External"/><Relationship Id="rId4" Type="http://schemas.openxmlformats.org/officeDocument/2006/relationships/image" Target="../media/image9.pn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5836" y="82296"/>
            <a:ext cx="8720329" cy="6693409"/>
          </a:xfrm>
          <a:prstGeom prst="rect">
            <a:avLst/>
          </a:prstGeom>
        </p:spPr>
      </p:pic>
      <p:sp>
        <p:nvSpPr>
          <p:cNvPr id="1026" name="Text Box 2"/>
          <p:cNvSpPr txBox="1">
            <a:spLocks noChangeArrowheads="1"/>
          </p:cNvSpPr>
          <p:nvPr/>
        </p:nvSpPr>
        <p:spPr bwMode="auto">
          <a:xfrm>
            <a:off x="3077135" y="4687311"/>
            <a:ext cx="6037729" cy="632478"/>
          </a:xfrm>
          <a:prstGeom prst="rect">
            <a:avLst/>
          </a:prstGeom>
          <a:solidFill>
            <a:srgbClr val="FFFFFF"/>
          </a:solidFill>
          <a:ln w="9525">
            <a:solidFill>
              <a:srgbClr val="2E74B5"/>
            </a:solidFill>
            <a:prstDash val="dash"/>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bs-Latn-BA" sz="1100" dirty="0"/>
              <a:t>This project has been funded with support from the European Commission. This publication reflects the views only of the author, and the Commission cannot be held responsible for any use which may be made of the information contained therein</a:t>
            </a:r>
            <a:r>
              <a:rPr lang="en-US" sz="1100" dirty="0"/>
              <a:t>.</a:t>
            </a:r>
          </a:p>
        </p:txBody>
      </p:sp>
      <p:sp>
        <p:nvSpPr>
          <p:cNvPr id="7" name="Subtitle 2"/>
          <p:cNvSpPr>
            <a:spLocks noGrp="1"/>
          </p:cNvSpPr>
          <p:nvPr>
            <p:ph type="subTitle" idx="1"/>
          </p:nvPr>
        </p:nvSpPr>
        <p:spPr>
          <a:xfrm>
            <a:off x="1142289" y="1752600"/>
            <a:ext cx="9638480" cy="1143000"/>
          </a:xfrm>
        </p:spPr>
        <p:txBody>
          <a:bodyPr>
            <a:noAutofit/>
          </a:bodyPr>
          <a:lstStyle/>
          <a:p>
            <a:r>
              <a:rPr lang="en-US" sz="3200" dirty="0">
                <a:solidFill>
                  <a:srgbClr val="92D050"/>
                </a:solidFill>
              </a:rPr>
              <a:t>CIRCULAR ECONOMY POLICIES FOR SUSTAINABLE DEVELOPMENT IN URBAN WATER MANAGEMENT</a:t>
            </a:r>
            <a:endParaRPr lang="bs-Latn-BA" sz="3200" b="1" dirty="0">
              <a:solidFill>
                <a:srgbClr val="92D050"/>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8" name="Title 1"/>
          <p:cNvSpPr txBox="1">
            <a:spLocks/>
          </p:cNvSpPr>
          <p:nvPr/>
        </p:nvSpPr>
        <p:spPr>
          <a:xfrm>
            <a:off x="2075329" y="2788729"/>
            <a:ext cx="7772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b="1" dirty="0" err="1">
                <a:solidFill>
                  <a:schemeClr val="accent1">
                    <a:lumMod val="75000"/>
                  </a:schemeClr>
                </a:solidFill>
                <a:latin typeface="Calibri Light" pitchFamily="34" charset="0"/>
                <a:cs typeface="Calibri Light" pitchFamily="34" charset="0"/>
              </a:rPr>
              <a:t>Prof.</a:t>
            </a:r>
            <a:r>
              <a:rPr lang="en-GB" sz="1800" b="1" dirty="0">
                <a:solidFill>
                  <a:schemeClr val="accent1">
                    <a:lumMod val="75000"/>
                  </a:schemeClr>
                </a:solidFill>
                <a:latin typeface="Calibri Light" pitchFamily="34" charset="0"/>
                <a:cs typeface="Calibri Light" pitchFamily="34" charset="0"/>
              </a:rPr>
              <a:t> Irina Ribarova, PhD, Eng.</a:t>
            </a:r>
            <a:endParaRPr lang="sr-Latn-BA" sz="1800" b="1" dirty="0">
              <a:solidFill>
                <a:schemeClr val="accent1">
                  <a:lumMod val="75000"/>
                </a:schemeClr>
              </a:solidFill>
              <a:latin typeface="Calibri Light" pitchFamily="34" charset="0"/>
              <a:cs typeface="Calibri Light" pitchFamily="34" charset="0"/>
            </a:endParaRPr>
          </a:p>
          <a:p>
            <a:r>
              <a:rPr lang="en-GB" sz="1800" dirty="0">
                <a:solidFill>
                  <a:schemeClr val="accent1">
                    <a:lumMod val="75000"/>
                  </a:schemeClr>
                </a:solidFill>
                <a:latin typeface="Calibri Light" pitchFamily="34" charset="0"/>
                <a:cs typeface="Calibri Light" pitchFamily="34" charset="0"/>
              </a:rPr>
              <a:t>University of Architecture, Civil Engineering and Geodesy, Sofia, Bulgaria</a:t>
            </a:r>
            <a:endParaRPr lang="bs-Latn-BA" sz="1800" dirty="0">
              <a:solidFill>
                <a:schemeClr val="accent1">
                  <a:lumMod val="75000"/>
                </a:schemeClr>
              </a:solidFill>
              <a:latin typeface="Calibri Light" pitchFamily="34" charset="0"/>
              <a:cs typeface="Calibri Light" pitchFamily="34" charset="0"/>
            </a:endParaRPr>
          </a:p>
        </p:txBody>
      </p:sp>
      <p:sp>
        <p:nvSpPr>
          <p:cNvPr id="9" name="Title 1"/>
          <p:cNvSpPr txBox="1">
            <a:spLocks/>
          </p:cNvSpPr>
          <p:nvPr/>
        </p:nvSpPr>
        <p:spPr>
          <a:xfrm>
            <a:off x="1828801" y="3700178"/>
            <a:ext cx="8367252" cy="8657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a:solidFill>
                  <a:schemeClr val="accent1">
                    <a:lumMod val="75000"/>
                  </a:schemeClr>
                </a:solidFill>
              </a:rPr>
              <a:t>Theme-based Staff Training in </a:t>
            </a:r>
            <a:r>
              <a:rPr lang="en-US" sz="1800" dirty="0" err="1">
                <a:solidFill>
                  <a:schemeClr val="accent1">
                    <a:lumMod val="75000"/>
                  </a:schemeClr>
                </a:solidFill>
              </a:rPr>
              <a:t>UACEG</a:t>
            </a:r>
            <a:endParaRPr lang="bg-BG" sz="1800" dirty="0">
              <a:solidFill>
                <a:schemeClr val="accent1">
                  <a:lumMod val="75000"/>
                </a:schemeClr>
              </a:solidFill>
            </a:endParaRPr>
          </a:p>
          <a:p>
            <a:r>
              <a:rPr lang="en-US" sz="1800" i="1" dirty="0">
                <a:solidFill>
                  <a:schemeClr val="accent1">
                    <a:lumMod val="75000"/>
                  </a:schemeClr>
                </a:solidFill>
                <a:latin typeface="Calibri Light" panose="020F0302020204030204" pitchFamily="34" charset="0"/>
                <a:cs typeface="Calibri Light" panose="020F0302020204030204" pitchFamily="34" charset="0"/>
              </a:rPr>
              <a:t>Reflection of the water policies in the education: insights form the Bulgarian experience</a:t>
            </a:r>
            <a:endParaRPr lang="bg-BG" sz="1800" i="1" dirty="0">
              <a:solidFill>
                <a:schemeClr val="accent1">
                  <a:lumMod val="75000"/>
                </a:schemeClr>
              </a:solidFill>
              <a:latin typeface="Calibri Light" panose="020F0302020204030204" pitchFamily="34" charset="0"/>
              <a:cs typeface="Calibri Light" panose="020F0302020204030204" pitchFamily="34" charset="0"/>
            </a:endParaRPr>
          </a:p>
          <a:p>
            <a:r>
              <a:rPr lang="en-US" sz="1800" dirty="0">
                <a:solidFill>
                  <a:schemeClr val="accent1">
                    <a:lumMod val="75000"/>
                  </a:schemeClr>
                </a:solidFill>
              </a:rPr>
              <a:t> Sofia/ 29-31.05.2019</a:t>
            </a:r>
          </a:p>
        </p:txBody>
      </p:sp>
    </p:spTree>
    <p:extLst>
      <p:ext uri="{BB962C8B-B14F-4D97-AF65-F5344CB8AC3E}">
        <p14:creationId xmlns:p14="http://schemas.microsoft.com/office/powerpoint/2010/main" val="288820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106" y="1270760"/>
            <a:ext cx="10515600" cy="1325563"/>
          </a:xfrm>
        </p:spPr>
        <p:txBody>
          <a:bodyPr>
            <a:normAutofit/>
          </a:bodyPr>
          <a:lstStyle/>
          <a:p>
            <a:r>
              <a:rPr lang="en-US" sz="3600" dirty="0"/>
              <a:t>The pathways towards a circular economy: Path A – plus sludge</a:t>
            </a:r>
            <a:endParaRPr lang="bg-BG" sz="3600" dirty="0"/>
          </a:p>
        </p:txBody>
      </p:sp>
      <p:grpSp>
        <p:nvGrpSpPr>
          <p:cNvPr id="9" name="Group 8"/>
          <p:cNvGrpSpPr/>
          <p:nvPr/>
        </p:nvGrpSpPr>
        <p:grpSpPr>
          <a:xfrm>
            <a:off x="1177864" y="2962656"/>
            <a:ext cx="9639386" cy="2423635"/>
            <a:chOff x="1874158" y="1667823"/>
            <a:chExt cx="9639386" cy="2423635"/>
          </a:xfrm>
        </p:grpSpPr>
        <p:grpSp>
          <p:nvGrpSpPr>
            <p:cNvPr id="36" name="Group 35"/>
            <p:cNvGrpSpPr/>
            <p:nvPr/>
          </p:nvGrpSpPr>
          <p:grpSpPr>
            <a:xfrm>
              <a:off x="1874158" y="1717541"/>
              <a:ext cx="8834383" cy="1448224"/>
              <a:chOff x="-781120" y="3598561"/>
              <a:chExt cx="8834383" cy="1448224"/>
            </a:xfrm>
          </p:grpSpPr>
          <p:grpSp>
            <p:nvGrpSpPr>
              <p:cNvPr id="33" name="Group 32"/>
              <p:cNvGrpSpPr/>
              <p:nvPr/>
            </p:nvGrpSpPr>
            <p:grpSpPr>
              <a:xfrm>
                <a:off x="-781120" y="3598561"/>
                <a:ext cx="8655245" cy="1448224"/>
                <a:chOff x="-60151" y="5242722"/>
                <a:chExt cx="8655245" cy="1448224"/>
              </a:xfrm>
            </p:grpSpPr>
            <p:cxnSp>
              <p:nvCxnSpPr>
                <p:cNvPr id="7" name="149 - Ευθύγραμμο βέλος σύνδεσης"/>
                <p:cNvCxnSpPr/>
                <p:nvPr/>
              </p:nvCxnSpPr>
              <p:spPr>
                <a:xfrm>
                  <a:off x="4479785" y="5751112"/>
                  <a:ext cx="708440" cy="0"/>
                </a:xfrm>
                <a:prstGeom prst="straightConnector1">
                  <a:avLst/>
                </a:prstGeom>
                <a:ln w="28575">
                  <a:solidFill>
                    <a:schemeClr val="bg1">
                      <a:lumMod val="50000"/>
                    </a:schemeClr>
                  </a:solidFill>
                  <a:tailEnd type="arrow"/>
                </a:ln>
              </p:spPr>
              <p:style>
                <a:lnRef idx="1">
                  <a:schemeClr val="accent4"/>
                </a:lnRef>
                <a:fillRef idx="2">
                  <a:schemeClr val="accent4"/>
                </a:fillRef>
                <a:effectRef idx="1">
                  <a:schemeClr val="accent4"/>
                </a:effectRef>
                <a:fontRef idx="minor">
                  <a:schemeClr val="dk1"/>
                </a:fontRef>
              </p:style>
            </p:cxnSp>
            <p:cxnSp>
              <p:nvCxnSpPr>
                <p:cNvPr id="8" name="149 - Ευθύγραμμο βέλος σύνδεσης"/>
                <p:cNvCxnSpPr/>
                <p:nvPr/>
              </p:nvCxnSpPr>
              <p:spPr>
                <a:xfrm>
                  <a:off x="2781610" y="5743910"/>
                  <a:ext cx="708440" cy="0"/>
                </a:xfrm>
                <a:prstGeom prst="straightConnector1">
                  <a:avLst/>
                </a:prstGeom>
                <a:ln w="28575">
                  <a:solidFill>
                    <a:schemeClr val="bg1">
                      <a:lumMod val="50000"/>
                    </a:schemeClr>
                  </a:solidFill>
                  <a:tailEnd type="arrow"/>
                </a:ln>
              </p:spPr>
              <p:style>
                <a:lnRef idx="1">
                  <a:schemeClr val="accent4"/>
                </a:lnRef>
                <a:fillRef idx="2">
                  <a:schemeClr val="accent4"/>
                </a:fillRef>
                <a:effectRef idx="1">
                  <a:schemeClr val="accent4"/>
                </a:effectRef>
                <a:fontRef idx="minor">
                  <a:schemeClr val="dk1"/>
                </a:fontRef>
              </p:style>
            </p:cxnSp>
            <p:cxnSp>
              <p:nvCxnSpPr>
                <p:cNvPr id="11" name="149 - Ευθύγραμμο βέλος σύνδεσης"/>
                <p:cNvCxnSpPr/>
                <p:nvPr/>
              </p:nvCxnSpPr>
              <p:spPr>
                <a:xfrm>
                  <a:off x="6168259" y="5743910"/>
                  <a:ext cx="708440" cy="0"/>
                </a:xfrm>
                <a:prstGeom prst="straightConnector1">
                  <a:avLst/>
                </a:prstGeom>
                <a:ln w="28575">
                  <a:solidFill>
                    <a:schemeClr val="bg1">
                      <a:lumMod val="50000"/>
                    </a:schemeClr>
                  </a:solidFill>
                  <a:tailEnd type="arrow"/>
                </a:ln>
              </p:spPr>
              <p:style>
                <a:lnRef idx="1">
                  <a:schemeClr val="accent4"/>
                </a:lnRef>
                <a:fillRef idx="2">
                  <a:schemeClr val="accent4"/>
                </a:fillRef>
                <a:effectRef idx="1">
                  <a:schemeClr val="accent4"/>
                </a:effectRef>
                <a:fontRef idx="minor">
                  <a:schemeClr val="dk1"/>
                </a:fontRef>
              </p:style>
            </p:cxnSp>
            <p:grpSp>
              <p:nvGrpSpPr>
                <p:cNvPr id="22" name="Group 21"/>
                <p:cNvGrpSpPr/>
                <p:nvPr/>
              </p:nvGrpSpPr>
              <p:grpSpPr>
                <a:xfrm>
                  <a:off x="1529479" y="5272686"/>
                  <a:ext cx="1495297" cy="925693"/>
                  <a:chOff x="1525990" y="5527860"/>
                  <a:chExt cx="1495297" cy="925693"/>
                </a:xfrm>
              </p:grpSpPr>
              <p:sp>
                <p:nvSpPr>
                  <p:cNvPr id="4" name="138 - Έλλειψη"/>
                  <p:cNvSpPr/>
                  <p:nvPr/>
                </p:nvSpPr>
                <p:spPr>
                  <a:xfrm>
                    <a:off x="1788778" y="5527860"/>
                    <a:ext cx="969722" cy="925693"/>
                  </a:xfrm>
                  <a:prstGeom prst="ellipse">
                    <a:avLst/>
                  </a:prstGeom>
                  <a:solidFill>
                    <a:schemeClr val="bg1">
                      <a:lumMod val="65000"/>
                    </a:schemeClr>
                  </a:solidFill>
                  <a:ln>
                    <a:solidFill>
                      <a:schemeClr val="bg1">
                        <a:lumMod val="65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GB" sz="1200" kern="0" dirty="0">
                      <a:solidFill>
                        <a:schemeClr val="bg1"/>
                      </a:solidFill>
                      <a:latin typeface="Arial" pitchFamily="34" charset="0"/>
                      <a:cs typeface="Arial" pitchFamily="34" charset="0"/>
                    </a:endParaRPr>
                  </a:p>
                </p:txBody>
              </p:sp>
              <p:sp>
                <p:nvSpPr>
                  <p:cNvPr id="13" name="141 - Ορθογώνιο"/>
                  <p:cNvSpPr>
                    <a:spLocks noChangeArrowheads="1"/>
                  </p:cNvSpPr>
                  <p:nvPr/>
                </p:nvSpPr>
                <p:spPr bwMode="auto">
                  <a:xfrm>
                    <a:off x="1525990" y="5788909"/>
                    <a:ext cx="1495297" cy="430887"/>
                  </a:xfrm>
                  <a:prstGeom prst="rect">
                    <a:avLst/>
                  </a:prstGeom>
                  <a:noFill/>
                  <a:ln w="9525">
                    <a:noFill/>
                    <a:miter lim="800000"/>
                    <a:headEnd/>
                    <a:tailEnd/>
                  </a:ln>
                </p:spPr>
                <p:txBody>
                  <a:bodyPr wrap="square">
                    <a:spAutoFit/>
                  </a:bodyPr>
                  <a:lstStyle/>
                  <a:p>
                    <a:pPr algn="ctr"/>
                    <a:r>
                      <a:rPr lang="en-US" sz="1100" b="1" dirty="0">
                        <a:solidFill>
                          <a:srgbClr val="000000"/>
                        </a:solidFill>
                        <a:latin typeface="Gill Sans MT" pitchFamily="34" charset="0"/>
                        <a:cs typeface="Times New Roman" pitchFamily="18" charset="0"/>
                      </a:rPr>
                      <a:t>Mechanical treatment</a:t>
                    </a:r>
                  </a:p>
                </p:txBody>
              </p:sp>
            </p:grpSp>
            <p:grpSp>
              <p:nvGrpSpPr>
                <p:cNvPr id="21" name="Group 20"/>
                <p:cNvGrpSpPr/>
                <p:nvPr/>
              </p:nvGrpSpPr>
              <p:grpSpPr>
                <a:xfrm>
                  <a:off x="3267942" y="5242722"/>
                  <a:ext cx="1495297" cy="925693"/>
                  <a:chOff x="2981448" y="5541505"/>
                  <a:chExt cx="1495297" cy="925693"/>
                </a:xfrm>
              </p:grpSpPr>
              <p:sp>
                <p:nvSpPr>
                  <p:cNvPr id="14" name="138 - Έλλειψη"/>
                  <p:cNvSpPr/>
                  <p:nvPr/>
                </p:nvSpPr>
                <p:spPr>
                  <a:xfrm>
                    <a:off x="3230981" y="5541505"/>
                    <a:ext cx="969722" cy="925693"/>
                  </a:xfrm>
                  <a:prstGeom prst="ellipse">
                    <a:avLst/>
                  </a:prstGeom>
                  <a:solidFill>
                    <a:schemeClr val="bg1">
                      <a:lumMod val="65000"/>
                    </a:schemeClr>
                  </a:solidFill>
                  <a:ln>
                    <a:solidFill>
                      <a:schemeClr val="bg1">
                        <a:lumMod val="65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GB" sz="1200" kern="0" dirty="0">
                      <a:solidFill>
                        <a:schemeClr val="bg1"/>
                      </a:solidFill>
                      <a:latin typeface="Arial" pitchFamily="34" charset="0"/>
                      <a:cs typeface="Arial" pitchFamily="34" charset="0"/>
                    </a:endParaRPr>
                  </a:p>
                </p:txBody>
              </p:sp>
              <p:sp>
                <p:nvSpPr>
                  <p:cNvPr id="17" name="141 - Ορθογώνιο"/>
                  <p:cNvSpPr>
                    <a:spLocks noChangeArrowheads="1"/>
                  </p:cNvSpPr>
                  <p:nvPr/>
                </p:nvSpPr>
                <p:spPr bwMode="auto">
                  <a:xfrm>
                    <a:off x="2981448" y="5823037"/>
                    <a:ext cx="1495297" cy="430887"/>
                  </a:xfrm>
                  <a:prstGeom prst="rect">
                    <a:avLst/>
                  </a:prstGeom>
                  <a:noFill/>
                  <a:ln w="9525">
                    <a:noFill/>
                    <a:miter lim="800000"/>
                    <a:headEnd/>
                    <a:tailEnd/>
                  </a:ln>
                </p:spPr>
                <p:txBody>
                  <a:bodyPr wrap="square">
                    <a:spAutoFit/>
                  </a:bodyPr>
                  <a:lstStyle/>
                  <a:p>
                    <a:pPr algn="ctr"/>
                    <a:r>
                      <a:rPr lang="en-US" sz="1100" b="1" dirty="0">
                        <a:solidFill>
                          <a:srgbClr val="000000"/>
                        </a:solidFill>
                        <a:latin typeface="Gill Sans MT" pitchFamily="34" charset="0"/>
                        <a:cs typeface="Times New Roman" pitchFamily="18" charset="0"/>
                      </a:rPr>
                      <a:t>Primary sedimentation</a:t>
                    </a:r>
                  </a:p>
                </p:txBody>
              </p:sp>
            </p:grpSp>
            <p:grpSp>
              <p:nvGrpSpPr>
                <p:cNvPr id="3" name="Group 2"/>
                <p:cNvGrpSpPr/>
                <p:nvPr/>
              </p:nvGrpSpPr>
              <p:grpSpPr>
                <a:xfrm>
                  <a:off x="4920891" y="5272686"/>
                  <a:ext cx="1495297" cy="925693"/>
                  <a:chOff x="4356738" y="5916521"/>
                  <a:chExt cx="1495297" cy="925693"/>
                </a:xfrm>
              </p:grpSpPr>
              <p:sp>
                <p:nvSpPr>
                  <p:cNvPr id="15" name="138 - Έλλειψη"/>
                  <p:cNvSpPr/>
                  <p:nvPr/>
                </p:nvSpPr>
                <p:spPr>
                  <a:xfrm>
                    <a:off x="4619526" y="5916521"/>
                    <a:ext cx="969722" cy="925693"/>
                  </a:xfrm>
                  <a:prstGeom prst="ellipse">
                    <a:avLst/>
                  </a:prstGeom>
                  <a:solidFill>
                    <a:schemeClr val="bg1">
                      <a:lumMod val="65000"/>
                    </a:schemeClr>
                  </a:solidFill>
                  <a:ln>
                    <a:solidFill>
                      <a:schemeClr val="bg1">
                        <a:lumMod val="65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GB" sz="1200" kern="0" dirty="0">
                      <a:solidFill>
                        <a:schemeClr val="bg1"/>
                      </a:solidFill>
                      <a:latin typeface="Arial" pitchFamily="34" charset="0"/>
                      <a:cs typeface="Arial" pitchFamily="34" charset="0"/>
                    </a:endParaRPr>
                  </a:p>
                </p:txBody>
              </p:sp>
              <p:sp>
                <p:nvSpPr>
                  <p:cNvPr id="18" name="141 - Ορθογώνιο"/>
                  <p:cNvSpPr>
                    <a:spLocks noChangeArrowheads="1"/>
                  </p:cNvSpPr>
                  <p:nvPr/>
                </p:nvSpPr>
                <p:spPr bwMode="auto">
                  <a:xfrm>
                    <a:off x="4356738" y="6184285"/>
                    <a:ext cx="1495297" cy="430887"/>
                  </a:xfrm>
                  <a:prstGeom prst="rect">
                    <a:avLst/>
                  </a:prstGeom>
                  <a:noFill/>
                  <a:ln w="9525">
                    <a:noFill/>
                    <a:miter lim="800000"/>
                    <a:headEnd/>
                    <a:tailEnd/>
                  </a:ln>
                </p:spPr>
                <p:txBody>
                  <a:bodyPr wrap="square">
                    <a:spAutoFit/>
                  </a:bodyPr>
                  <a:lstStyle/>
                  <a:p>
                    <a:pPr algn="ctr"/>
                    <a:r>
                      <a:rPr lang="en-US" sz="1100" b="1" dirty="0">
                        <a:solidFill>
                          <a:srgbClr val="000000"/>
                        </a:solidFill>
                        <a:latin typeface="Gill Sans MT" pitchFamily="34" charset="0"/>
                        <a:cs typeface="Times New Roman" pitchFamily="18" charset="0"/>
                      </a:rPr>
                      <a:t>Biological treatment</a:t>
                    </a:r>
                  </a:p>
                </p:txBody>
              </p:sp>
            </p:grpSp>
            <p:grpSp>
              <p:nvGrpSpPr>
                <p:cNvPr id="20" name="Group 19"/>
                <p:cNvGrpSpPr/>
                <p:nvPr/>
              </p:nvGrpSpPr>
              <p:grpSpPr>
                <a:xfrm>
                  <a:off x="6662843" y="5242723"/>
                  <a:ext cx="1495297" cy="925693"/>
                  <a:chOff x="6192616" y="5460452"/>
                  <a:chExt cx="1495297" cy="925693"/>
                </a:xfrm>
              </p:grpSpPr>
              <p:sp>
                <p:nvSpPr>
                  <p:cNvPr id="16" name="138 - Έλλειψη"/>
                  <p:cNvSpPr/>
                  <p:nvPr/>
                </p:nvSpPr>
                <p:spPr>
                  <a:xfrm>
                    <a:off x="6446705" y="5460452"/>
                    <a:ext cx="969722" cy="925693"/>
                  </a:xfrm>
                  <a:prstGeom prst="ellipse">
                    <a:avLst/>
                  </a:prstGeom>
                  <a:solidFill>
                    <a:schemeClr val="bg1">
                      <a:lumMod val="65000"/>
                    </a:schemeClr>
                  </a:solidFill>
                  <a:ln>
                    <a:solidFill>
                      <a:schemeClr val="bg1">
                        <a:lumMod val="65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GB" sz="1200" kern="0" dirty="0">
                      <a:solidFill>
                        <a:schemeClr val="bg1"/>
                      </a:solidFill>
                      <a:latin typeface="Arial" pitchFamily="34" charset="0"/>
                      <a:cs typeface="Arial" pitchFamily="34" charset="0"/>
                    </a:endParaRPr>
                  </a:p>
                </p:txBody>
              </p:sp>
              <p:sp>
                <p:nvSpPr>
                  <p:cNvPr id="19" name="141 - Ορθογώνιο"/>
                  <p:cNvSpPr>
                    <a:spLocks noChangeArrowheads="1"/>
                  </p:cNvSpPr>
                  <p:nvPr/>
                </p:nvSpPr>
                <p:spPr bwMode="auto">
                  <a:xfrm>
                    <a:off x="6192616" y="5753398"/>
                    <a:ext cx="1495297" cy="430887"/>
                  </a:xfrm>
                  <a:prstGeom prst="rect">
                    <a:avLst/>
                  </a:prstGeom>
                  <a:noFill/>
                  <a:ln w="9525">
                    <a:noFill/>
                    <a:miter lim="800000"/>
                    <a:headEnd/>
                    <a:tailEnd/>
                  </a:ln>
                </p:spPr>
                <p:txBody>
                  <a:bodyPr wrap="square">
                    <a:spAutoFit/>
                  </a:bodyPr>
                  <a:lstStyle/>
                  <a:p>
                    <a:pPr algn="ctr"/>
                    <a:r>
                      <a:rPr lang="en-US" sz="1100" b="1" dirty="0">
                        <a:solidFill>
                          <a:srgbClr val="000000"/>
                        </a:solidFill>
                        <a:latin typeface="Gill Sans MT" pitchFamily="34" charset="0"/>
                        <a:cs typeface="Times New Roman" pitchFamily="18" charset="0"/>
                      </a:rPr>
                      <a:t>Secondary sedimentation</a:t>
                    </a:r>
                  </a:p>
                </p:txBody>
              </p:sp>
            </p:grpSp>
            <p:cxnSp>
              <p:nvCxnSpPr>
                <p:cNvPr id="23" name="149 - Ευθύγραμμο βέλος σύνδεσης"/>
                <p:cNvCxnSpPr/>
                <p:nvPr/>
              </p:nvCxnSpPr>
              <p:spPr>
                <a:xfrm flipV="1">
                  <a:off x="-60151" y="5702240"/>
                  <a:ext cx="1852418" cy="3328"/>
                </a:xfrm>
                <a:prstGeom prst="straightConnector1">
                  <a:avLst/>
                </a:prstGeom>
                <a:ln w="28575">
                  <a:solidFill>
                    <a:schemeClr val="bg1">
                      <a:lumMod val="50000"/>
                    </a:schemeClr>
                  </a:solidFill>
                  <a:tailEnd type="arrow"/>
                </a:ln>
              </p:spPr>
              <p:style>
                <a:lnRef idx="1">
                  <a:schemeClr val="accent4"/>
                </a:lnRef>
                <a:fillRef idx="2">
                  <a:schemeClr val="accent4"/>
                </a:fillRef>
                <a:effectRef idx="1">
                  <a:schemeClr val="accent4"/>
                </a:effectRef>
                <a:fontRef idx="minor">
                  <a:schemeClr val="dk1"/>
                </a:fontRef>
              </p:style>
            </p:cxnSp>
            <p:cxnSp>
              <p:nvCxnSpPr>
                <p:cNvPr id="24" name="149 - Ευθύγραμμο βέλος σύνδεσης"/>
                <p:cNvCxnSpPr/>
                <p:nvPr/>
              </p:nvCxnSpPr>
              <p:spPr>
                <a:xfrm>
                  <a:off x="7886654" y="5688242"/>
                  <a:ext cx="708440" cy="0"/>
                </a:xfrm>
                <a:prstGeom prst="straightConnector1">
                  <a:avLst/>
                </a:prstGeom>
                <a:ln w="28575">
                  <a:solidFill>
                    <a:schemeClr val="bg1">
                      <a:lumMod val="50000"/>
                    </a:schemeClr>
                  </a:solidFill>
                  <a:tailEnd type="arrow"/>
                </a:ln>
              </p:spPr>
              <p:style>
                <a:lnRef idx="1">
                  <a:schemeClr val="accent4"/>
                </a:lnRef>
                <a:fillRef idx="2">
                  <a:schemeClr val="accent4"/>
                </a:fillRef>
                <a:effectRef idx="1">
                  <a:schemeClr val="accent4"/>
                </a:effectRef>
                <a:fontRef idx="minor">
                  <a:schemeClr val="dk1"/>
                </a:fontRef>
              </p:style>
            </p:cxnSp>
            <p:cxnSp>
              <p:nvCxnSpPr>
                <p:cNvPr id="30" name="Straight Arrow Connector 29"/>
                <p:cNvCxnSpPr>
                  <a:stCxn id="14" idx="4"/>
                </p:cNvCxnSpPr>
                <p:nvPr/>
              </p:nvCxnSpPr>
              <p:spPr>
                <a:xfrm>
                  <a:off x="4002336" y="6168415"/>
                  <a:ext cx="0" cy="522531"/>
                </a:xfrm>
                <a:prstGeom prst="straightConnector1">
                  <a:avLst/>
                </a:prstGeom>
                <a:ln w="28575">
                  <a:solidFill>
                    <a:schemeClr val="bg1">
                      <a:lumMod val="50000"/>
                    </a:schemeClr>
                  </a:solidFill>
                  <a:tailEnd type="arrow"/>
                </a:ln>
              </p:spPr>
              <p:style>
                <a:lnRef idx="1">
                  <a:schemeClr val="accent4"/>
                </a:lnRef>
                <a:fillRef idx="2">
                  <a:schemeClr val="accent4"/>
                </a:fillRef>
                <a:effectRef idx="1">
                  <a:schemeClr val="accent4"/>
                </a:effectRef>
                <a:fontRef idx="minor">
                  <a:schemeClr val="dk1"/>
                </a:fontRef>
              </p:style>
            </p:cxnSp>
            <p:cxnSp>
              <p:nvCxnSpPr>
                <p:cNvPr id="32" name="Straight Arrow Connector 31"/>
                <p:cNvCxnSpPr/>
                <p:nvPr/>
              </p:nvCxnSpPr>
              <p:spPr>
                <a:xfrm flipH="1">
                  <a:off x="7401792" y="6168415"/>
                  <a:ext cx="1" cy="501359"/>
                </a:xfrm>
                <a:prstGeom prst="straightConnector1">
                  <a:avLst/>
                </a:prstGeom>
                <a:ln w="28575">
                  <a:solidFill>
                    <a:schemeClr val="bg1">
                      <a:lumMod val="50000"/>
                    </a:schemeClr>
                  </a:solidFill>
                  <a:tailEnd type="arrow"/>
                </a:ln>
              </p:spPr>
              <p:style>
                <a:lnRef idx="1">
                  <a:schemeClr val="accent4"/>
                </a:lnRef>
                <a:fillRef idx="2">
                  <a:schemeClr val="accent4"/>
                </a:fillRef>
                <a:effectRef idx="1">
                  <a:schemeClr val="accent4"/>
                </a:effectRef>
                <a:fontRef idx="minor">
                  <a:schemeClr val="dk1"/>
                </a:fontRef>
              </p:style>
            </p:cxnSp>
          </p:grpSp>
          <p:sp>
            <p:nvSpPr>
              <p:cNvPr id="34" name="141 - Ορθογώνιο"/>
              <p:cNvSpPr>
                <a:spLocks noChangeArrowheads="1"/>
              </p:cNvSpPr>
              <p:nvPr/>
            </p:nvSpPr>
            <p:spPr bwMode="auto">
              <a:xfrm>
                <a:off x="3090866" y="4552967"/>
                <a:ext cx="1495297" cy="261610"/>
              </a:xfrm>
              <a:prstGeom prst="rect">
                <a:avLst/>
              </a:prstGeom>
              <a:noFill/>
              <a:ln w="9525">
                <a:noFill/>
                <a:miter lim="800000"/>
                <a:headEnd/>
                <a:tailEnd/>
              </a:ln>
            </p:spPr>
            <p:txBody>
              <a:bodyPr wrap="square">
                <a:spAutoFit/>
              </a:bodyPr>
              <a:lstStyle/>
              <a:p>
                <a:pPr algn="ctr"/>
                <a:r>
                  <a:rPr lang="en-US" sz="1100" b="1" dirty="0">
                    <a:solidFill>
                      <a:srgbClr val="000000"/>
                    </a:solidFill>
                    <a:latin typeface="Gill Sans MT" pitchFamily="34" charset="0"/>
                    <a:cs typeface="Times New Roman" pitchFamily="18" charset="0"/>
                  </a:rPr>
                  <a:t>Primary sludge</a:t>
                </a:r>
              </a:p>
            </p:txBody>
          </p:sp>
          <p:sp>
            <p:nvSpPr>
              <p:cNvPr id="35" name="141 - Ορθογώνιο"/>
              <p:cNvSpPr>
                <a:spLocks noChangeArrowheads="1"/>
              </p:cNvSpPr>
              <p:nvPr/>
            </p:nvSpPr>
            <p:spPr bwMode="auto">
              <a:xfrm>
                <a:off x="6557966" y="4585658"/>
                <a:ext cx="1495297" cy="261610"/>
              </a:xfrm>
              <a:prstGeom prst="rect">
                <a:avLst/>
              </a:prstGeom>
              <a:noFill/>
              <a:ln w="9525">
                <a:noFill/>
                <a:miter lim="800000"/>
                <a:headEnd/>
                <a:tailEnd/>
              </a:ln>
            </p:spPr>
            <p:txBody>
              <a:bodyPr wrap="square">
                <a:spAutoFit/>
              </a:bodyPr>
              <a:lstStyle/>
              <a:p>
                <a:pPr algn="ctr"/>
                <a:r>
                  <a:rPr lang="en-US" sz="1100" b="1" dirty="0">
                    <a:solidFill>
                      <a:srgbClr val="000000"/>
                    </a:solidFill>
                    <a:latin typeface="Gill Sans MT" pitchFamily="34" charset="0"/>
                    <a:cs typeface="Times New Roman" pitchFamily="18" charset="0"/>
                  </a:rPr>
                  <a:t>Excess sludge</a:t>
                </a:r>
              </a:p>
            </p:txBody>
          </p:sp>
        </p:grpSp>
        <p:sp>
          <p:nvSpPr>
            <p:cNvPr id="38" name="TextBox 37"/>
            <p:cNvSpPr txBox="1"/>
            <p:nvPr/>
          </p:nvSpPr>
          <p:spPr>
            <a:xfrm>
              <a:off x="1874158" y="2329597"/>
              <a:ext cx="1852418" cy="523220"/>
            </a:xfrm>
            <a:prstGeom prst="rect">
              <a:avLst/>
            </a:prstGeom>
            <a:noFill/>
          </p:spPr>
          <p:txBody>
            <a:bodyPr wrap="square" rtlCol="0">
              <a:spAutoFit/>
            </a:bodyPr>
            <a:lstStyle/>
            <a:p>
              <a:pPr algn="ctr"/>
              <a:r>
                <a:rPr lang="en-US" sz="1400" i="1" dirty="0">
                  <a:solidFill>
                    <a:srgbClr val="FF0000"/>
                  </a:solidFill>
                </a:rPr>
                <a:t>Wastewater from the community</a:t>
              </a:r>
              <a:endParaRPr lang="bg-BG" sz="1400" i="1" dirty="0">
                <a:solidFill>
                  <a:srgbClr val="FF0000"/>
                </a:solidFill>
              </a:endParaRPr>
            </a:p>
          </p:txBody>
        </p:sp>
        <p:sp>
          <p:nvSpPr>
            <p:cNvPr id="39" name="138 - Έλλειψη"/>
            <p:cNvSpPr/>
            <p:nvPr/>
          </p:nvSpPr>
          <p:spPr>
            <a:xfrm>
              <a:off x="10543822" y="1667823"/>
              <a:ext cx="969722" cy="925693"/>
            </a:xfrm>
            <a:prstGeom prst="ellipse">
              <a:avLst/>
            </a:prstGeom>
            <a:solidFill>
              <a:srgbClr val="FFC000"/>
            </a:solidFill>
            <a:ln>
              <a:solidFill>
                <a:schemeClr val="bg1">
                  <a:lumMod val="65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GB" sz="1200" kern="0" dirty="0">
                <a:solidFill>
                  <a:schemeClr val="bg1"/>
                </a:solidFill>
                <a:latin typeface="Arial" pitchFamily="34" charset="0"/>
                <a:cs typeface="Arial" pitchFamily="34" charset="0"/>
              </a:endParaRPr>
            </a:p>
          </p:txBody>
        </p:sp>
        <p:sp>
          <p:nvSpPr>
            <p:cNvPr id="43" name="138 - Έλλειψη"/>
            <p:cNvSpPr/>
            <p:nvPr/>
          </p:nvSpPr>
          <p:spPr>
            <a:xfrm>
              <a:off x="8859939" y="3129919"/>
              <a:ext cx="969722" cy="925693"/>
            </a:xfrm>
            <a:prstGeom prst="ellipse">
              <a:avLst/>
            </a:prstGeom>
            <a:solidFill>
              <a:srgbClr val="FFC000"/>
            </a:solidFill>
            <a:ln>
              <a:solidFill>
                <a:schemeClr val="bg1">
                  <a:lumMod val="65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GB" sz="1200" kern="0" dirty="0">
                <a:solidFill>
                  <a:schemeClr val="bg1"/>
                </a:solidFill>
                <a:latin typeface="Arial" pitchFamily="34" charset="0"/>
                <a:cs typeface="Arial" pitchFamily="34" charset="0"/>
              </a:endParaRPr>
            </a:p>
          </p:txBody>
        </p:sp>
        <p:sp>
          <p:nvSpPr>
            <p:cNvPr id="44" name="138 - Έλλειψη"/>
            <p:cNvSpPr/>
            <p:nvPr/>
          </p:nvSpPr>
          <p:spPr>
            <a:xfrm>
              <a:off x="5465038" y="3165765"/>
              <a:ext cx="969722" cy="925693"/>
            </a:xfrm>
            <a:prstGeom prst="ellipse">
              <a:avLst/>
            </a:prstGeom>
            <a:solidFill>
              <a:srgbClr val="FFC000"/>
            </a:solidFill>
            <a:ln>
              <a:solidFill>
                <a:schemeClr val="bg1">
                  <a:lumMod val="65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GB" sz="1200" kern="0" dirty="0">
                <a:solidFill>
                  <a:schemeClr val="bg1"/>
                </a:solidFill>
                <a:latin typeface="Arial" pitchFamily="34" charset="0"/>
                <a:cs typeface="Arial" pitchFamily="34" charset="0"/>
              </a:endParaRPr>
            </a:p>
          </p:txBody>
        </p:sp>
      </p:grpSp>
      <p:sp>
        <p:nvSpPr>
          <p:cNvPr id="41" name="TextBox 40"/>
          <p:cNvSpPr txBox="1"/>
          <p:nvPr/>
        </p:nvSpPr>
        <p:spPr>
          <a:xfrm>
            <a:off x="10094391" y="3159080"/>
            <a:ext cx="557981" cy="523220"/>
          </a:xfrm>
          <a:prstGeom prst="rect">
            <a:avLst/>
          </a:prstGeom>
          <a:noFill/>
        </p:spPr>
        <p:txBody>
          <a:bodyPr wrap="square" rtlCol="0">
            <a:spAutoFit/>
          </a:bodyPr>
          <a:lstStyle/>
          <a:p>
            <a:r>
              <a:rPr lang="en-US" sz="2800" dirty="0"/>
              <a:t>A</a:t>
            </a:r>
          </a:p>
        </p:txBody>
      </p:sp>
      <p:sp>
        <p:nvSpPr>
          <p:cNvPr id="45" name="TextBox 44"/>
          <p:cNvSpPr txBox="1"/>
          <p:nvPr/>
        </p:nvSpPr>
        <p:spPr>
          <a:xfrm>
            <a:off x="8516950" y="4599947"/>
            <a:ext cx="557981" cy="523220"/>
          </a:xfrm>
          <a:prstGeom prst="rect">
            <a:avLst/>
          </a:prstGeom>
          <a:noFill/>
        </p:spPr>
        <p:txBody>
          <a:bodyPr wrap="square" rtlCol="0">
            <a:spAutoFit/>
          </a:bodyPr>
          <a:lstStyle/>
          <a:p>
            <a:r>
              <a:rPr lang="en-US" sz="2800" dirty="0"/>
              <a:t>A</a:t>
            </a:r>
          </a:p>
        </p:txBody>
      </p:sp>
      <p:sp>
        <p:nvSpPr>
          <p:cNvPr id="46" name="TextBox 45"/>
          <p:cNvSpPr txBox="1"/>
          <p:nvPr/>
        </p:nvSpPr>
        <p:spPr>
          <a:xfrm>
            <a:off x="5049850" y="4661834"/>
            <a:ext cx="557981" cy="523220"/>
          </a:xfrm>
          <a:prstGeom prst="rect">
            <a:avLst/>
          </a:prstGeom>
          <a:noFill/>
        </p:spPr>
        <p:txBody>
          <a:bodyPr wrap="square" rtlCol="0">
            <a:spAutoFit/>
          </a:bodyPr>
          <a:lstStyle/>
          <a:p>
            <a:r>
              <a:rPr lang="en-US" sz="2800" dirty="0"/>
              <a:t>A</a:t>
            </a:r>
          </a:p>
        </p:txBody>
      </p:sp>
      <p:pic>
        <p:nvPicPr>
          <p:cNvPr id="37" name="Picture 36"/>
          <p:cNvPicPr>
            <a:picLocks noChangeAspect="1"/>
          </p:cNvPicPr>
          <p:nvPr/>
        </p:nvPicPr>
        <p:blipFill>
          <a:blip r:embed="rId2"/>
          <a:stretch>
            <a:fillRect/>
          </a:stretch>
        </p:blipFill>
        <p:spPr>
          <a:xfrm>
            <a:off x="1" y="-38118"/>
            <a:ext cx="12191999" cy="895350"/>
          </a:xfrm>
          <a:prstGeom prst="rect">
            <a:avLst/>
          </a:prstGeom>
        </p:spPr>
      </p:pic>
      <p:pic>
        <p:nvPicPr>
          <p:cNvPr id="40" name="Picture 39"/>
          <p:cNvPicPr>
            <a:picLocks noChangeAspect="1"/>
          </p:cNvPicPr>
          <p:nvPr/>
        </p:nvPicPr>
        <p:blipFill>
          <a:blip r:embed="rId3"/>
          <a:stretch>
            <a:fillRect/>
          </a:stretch>
        </p:blipFill>
        <p:spPr>
          <a:xfrm>
            <a:off x="-1" y="6286637"/>
            <a:ext cx="12191999" cy="571363"/>
          </a:xfrm>
          <a:prstGeom prst="rect">
            <a:avLst/>
          </a:prstGeom>
        </p:spPr>
      </p:pic>
    </p:spTree>
    <p:extLst>
      <p:ext uri="{BB962C8B-B14F-4D97-AF65-F5344CB8AC3E}">
        <p14:creationId xmlns:p14="http://schemas.microsoft.com/office/powerpoint/2010/main" val="2879417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822832" y="2416176"/>
            <a:ext cx="4799782" cy="3516924"/>
            <a:chOff x="6423530" y="2448548"/>
            <a:chExt cx="5768470" cy="4338128"/>
          </a:xfrm>
        </p:grpSpPr>
        <p:pic>
          <p:nvPicPr>
            <p:cNvPr id="1026" name="Picture 2" descr="https://htcycle.ag/img/htc_eu_funded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3530" y="2448548"/>
              <a:ext cx="4591215" cy="408618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8810561" y="6478899"/>
              <a:ext cx="3381439" cy="307777"/>
            </a:xfrm>
            <a:prstGeom prst="rect">
              <a:avLst/>
            </a:prstGeom>
            <a:noFill/>
          </p:spPr>
          <p:txBody>
            <a:bodyPr wrap="square" rtlCol="0">
              <a:spAutoFit/>
            </a:bodyPr>
            <a:lstStyle/>
            <a:p>
              <a:r>
                <a:rPr lang="en-US" sz="1400" i="1" dirty="0"/>
                <a:t>Source: https://htcycle.ag/en</a:t>
              </a:r>
            </a:p>
          </p:txBody>
        </p:sp>
      </p:grpSp>
      <p:sp>
        <p:nvSpPr>
          <p:cNvPr id="4" name="Rectangle 3"/>
          <p:cNvSpPr/>
          <p:nvPr/>
        </p:nvSpPr>
        <p:spPr>
          <a:xfrm>
            <a:off x="146699" y="1246259"/>
            <a:ext cx="12162054" cy="830997"/>
          </a:xfrm>
          <a:prstGeom prst="rect">
            <a:avLst/>
          </a:prstGeom>
        </p:spPr>
        <p:txBody>
          <a:bodyPr wrap="square">
            <a:spAutoFit/>
          </a:bodyPr>
          <a:lstStyle/>
          <a:p>
            <a:pPr algn="just"/>
            <a:r>
              <a:rPr lang="en-US" sz="1600" dirty="0">
                <a:solidFill>
                  <a:srgbClr val="FF0000"/>
                </a:solidFill>
                <a:latin typeface="Arial" panose="020B0604020202020204" pitchFamily="34" charset="0"/>
              </a:rPr>
              <a:t>Hydrothermal carbonization </a:t>
            </a:r>
            <a:r>
              <a:rPr lang="en-US" sz="1600" dirty="0">
                <a:solidFill>
                  <a:srgbClr val="333333"/>
                </a:solidFill>
                <a:latin typeface="Arial" panose="020B0604020202020204" pitchFamily="34" charset="0"/>
              </a:rPr>
              <a:t>(HTC) - high temperature and pressure on the sludge</a:t>
            </a:r>
          </a:p>
          <a:p>
            <a:pPr algn="just"/>
            <a:r>
              <a:rPr lang="en-US" sz="1600" dirty="0">
                <a:solidFill>
                  <a:srgbClr val="333333"/>
                </a:solidFill>
                <a:latin typeface="Arial" panose="020B0604020202020204" pitchFamily="34" charset="0"/>
              </a:rPr>
              <a:t>Three main products: gas, a coal-like product (</a:t>
            </a:r>
            <a:r>
              <a:rPr lang="en-US" sz="1600" dirty="0" err="1">
                <a:solidFill>
                  <a:srgbClr val="333333"/>
                </a:solidFill>
                <a:latin typeface="Arial" panose="020B0604020202020204" pitchFamily="34" charset="0"/>
              </a:rPr>
              <a:t>hydrochar</a:t>
            </a:r>
            <a:r>
              <a:rPr lang="en-US" sz="1600" dirty="0">
                <a:solidFill>
                  <a:srgbClr val="333333"/>
                </a:solidFill>
                <a:latin typeface="Arial" panose="020B0604020202020204" pitchFamily="34" charset="0"/>
              </a:rPr>
              <a:t>, </a:t>
            </a:r>
            <a:r>
              <a:rPr lang="en-US" sz="1600" dirty="0">
                <a:solidFill>
                  <a:srgbClr val="000000"/>
                </a:solidFill>
                <a:latin typeface="Arial" panose="020B0604020202020204" pitchFamily="34" charset="0"/>
              </a:rPr>
              <a:t>that serves as fuels</a:t>
            </a:r>
            <a:r>
              <a:rPr lang="en-US" sz="1600" dirty="0">
                <a:solidFill>
                  <a:srgbClr val="333333"/>
                </a:solidFill>
                <a:latin typeface="Arial" panose="020B0604020202020204" pitchFamily="34" charset="0"/>
              </a:rPr>
              <a:t>) and water-soluble products</a:t>
            </a:r>
          </a:p>
          <a:p>
            <a:pPr algn="just"/>
            <a:r>
              <a:rPr lang="en-US" sz="1600" dirty="0">
                <a:solidFill>
                  <a:srgbClr val="333333"/>
                </a:solidFill>
                <a:latin typeface="Arial" panose="020B0604020202020204" pitchFamily="34" charset="0"/>
              </a:rPr>
              <a:t>Later one: phosphorus might be recovered and heavy metals be separated</a:t>
            </a:r>
          </a:p>
        </p:txBody>
      </p:sp>
      <p:grpSp>
        <p:nvGrpSpPr>
          <p:cNvPr id="6" name="Group 5"/>
          <p:cNvGrpSpPr/>
          <p:nvPr/>
        </p:nvGrpSpPr>
        <p:grpSpPr>
          <a:xfrm>
            <a:off x="1086973" y="2334078"/>
            <a:ext cx="4893701" cy="3613639"/>
            <a:chOff x="279401" y="2377903"/>
            <a:chExt cx="5791933" cy="4408773"/>
          </a:xfrm>
        </p:grpSpPr>
        <p:pic>
          <p:nvPicPr>
            <p:cNvPr id="5" name="Picture 4"/>
            <p:cNvPicPr>
              <a:picLocks noChangeAspect="1"/>
            </p:cNvPicPr>
            <p:nvPr/>
          </p:nvPicPr>
          <p:blipFill>
            <a:blip r:embed="rId4"/>
            <a:stretch>
              <a:fillRect/>
            </a:stretch>
          </p:blipFill>
          <p:spPr>
            <a:xfrm>
              <a:off x="279401" y="2377903"/>
              <a:ext cx="5322038" cy="4086183"/>
            </a:xfrm>
            <a:prstGeom prst="rect">
              <a:avLst/>
            </a:prstGeom>
          </p:spPr>
        </p:pic>
        <p:pic>
          <p:nvPicPr>
            <p:cNvPr id="8" name="Picture 7"/>
            <p:cNvPicPr>
              <a:picLocks noChangeAspect="1"/>
            </p:cNvPicPr>
            <p:nvPr/>
          </p:nvPicPr>
          <p:blipFill>
            <a:blip r:embed="rId5"/>
            <a:stretch>
              <a:fillRect/>
            </a:stretch>
          </p:blipFill>
          <p:spPr>
            <a:xfrm>
              <a:off x="3109059" y="6386626"/>
              <a:ext cx="2962275" cy="400050"/>
            </a:xfrm>
            <a:prstGeom prst="rect">
              <a:avLst/>
            </a:prstGeom>
          </p:spPr>
        </p:pic>
      </p:grpSp>
      <p:pic>
        <p:nvPicPr>
          <p:cNvPr id="10" name="Picture 9"/>
          <p:cNvPicPr>
            <a:picLocks noChangeAspect="1"/>
          </p:cNvPicPr>
          <p:nvPr/>
        </p:nvPicPr>
        <p:blipFill>
          <a:blip r:embed="rId6"/>
          <a:stretch>
            <a:fillRect/>
          </a:stretch>
        </p:blipFill>
        <p:spPr>
          <a:xfrm>
            <a:off x="1" y="-38118"/>
            <a:ext cx="12191999" cy="895350"/>
          </a:xfrm>
          <a:prstGeom prst="rect">
            <a:avLst/>
          </a:prstGeom>
        </p:spPr>
      </p:pic>
      <p:pic>
        <p:nvPicPr>
          <p:cNvPr id="11" name="Picture 10"/>
          <p:cNvPicPr>
            <a:picLocks noChangeAspect="1"/>
          </p:cNvPicPr>
          <p:nvPr/>
        </p:nvPicPr>
        <p:blipFill>
          <a:blip r:embed="rId7"/>
          <a:stretch>
            <a:fillRect/>
          </a:stretch>
        </p:blipFill>
        <p:spPr>
          <a:xfrm>
            <a:off x="-1" y="6286637"/>
            <a:ext cx="12191999" cy="571363"/>
          </a:xfrm>
          <a:prstGeom prst="rect">
            <a:avLst/>
          </a:prstGeom>
        </p:spPr>
      </p:pic>
      <p:sp>
        <p:nvSpPr>
          <p:cNvPr id="2" name="Title 1"/>
          <p:cNvSpPr txBox="1">
            <a:spLocks/>
          </p:cNvSpPr>
          <p:nvPr/>
        </p:nvSpPr>
        <p:spPr>
          <a:xfrm>
            <a:off x="3533824" y="158808"/>
            <a:ext cx="6413211" cy="830629"/>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A</a:t>
            </a:r>
            <a:r>
              <a:rPr lang="bg-BG" sz="3200" dirty="0"/>
              <a:t>. </a:t>
            </a:r>
            <a:r>
              <a:rPr lang="en-US" sz="3200" dirty="0"/>
              <a:t>Some interesting new technologies for improved treatment - sludge</a:t>
            </a:r>
            <a:endParaRPr lang="bg-BG" sz="3200" dirty="0"/>
          </a:p>
        </p:txBody>
      </p:sp>
    </p:spTree>
    <p:extLst>
      <p:ext uri="{BB962C8B-B14F-4D97-AF65-F5344CB8AC3E}">
        <p14:creationId xmlns:p14="http://schemas.microsoft.com/office/powerpoint/2010/main" val="190690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823" y="1252511"/>
            <a:ext cx="10515600" cy="1032350"/>
          </a:xfrm>
        </p:spPr>
        <p:txBody>
          <a:bodyPr>
            <a:normAutofit/>
          </a:bodyPr>
          <a:lstStyle/>
          <a:p>
            <a:r>
              <a:rPr lang="en-US" sz="3200" dirty="0"/>
              <a:t>The pathways towards circular economy: Path B</a:t>
            </a:r>
            <a:endParaRPr lang="bg-BG" sz="3200" dirty="0"/>
          </a:p>
        </p:txBody>
      </p:sp>
      <p:grpSp>
        <p:nvGrpSpPr>
          <p:cNvPr id="36" name="Group 35"/>
          <p:cNvGrpSpPr/>
          <p:nvPr/>
        </p:nvGrpSpPr>
        <p:grpSpPr>
          <a:xfrm>
            <a:off x="2267448" y="3101436"/>
            <a:ext cx="8834383" cy="1448224"/>
            <a:chOff x="-781120" y="3598561"/>
            <a:chExt cx="8834383" cy="1448224"/>
          </a:xfrm>
        </p:grpSpPr>
        <p:grpSp>
          <p:nvGrpSpPr>
            <p:cNvPr id="33" name="Group 32"/>
            <p:cNvGrpSpPr/>
            <p:nvPr/>
          </p:nvGrpSpPr>
          <p:grpSpPr>
            <a:xfrm>
              <a:off x="-781120" y="3598561"/>
              <a:ext cx="8655245" cy="1448224"/>
              <a:chOff x="-60151" y="5242722"/>
              <a:chExt cx="8655245" cy="1448224"/>
            </a:xfrm>
          </p:grpSpPr>
          <p:cxnSp>
            <p:nvCxnSpPr>
              <p:cNvPr id="7" name="149 - Ευθύγραμμο βέλος σύνδεσης"/>
              <p:cNvCxnSpPr/>
              <p:nvPr/>
            </p:nvCxnSpPr>
            <p:spPr>
              <a:xfrm>
                <a:off x="4479785" y="5751112"/>
                <a:ext cx="708440" cy="0"/>
              </a:xfrm>
              <a:prstGeom prst="straightConnector1">
                <a:avLst/>
              </a:prstGeom>
              <a:ln w="28575">
                <a:solidFill>
                  <a:schemeClr val="bg1">
                    <a:lumMod val="50000"/>
                  </a:schemeClr>
                </a:solidFill>
                <a:tailEnd type="arrow"/>
              </a:ln>
            </p:spPr>
            <p:style>
              <a:lnRef idx="1">
                <a:schemeClr val="accent4"/>
              </a:lnRef>
              <a:fillRef idx="2">
                <a:schemeClr val="accent4"/>
              </a:fillRef>
              <a:effectRef idx="1">
                <a:schemeClr val="accent4"/>
              </a:effectRef>
              <a:fontRef idx="minor">
                <a:schemeClr val="dk1"/>
              </a:fontRef>
            </p:style>
          </p:cxnSp>
          <p:cxnSp>
            <p:nvCxnSpPr>
              <p:cNvPr id="8" name="149 - Ευθύγραμμο βέλος σύνδεσης"/>
              <p:cNvCxnSpPr/>
              <p:nvPr/>
            </p:nvCxnSpPr>
            <p:spPr>
              <a:xfrm>
                <a:off x="2781610" y="5743910"/>
                <a:ext cx="708440" cy="0"/>
              </a:xfrm>
              <a:prstGeom prst="straightConnector1">
                <a:avLst/>
              </a:prstGeom>
              <a:ln w="28575">
                <a:solidFill>
                  <a:schemeClr val="bg1">
                    <a:lumMod val="50000"/>
                  </a:schemeClr>
                </a:solidFill>
                <a:tailEnd type="arrow"/>
              </a:ln>
            </p:spPr>
            <p:style>
              <a:lnRef idx="1">
                <a:schemeClr val="accent4"/>
              </a:lnRef>
              <a:fillRef idx="2">
                <a:schemeClr val="accent4"/>
              </a:fillRef>
              <a:effectRef idx="1">
                <a:schemeClr val="accent4"/>
              </a:effectRef>
              <a:fontRef idx="minor">
                <a:schemeClr val="dk1"/>
              </a:fontRef>
            </p:style>
          </p:cxnSp>
          <p:cxnSp>
            <p:nvCxnSpPr>
              <p:cNvPr id="11" name="149 - Ευθύγραμμο βέλος σύνδεσης"/>
              <p:cNvCxnSpPr/>
              <p:nvPr/>
            </p:nvCxnSpPr>
            <p:spPr>
              <a:xfrm>
                <a:off x="6168259" y="5743910"/>
                <a:ext cx="708440" cy="0"/>
              </a:xfrm>
              <a:prstGeom prst="straightConnector1">
                <a:avLst/>
              </a:prstGeom>
              <a:ln w="28575">
                <a:solidFill>
                  <a:schemeClr val="bg1">
                    <a:lumMod val="50000"/>
                  </a:schemeClr>
                </a:solidFill>
                <a:tailEnd type="arrow"/>
              </a:ln>
            </p:spPr>
            <p:style>
              <a:lnRef idx="1">
                <a:schemeClr val="accent4"/>
              </a:lnRef>
              <a:fillRef idx="2">
                <a:schemeClr val="accent4"/>
              </a:fillRef>
              <a:effectRef idx="1">
                <a:schemeClr val="accent4"/>
              </a:effectRef>
              <a:fontRef idx="minor">
                <a:schemeClr val="dk1"/>
              </a:fontRef>
            </p:style>
          </p:cxnSp>
          <p:grpSp>
            <p:nvGrpSpPr>
              <p:cNvPr id="22" name="Group 21"/>
              <p:cNvGrpSpPr/>
              <p:nvPr/>
            </p:nvGrpSpPr>
            <p:grpSpPr>
              <a:xfrm>
                <a:off x="1529479" y="5272686"/>
                <a:ext cx="1495297" cy="925693"/>
                <a:chOff x="1525990" y="5527860"/>
                <a:chExt cx="1495297" cy="925693"/>
              </a:xfrm>
            </p:grpSpPr>
            <p:sp>
              <p:nvSpPr>
                <p:cNvPr id="4" name="138 - Έλλειψη"/>
                <p:cNvSpPr/>
                <p:nvPr/>
              </p:nvSpPr>
              <p:spPr>
                <a:xfrm>
                  <a:off x="1788778" y="5527860"/>
                  <a:ext cx="969722" cy="925693"/>
                </a:xfrm>
                <a:prstGeom prst="ellipse">
                  <a:avLst/>
                </a:prstGeom>
                <a:solidFill>
                  <a:schemeClr val="bg1">
                    <a:lumMod val="65000"/>
                  </a:schemeClr>
                </a:solidFill>
                <a:ln>
                  <a:solidFill>
                    <a:schemeClr val="bg1">
                      <a:lumMod val="65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GB" sz="1200" kern="0" dirty="0">
                    <a:solidFill>
                      <a:schemeClr val="bg1"/>
                    </a:solidFill>
                    <a:latin typeface="Arial" pitchFamily="34" charset="0"/>
                    <a:cs typeface="Arial" pitchFamily="34" charset="0"/>
                  </a:endParaRPr>
                </a:p>
              </p:txBody>
            </p:sp>
            <p:sp>
              <p:nvSpPr>
                <p:cNvPr id="13" name="141 - Ορθογώνιο"/>
                <p:cNvSpPr>
                  <a:spLocks noChangeArrowheads="1"/>
                </p:cNvSpPr>
                <p:nvPr/>
              </p:nvSpPr>
              <p:spPr bwMode="auto">
                <a:xfrm>
                  <a:off x="1525990" y="5788909"/>
                  <a:ext cx="1495297" cy="430887"/>
                </a:xfrm>
                <a:prstGeom prst="rect">
                  <a:avLst/>
                </a:prstGeom>
                <a:noFill/>
                <a:ln w="9525">
                  <a:noFill/>
                  <a:miter lim="800000"/>
                  <a:headEnd/>
                  <a:tailEnd/>
                </a:ln>
              </p:spPr>
              <p:txBody>
                <a:bodyPr wrap="square">
                  <a:spAutoFit/>
                </a:bodyPr>
                <a:lstStyle/>
                <a:p>
                  <a:pPr algn="ctr"/>
                  <a:r>
                    <a:rPr lang="en-US" sz="1100" b="1" dirty="0">
                      <a:solidFill>
                        <a:srgbClr val="000000"/>
                      </a:solidFill>
                      <a:latin typeface="Gill Sans MT" pitchFamily="34" charset="0"/>
                      <a:cs typeface="Times New Roman" pitchFamily="18" charset="0"/>
                    </a:rPr>
                    <a:t>Mechanical treatment</a:t>
                  </a:r>
                </a:p>
              </p:txBody>
            </p:sp>
          </p:grpSp>
          <p:grpSp>
            <p:nvGrpSpPr>
              <p:cNvPr id="21" name="Group 20"/>
              <p:cNvGrpSpPr/>
              <p:nvPr/>
            </p:nvGrpSpPr>
            <p:grpSpPr>
              <a:xfrm>
                <a:off x="3267942" y="5242722"/>
                <a:ext cx="1495297" cy="925693"/>
                <a:chOff x="2981448" y="5541505"/>
                <a:chExt cx="1495297" cy="925693"/>
              </a:xfrm>
            </p:grpSpPr>
            <p:sp>
              <p:nvSpPr>
                <p:cNvPr id="14" name="138 - Έλλειψη"/>
                <p:cNvSpPr/>
                <p:nvPr/>
              </p:nvSpPr>
              <p:spPr>
                <a:xfrm>
                  <a:off x="3230981" y="5541505"/>
                  <a:ext cx="969722" cy="925693"/>
                </a:xfrm>
                <a:prstGeom prst="ellipse">
                  <a:avLst/>
                </a:prstGeom>
                <a:solidFill>
                  <a:schemeClr val="bg1">
                    <a:lumMod val="65000"/>
                  </a:schemeClr>
                </a:solidFill>
                <a:ln>
                  <a:solidFill>
                    <a:schemeClr val="bg1">
                      <a:lumMod val="65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GB" sz="1200" kern="0" dirty="0">
                    <a:solidFill>
                      <a:schemeClr val="bg1"/>
                    </a:solidFill>
                    <a:latin typeface="Arial" pitchFamily="34" charset="0"/>
                    <a:cs typeface="Arial" pitchFamily="34" charset="0"/>
                  </a:endParaRPr>
                </a:p>
              </p:txBody>
            </p:sp>
            <p:sp>
              <p:nvSpPr>
                <p:cNvPr id="17" name="141 - Ορθογώνιο"/>
                <p:cNvSpPr>
                  <a:spLocks noChangeArrowheads="1"/>
                </p:cNvSpPr>
                <p:nvPr/>
              </p:nvSpPr>
              <p:spPr bwMode="auto">
                <a:xfrm>
                  <a:off x="2981448" y="5823037"/>
                  <a:ext cx="1495297" cy="430887"/>
                </a:xfrm>
                <a:prstGeom prst="rect">
                  <a:avLst/>
                </a:prstGeom>
                <a:noFill/>
                <a:ln w="9525">
                  <a:noFill/>
                  <a:miter lim="800000"/>
                  <a:headEnd/>
                  <a:tailEnd/>
                </a:ln>
              </p:spPr>
              <p:txBody>
                <a:bodyPr wrap="square">
                  <a:spAutoFit/>
                </a:bodyPr>
                <a:lstStyle/>
                <a:p>
                  <a:pPr algn="ctr"/>
                  <a:r>
                    <a:rPr lang="en-US" sz="1100" b="1" dirty="0">
                      <a:solidFill>
                        <a:srgbClr val="000000"/>
                      </a:solidFill>
                      <a:latin typeface="Gill Sans MT" pitchFamily="34" charset="0"/>
                      <a:cs typeface="Times New Roman" pitchFamily="18" charset="0"/>
                    </a:rPr>
                    <a:t>Primary sedimentation</a:t>
                  </a:r>
                </a:p>
              </p:txBody>
            </p:sp>
          </p:grpSp>
          <p:grpSp>
            <p:nvGrpSpPr>
              <p:cNvPr id="3" name="Group 2"/>
              <p:cNvGrpSpPr/>
              <p:nvPr/>
            </p:nvGrpSpPr>
            <p:grpSpPr>
              <a:xfrm>
                <a:off x="4920891" y="5272686"/>
                <a:ext cx="1495297" cy="925693"/>
                <a:chOff x="4356738" y="5916521"/>
                <a:chExt cx="1495297" cy="925693"/>
              </a:xfrm>
            </p:grpSpPr>
            <p:sp>
              <p:nvSpPr>
                <p:cNvPr id="15" name="138 - Έλλειψη"/>
                <p:cNvSpPr/>
                <p:nvPr/>
              </p:nvSpPr>
              <p:spPr>
                <a:xfrm>
                  <a:off x="4619526" y="5916521"/>
                  <a:ext cx="969722" cy="925693"/>
                </a:xfrm>
                <a:prstGeom prst="ellipse">
                  <a:avLst/>
                </a:prstGeom>
                <a:solidFill>
                  <a:schemeClr val="bg1">
                    <a:lumMod val="65000"/>
                  </a:schemeClr>
                </a:solidFill>
                <a:ln>
                  <a:solidFill>
                    <a:schemeClr val="bg1">
                      <a:lumMod val="65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GB" sz="1200" kern="0" dirty="0">
                    <a:solidFill>
                      <a:schemeClr val="bg1"/>
                    </a:solidFill>
                    <a:latin typeface="Arial" pitchFamily="34" charset="0"/>
                    <a:cs typeface="Arial" pitchFamily="34" charset="0"/>
                  </a:endParaRPr>
                </a:p>
              </p:txBody>
            </p:sp>
            <p:sp>
              <p:nvSpPr>
                <p:cNvPr id="18" name="141 - Ορθογώνιο"/>
                <p:cNvSpPr>
                  <a:spLocks noChangeArrowheads="1"/>
                </p:cNvSpPr>
                <p:nvPr/>
              </p:nvSpPr>
              <p:spPr bwMode="auto">
                <a:xfrm>
                  <a:off x="4356738" y="6184285"/>
                  <a:ext cx="1495297" cy="430887"/>
                </a:xfrm>
                <a:prstGeom prst="rect">
                  <a:avLst/>
                </a:prstGeom>
                <a:noFill/>
                <a:ln w="9525">
                  <a:noFill/>
                  <a:miter lim="800000"/>
                  <a:headEnd/>
                  <a:tailEnd/>
                </a:ln>
              </p:spPr>
              <p:txBody>
                <a:bodyPr wrap="square">
                  <a:spAutoFit/>
                </a:bodyPr>
                <a:lstStyle/>
                <a:p>
                  <a:pPr algn="ctr"/>
                  <a:r>
                    <a:rPr lang="en-US" sz="1100" b="1" dirty="0">
                      <a:solidFill>
                        <a:srgbClr val="000000"/>
                      </a:solidFill>
                      <a:latin typeface="Gill Sans MT" pitchFamily="34" charset="0"/>
                      <a:cs typeface="Times New Roman" pitchFamily="18" charset="0"/>
                    </a:rPr>
                    <a:t>Biological treatment</a:t>
                  </a:r>
                </a:p>
              </p:txBody>
            </p:sp>
          </p:grpSp>
          <p:grpSp>
            <p:nvGrpSpPr>
              <p:cNvPr id="20" name="Group 19"/>
              <p:cNvGrpSpPr/>
              <p:nvPr/>
            </p:nvGrpSpPr>
            <p:grpSpPr>
              <a:xfrm>
                <a:off x="6662843" y="5242723"/>
                <a:ext cx="1495297" cy="925693"/>
                <a:chOff x="6192616" y="5460452"/>
                <a:chExt cx="1495297" cy="925693"/>
              </a:xfrm>
            </p:grpSpPr>
            <p:sp>
              <p:nvSpPr>
                <p:cNvPr id="16" name="138 - Έλλειψη"/>
                <p:cNvSpPr/>
                <p:nvPr/>
              </p:nvSpPr>
              <p:spPr>
                <a:xfrm>
                  <a:off x="6446705" y="5460452"/>
                  <a:ext cx="969722" cy="925693"/>
                </a:xfrm>
                <a:prstGeom prst="ellipse">
                  <a:avLst/>
                </a:prstGeom>
                <a:solidFill>
                  <a:schemeClr val="bg1">
                    <a:lumMod val="65000"/>
                  </a:schemeClr>
                </a:solidFill>
                <a:ln>
                  <a:solidFill>
                    <a:schemeClr val="bg1">
                      <a:lumMod val="65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GB" sz="1200" kern="0" dirty="0">
                    <a:solidFill>
                      <a:schemeClr val="bg1"/>
                    </a:solidFill>
                    <a:latin typeface="Arial" pitchFamily="34" charset="0"/>
                    <a:cs typeface="Arial" pitchFamily="34" charset="0"/>
                  </a:endParaRPr>
                </a:p>
              </p:txBody>
            </p:sp>
            <p:sp>
              <p:nvSpPr>
                <p:cNvPr id="19" name="141 - Ορθογώνιο"/>
                <p:cNvSpPr>
                  <a:spLocks noChangeArrowheads="1"/>
                </p:cNvSpPr>
                <p:nvPr/>
              </p:nvSpPr>
              <p:spPr bwMode="auto">
                <a:xfrm>
                  <a:off x="6192616" y="5753398"/>
                  <a:ext cx="1495297" cy="430887"/>
                </a:xfrm>
                <a:prstGeom prst="rect">
                  <a:avLst/>
                </a:prstGeom>
                <a:noFill/>
                <a:ln w="9525">
                  <a:noFill/>
                  <a:miter lim="800000"/>
                  <a:headEnd/>
                  <a:tailEnd/>
                </a:ln>
              </p:spPr>
              <p:txBody>
                <a:bodyPr wrap="square">
                  <a:spAutoFit/>
                </a:bodyPr>
                <a:lstStyle/>
                <a:p>
                  <a:pPr algn="ctr"/>
                  <a:r>
                    <a:rPr lang="en-US" sz="1100" b="1" dirty="0">
                      <a:solidFill>
                        <a:srgbClr val="000000"/>
                      </a:solidFill>
                      <a:latin typeface="Gill Sans MT" pitchFamily="34" charset="0"/>
                      <a:cs typeface="Times New Roman" pitchFamily="18" charset="0"/>
                    </a:rPr>
                    <a:t>Secondary sedimentation</a:t>
                  </a:r>
                </a:p>
              </p:txBody>
            </p:sp>
          </p:grpSp>
          <p:cxnSp>
            <p:nvCxnSpPr>
              <p:cNvPr id="23" name="149 - Ευθύγραμμο βέλος σύνδεσης"/>
              <p:cNvCxnSpPr/>
              <p:nvPr/>
            </p:nvCxnSpPr>
            <p:spPr>
              <a:xfrm flipV="1">
                <a:off x="-60151" y="5702240"/>
                <a:ext cx="1852418" cy="3328"/>
              </a:xfrm>
              <a:prstGeom prst="straightConnector1">
                <a:avLst/>
              </a:prstGeom>
              <a:ln w="28575">
                <a:solidFill>
                  <a:schemeClr val="bg1">
                    <a:lumMod val="50000"/>
                  </a:schemeClr>
                </a:solidFill>
                <a:tailEnd type="arrow"/>
              </a:ln>
            </p:spPr>
            <p:style>
              <a:lnRef idx="1">
                <a:schemeClr val="accent4"/>
              </a:lnRef>
              <a:fillRef idx="2">
                <a:schemeClr val="accent4"/>
              </a:fillRef>
              <a:effectRef idx="1">
                <a:schemeClr val="accent4"/>
              </a:effectRef>
              <a:fontRef idx="minor">
                <a:schemeClr val="dk1"/>
              </a:fontRef>
            </p:style>
          </p:cxnSp>
          <p:cxnSp>
            <p:nvCxnSpPr>
              <p:cNvPr id="24" name="149 - Ευθύγραμμο βέλος σύνδεσης"/>
              <p:cNvCxnSpPr/>
              <p:nvPr/>
            </p:nvCxnSpPr>
            <p:spPr>
              <a:xfrm>
                <a:off x="7886654" y="5688242"/>
                <a:ext cx="708440" cy="0"/>
              </a:xfrm>
              <a:prstGeom prst="straightConnector1">
                <a:avLst/>
              </a:prstGeom>
              <a:ln w="28575">
                <a:solidFill>
                  <a:schemeClr val="bg1">
                    <a:lumMod val="50000"/>
                  </a:schemeClr>
                </a:solidFill>
                <a:tailEnd type="arrow"/>
              </a:ln>
            </p:spPr>
            <p:style>
              <a:lnRef idx="1">
                <a:schemeClr val="accent4"/>
              </a:lnRef>
              <a:fillRef idx="2">
                <a:schemeClr val="accent4"/>
              </a:fillRef>
              <a:effectRef idx="1">
                <a:schemeClr val="accent4"/>
              </a:effectRef>
              <a:fontRef idx="minor">
                <a:schemeClr val="dk1"/>
              </a:fontRef>
            </p:style>
          </p:cxnSp>
          <p:cxnSp>
            <p:nvCxnSpPr>
              <p:cNvPr id="30" name="Straight Arrow Connector 29"/>
              <p:cNvCxnSpPr>
                <a:stCxn id="14" idx="4"/>
              </p:cNvCxnSpPr>
              <p:nvPr/>
            </p:nvCxnSpPr>
            <p:spPr>
              <a:xfrm>
                <a:off x="4002336" y="6168415"/>
                <a:ext cx="0" cy="522531"/>
              </a:xfrm>
              <a:prstGeom prst="straightConnector1">
                <a:avLst/>
              </a:prstGeom>
              <a:ln w="28575">
                <a:solidFill>
                  <a:schemeClr val="bg1">
                    <a:lumMod val="50000"/>
                  </a:schemeClr>
                </a:solidFill>
                <a:tailEnd type="arrow"/>
              </a:ln>
            </p:spPr>
            <p:style>
              <a:lnRef idx="1">
                <a:schemeClr val="accent4"/>
              </a:lnRef>
              <a:fillRef idx="2">
                <a:schemeClr val="accent4"/>
              </a:fillRef>
              <a:effectRef idx="1">
                <a:schemeClr val="accent4"/>
              </a:effectRef>
              <a:fontRef idx="minor">
                <a:schemeClr val="dk1"/>
              </a:fontRef>
            </p:style>
          </p:cxnSp>
          <p:cxnSp>
            <p:nvCxnSpPr>
              <p:cNvPr id="32" name="Straight Arrow Connector 31"/>
              <p:cNvCxnSpPr/>
              <p:nvPr/>
            </p:nvCxnSpPr>
            <p:spPr>
              <a:xfrm flipH="1">
                <a:off x="7401792" y="6168415"/>
                <a:ext cx="1" cy="501359"/>
              </a:xfrm>
              <a:prstGeom prst="straightConnector1">
                <a:avLst/>
              </a:prstGeom>
              <a:ln w="28575">
                <a:solidFill>
                  <a:schemeClr val="bg1">
                    <a:lumMod val="50000"/>
                  </a:schemeClr>
                </a:solidFill>
                <a:tailEnd type="arrow"/>
              </a:ln>
            </p:spPr>
            <p:style>
              <a:lnRef idx="1">
                <a:schemeClr val="accent4"/>
              </a:lnRef>
              <a:fillRef idx="2">
                <a:schemeClr val="accent4"/>
              </a:fillRef>
              <a:effectRef idx="1">
                <a:schemeClr val="accent4"/>
              </a:effectRef>
              <a:fontRef idx="minor">
                <a:schemeClr val="dk1"/>
              </a:fontRef>
            </p:style>
          </p:cxnSp>
        </p:grpSp>
        <p:sp>
          <p:nvSpPr>
            <p:cNvPr id="34" name="141 - Ορθογώνιο"/>
            <p:cNvSpPr>
              <a:spLocks noChangeArrowheads="1"/>
            </p:cNvSpPr>
            <p:nvPr/>
          </p:nvSpPr>
          <p:spPr bwMode="auto">
            <a:xfrm>
              <a:off x="3090866" y="4552967"/>
              <a:ext cx="1495297" cy="261610"/>
            </a:xfrm>
            <a:prstGeom prst="rect">
              <a:avLst/>
            </a:prstGeom>
            <a:noFill/>
            <a:ln w="9525">
              <a:noFill/>
              <a:miter lim="800000"/>
              <a:headEnd/>
              <a:tailEnd/>
            </a:ln>
          </p:spPr>
          <p:txBody>
            <a:bodyPr wrap="square">
              <a:spAutoFit/>
            </a:bodyPr>
            <a:lstStyle/>
            <a:p>
              <a:pPr algn="ctr"/>
              <a:r>
                <a:rPr lang="en-US" sz="1100" b="1" dirty="0">
                  <a:solidFill>
                    <a:srgbClr val="000000"/>
                  </a:solidFill>
                  <a:latin typeface="Gill Sans MT" pitchFamily="34" charset="0"/>
                  <a:cs typeface="Times New Roman" pitchFamily="18" charset="0"/>
                </a:rPr>
                <a:t>Primary sludge</a:t>
              </a:r>
            </a:p>
          </p:txBody>
        </p:sp>
        <p:sp>
          <p:nvSpPr>
            <p:cNvPr id="35" name="141 - Ορθογώνιο"/>
            <p:cNvSpPr>
              <a:spLocks noChangeArrowheads="1"/>
            </p:cNvSpPr>
            <p:nvPr/>
          </p:nvSpPr>
          <p:spPr bwMode="auto">
            <a:xfrm>
              <a:off x="6557966" y="4585658"/>
              <a:ext cx="1495297" cy="261610"/>
            </a:xfrm>
            <a:prstGeom prst="rect">
              <a:avLst/>
            </a:prstGeom>
            <a:noFill/>
            <a:ln w="9525">
              <a:noFill/>
              <a:miter lim="800000"/>
              <a:headEnd/>
              <a:tailEnd/>
            </a:ln>
          </p:spPr>
          <p:txBody>
            <a:bodyPr wrap="square">
              <a:spAutoFit/>
            </a:bodyPr>
            <a:lstStyle/>
            <a:p>
              <a:pPr algn="ctr"/>
              <a:r>
                <a:rPr lang="en-US" sz="1100" b="1" dirty="0">
                  <a:solidFill>
                    <a:srgbClr val="000000"/>
                  </a:solidFill>
                  <a:latin typeface="Gill Sans MT" pitchFamily="34" charset="0"/>
                  <a:cs typeface="Times New Roman" pitchFamily="18" charset="0"/>
                </a:rPr>
                <a:t>Excess sludge</a:t>
              </a:r>
            </a:p>
          </p:txBody>
        </p:sp>
      </p:grpSp>
      <p:sp>
        <p:nvSpPr>
          <p:cNvPr id="38" name="TextBox 37"/>
          <p:cNvSpPr txBox="1"/>
          <p:nvPr/>
        </p:nvSpPr>
        <p:spPr>
          <a:xfrm>
            <a:off x="644757" y="3230116"/>
            <a:ext cx="1852418" cy="523220"/>
          </a:xfrm>
          <a:prstGeom prst="rect">
            <a:avLst/>
          </a:prstGeom>
          <a:noFill/>
        </p:spPr>
        <p:txBody>
          <a:bodyPr wrap="square" rtlCol="0">
            <a:spAutoFit/>
          </a:bodyPr>
          <a:lstStyle/>
          <a:p>
            <a:pPr algn="ctr"/>
            <a:r>
              <a:rPr lang="en-US" sz="1400" i="1" dirty="0">
                <a:solidFill>
                  <a:srgbClr val="FF0000"/>
                </a:solidFill>
              </a:rPr>
              <a:t>Wastewater from the community</a:t>
            </a:r>
            <a:endParaRPr lang="bg-BG" sz="1400" i="1" dirty="0">
              <a:solidFill>
                <a:srgbClr val="FF0000"/>
              </a:solidFill>
            </a:endParaRPr>
          </a:p>
        </p:txBody>
      </p:sp>
      <p:sp>
        <p:nvSpPr>
          <p:cNvPr id="42" name="Oval 41"/>
          <p:cNvSpPr/>
          <p:nvPr/>
        </p:nvSpPr>
        <p:spPr>
          <a:xfrm>
            <a:off x="3857078" y="2531041"/>
            <a:ext cx="6628661" cy="192137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1" name="TextBox 40"/>
          <p:cNvSpPr txBox="1"/>
          <p:nvPr/>
        </p:nvSpPr>
        <p:spPr>
          <a:xfrm>
            <a:off x="7076750" y="2285604"/>
            <a:ext cx="557981" cy="523220"/>
          </a:xfrm>
          <a:prstGeom prst="rect">
            <a:avLst/>
          </a:prstGeom>
          <a:noFill/>
        </p:spPr>
        <p:txBody>
          <a:bodyPr wrap="square" rtlCol="0">
            <a:spAutoFit/>
          </a:bodyPr>
          <a:lstStyle/>
          <a:p>
            <a:r>
              <a:rPr lang="en-US" sz="2800" dirty="0"/>
              <a:t>B</a:t>
            </a:r>
          </a:p>
        </p:txBody>
      </p:sp>
      <p:pic>
        <p:nvPicPr>
          <p:cNvPr id="29" name="Picture 28"/>
          <p:cNvPicPr>
            <a:picLocks noChangeAspect="1"/>
          </p:cNvPicPr>
          <p:nvPr/>
        </p:nvPicPr>
        <p:blipFill>
          <a:blip r:embed="rId2"/>
          <a:stretch>
            <a:fillRect/>
          </a:stretch>
        </p:blipFill>
        <p:spPr>
          <a:xfrm>
            <a:off x="1" y="-38118"/>
            <a:ext cx="12191999" cy="895350"/>
          </a:xfrm>
          <a:prstGeom prst="rect">
            <a:avLst/>
          </a:prstGeom>
        </p:spPr>
      </p:pic>
      <p:pic>
        <p:nvPicPr>
          <p:cNvPr id="31" name="Picture 30"/>
          <p:cNvPicPr>
            <a:picLocks noChangeAspect="1"/>
          </p:cNvPicPr>
          <p:nvPr/>
        </p:nvPicPr>
        <p:blipFill>
          <a:blip r:embed="rId3"/>
          <a:stretch>
            <a:fillRect/>
          </a:stretch>
        </p:blipFill>
        <p:spPr>
          <a:xfrm>
            <a:off x="-1" y="6286637"/>
            <a:ext cx="12191999" cy="571363"/>
          </a:xfrm>
          <a:prstGeom prst="rect">
            <a:avLst/>
          </a:prstGeom>
        </p:spPr>
      </p:pic>
    </p:spTree>
    <p:extLst>
      <p:ext uri="{BB962C8B-B14F-4D97-AF65-F5344CB8AC3E}">
        <p14:creationId xmlns:p14="http://schemas.microsoft.com/office/powerpoint/2010/main" val="2332139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614" y="1297110"/>
            <a:ext cx="10515600" cy="760290"/>
          </a:xfrm>
        </p:spPr>
        <p:txBody>
          <a:bodyPr>
            <a:normAutofit/>
          </a:bodyPr>
          <a:lstStyle/>
          <a:p>
            <a:r>
              <a:rPr lang="en-US" sz="3200" dirty="0"/>
              <a:t>B. Microbial fuel cells</a:t>
            </a:r>
          </a:p>
        </p:txBody>
      </p:sp>
      <p:pic>
        <p:nvPicPr>
          <p:cNvPr id="1026" name="Picture 2" descr="https://ars.els-cdn.com/content/image/1-s2.0-S0959652616001670-fx1_lr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18" y="2327851"/>
            <a:ext cx="4900605" cy="32918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6682154" y="857232"/>
            <a:ext cx="4905568" cy="5288011"/>
          </a:xfrm>
          <a:prstGeom prst="rect">
            <a:avLst/>
          </a:prstGeom>
        </p:spPr>
      </p:pic>
      <p:pic>
        <p:nvPicPr>
          <p:cNvPr id="5" name="Picture 4"/>
          <p:cNvPicPr>
            <a:picLocks noChangeAspect="1"/>
          </p:cNvPicPr>
          <p:nvPr/>
        </p:nvPicPr>
        <p:blipFill>
          <a:blip r:embed="rId4"/>
          <a:stretch>
            <a:fillRect/>
          </a:stretch>
        </p:blipFill>
        <p:spPr>
          <a:xfrm>
            <a:off x="1" y="-38118"/>
            <a:ext cx="12191999" cy="895350"/>
          </a:xfrm>
          <a:prstGeom prst="rect">
            <a:avLst/>
          </a:prstGeom>
        </p:spPr>
      </p:pic>
      <p:pic>
        <p:nvPicPr>
          <p:cNvPr id="6" name="Picture 5"/>
          <p:cNvPicPr>
            <a:picLocks noChangeAspect="1"/>
          </p:cNvPicPr>
          <p:nvPr/>
        </p:nvPicPr>
        <p:blipFill>
          <a:blip r:embed="rId5"/>
          <a:stretch>
            <a:fillRect/>
          </a:stretch>
        </p:blipFill>
        <p:spPr>
          <a:xfrm>
            <a:off x="-1" y="6286637"/>
            <a:ext cx="12191999" cy="571363"/>
          </a:xfrm>
          <a:prstGeom prst="rect">
            <a:avLst/>
          </a:prstGeom>
        </p:spPr>
      </p:pic>
    </p:spTree>
    <p:extLst>
      <p:ext uri="{BB962C8B-B14F-4D97-AF65-F5344CB8AC3E}">
        <p14:creationId xmlns:p14="http://schemas.microsoft.com/office/powerpoint/2010/main" val="2979003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19430" y="1390894"/>
            <a:ext cx="4836683" cy="4814765"/>
          </a:xfrm>
          <a:prstGeom prst="rect">
            <a:avLst/>
          </a:prstGeom>
        </p:spPr>
      </p:pic>
      <p:pic>
        <p:nvPicPr>
          <p:cNvPr id="5" name="Picture 4"/>
          <p:cNvPicPr>
            <a:picLocks noChangeAspect="1"/>
          </p:cNvPicPr>
          <p:nvPr/>
        </p:nvPicPr>
        <p:blipFill>
          <a:blip r:embed="rId3"/>
          <a:stretch>
            <a:fillRect/>
          </a:stretch>
        </p:blipFill>
        <p:spPr>
          <a:xfrm>
            <a:off x="7476277" y="1224858"/>
            <a:ext cx="4274159" cy="4980801"/>
          </a:xfrm>
          <a:prstGeom prst="rect">
            <a:avLst/>
          </a:prstGeom>
        </p:spPr>
      </p:pic>
      <p:pic>
        <p:nvPicPr>
          <p:cNvPr id="6" name="Picture 5"/>
          <p:cNvPicPr>
            <a:picLocks noChangeAspect="1"/>
          </p:cNvPicPr>
          <p:nvPr/>
        </p:nvPicPr>
        <p:blipFill>
          <a:blip r:embed="rId4"/>
          <a:stretch>
            <a:fillRect/>
          </a:stretch>
        </p:blipFill>
        <p:spPr>
          <a:xfrm>
            <a:off x="5301782" y="3445117"/>
            <a:ext cx="2028825" cy="1428750"/>
          </a:xfrm>
          <a:prstGeom prst="rect">
            <a:avLst/>
          </a:prstGeom>
        </p:spPr>
      </p:pic>
      <p:pic>
        <p:nvPicPr>
          <p:cNvPr id="7" name="Picture 6"/>
          <p:cNvPicPr>
            <a:picLocks noChangeAspect="1"/>
          </p:cNvPicPr>
          <p:nvPr/>
        </p:nvPicPr>
        <p:blipFill>
          <a:blip r:embed="rId5"/>
          <a:stretch>
            <a:fillRect/>
          </a:stretch>
        </p:blipFill>
        <p:spPr>
          <a:xfrm>
            <a:off x="3792849" y="4954845"/>
            <a:ext cx="4114800" cy="190500"/>
          </a:xfrm>
          <a:prstGeom prst="rect">
            <a:avLst/>
          </a:prstGeom>
        </p:spPr>
      </p:pic>
      <p:pic>
        <p:nvPicPr>
          <p:cNvPr id="8" name="Picture 7"/>
          <p:cNvPicPr>
            <a:picLocks noChangeAspect="1"/>
          </p:cNvPicPr>
          <p:nvPr/>
        </p:nvPicPr>
        <p:blipFill>
          <a:blip r:embed="rId6"/>
          <a:stretch>
            <a:fillRect/>
          </a:stretch>
        </p:blipFill>
        <p:spPr>
          <a:xfrm>
            <a:off x="1" y="-38118"/>
            <a:ext cx="12191999" cy="895350"/>
          </a:xfrm>
          <a:prstGeom prst="rect">
            <a:avLst/>
          </a:prstGeom>
        </p:spPr>
      </p:pic>
      <p:sp>
        <p:nvSpPr>
          <p:cNvPr id="2" name="Title 1"/>
          <p:cNvSpPr txBox="1">
            <a:spLocks/>
          </p:cNvSpPr>
          <p:nvPr/>
        </p:nvSpPr>
        <p:spPr>
          <a:xfrm>
            <a:off x="3520288" y="125421"/>
            <a:ext cx="6093069" cy="45256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B</a:t>
            </a:r>
            <a:r>
              <a:rPr lang="bg-BG" sz="3200" dirty="0"/>
              <a:t>. </a:t>
            </a:r>
            <a:r>
              <a:rPr lang="en-US" sz="3200" dirty="0"/>
              <a:t>Completely new treatment technologies not producing sludge</a:t>
            </a:r>
            <a:endParaRPr lang="bg-BG" sz="3200" dirty="0"/>
          </a:p>
        </p:txBody>
      </p:sp>
      <p:pic>
        <p:nvPicPr>
          <p:cNvPr id="9" name="Picture 8"/>
          <p:cNvPicPr>
            <a:picLocks noChangeAspect="1"/>
          </p:cNvPicPr>
          <p:nvPr/>
        </p:nvPicPr>
        <p:blipFill>
          <a:blip r:embed="rId7"/>
          <a:stretch>
            <a:fillRect/>
          </a:stretch>
        </p:blipFill>
        <p:spPr>
          <a:xfrm>
            <a:off x="-1" y="6286637"/>
            <a:ext cx="12191999" cy="571363"/>
          </a:xfrm>
          <a:prstGeom prst="rect">
            <a:avLst/>
          </a:prstGeom>
        </p:spPr>
      </p:pic>
    </p:spTree>
    <p:extLst>
      <p:ext uri="{BB962C8B-B14F-4D97-AF65-F5344CB8AC3E}">
        <p14:creationId xmlns:p14="http://schemas.microsoft.com/office/powerpoint/2010/main" val="948236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654283" y="1264023"/>
            <a:ext cx="5383515" cy="4824297"/>
          </a:xfrm>
          <a:prstGeom prst="rect">
            <a:avLst/>
          </a:prstGeom>
        </p:spPr>
      </p:pic>
      <p:grpSp>
        <p:nvGrpSpPr>
          <p:cNvPr id="3" name="Group 2"/>
          <p:cNvGrpSpPr/>
          <p:nvPr/>
        </p:nvGrpSpPr>
        <p:grpSpPr>
          <a:xfrm>
            <a:off x="226306" y="1065708"/>
            <a:ext cx="5016165" cy="3514199"/>
            <a:chOff x="6866083" y="3220708"/>
            <a:chExt cx="5016165" cy="3514199"/>
          </a:xfrm>
        </p:grpSpPr>
        <p:pic>
          <p:nvPicPr>
            <p:cNvPr id="9" name="Picture Placeholder 6"/>
            <p:cNvPicPr>
              <a:picLocks noChangeAspect="1"/>
            </p:cNvPicPr>
            <p:nvPr/>
          </p:nvPicPr>
          <p:blipFill>
            <a:blip r:embed="rId3">
              <a:extLst>
                <a:ext uri="{28A0092B-C50C-407E-A947-70E740481C1C}">
                  <a14:useLocalDpi xmlns:a14="http://schemas.microsoft.com/office/drawing/2010/main" val="0"/>
                </a:ext>
              </a:extLst>
            </a:blip>
            <a:srcRect l="16250" r="16250"/>
            <a:stretch>
              <a:fillRect/>
            </a:stretch>
          </p:blipFill>
          <p:spPr>
            <a:xfrm>
              <a:off x="6866083" y="3541571"/>
              <a:ext cx="2401540" cy="2668378"/>
            </a:xfrm>
            <a:prstGeom prst="rect">
              <a:avLst/>
            </a:prstGeom>
          </p:spPr>
        </p:pic>
        <p:pic>
          <p:nvPicPr>
            <p:cNvPr id="10" name="Picture Placeholder 4"/>
            <p:cNvPicPr>
              <a:picLocks noChangeAspect="1"/>
            </p:cNvPicPr>
            <p:nvPr/>
          </p:nvPicPr>
          <p:blipFill>
            <a:blip r:embed="rId4" cstate="print">
              <a:extLst>
                <a:ext uri="{28A0092B-C50C-407E-A947-70E740481C1C}">
                  <a14:useLocalDpi xmlns:a14="http://schemas.microsoft.com/office/drawing/2010/main" val="0"/>
                </a:ext>
              </a:extLst>
            </a:blip>
            <a:srcRect l="16250" r="16250"/>
            <a:stretch>
              <a:fillRect/>
            </a:stretch>
          </p:blipFill>
          <p:spPr>
            <a:xfrm>
              <a:off x="10251724" y="3220708"/>
              <a:ext cx="1630524" cy="1811693"/>
            </a:xfrm>
            <a:prstGeom prst="rect">
              <a:avLst/>
            </a:prstGeom>
          </p:spPr>
        </p:pic>
        <p:pic>
          <p:nvPicPr>
            <p:cNvPr id="11" name="Picture Placeholder 4"/>
            <p:cNvPicPr>
              <a:picLocks noChangeAspect="1"/>
            </p:cNvPicPr>
            <p:nvPr/>
          </p:nvPicPr>
          <p:blipFill>
            <a:blip r:embed="rId5" cstate="print">
              <a:extLst>
                <a:ext uri="{28A0092B-C50C-407E-A947-70E740481C1C}">
                  <a14:useLocalDpi xmlns:a14="http://schemas.microsoft.com/office/drawing/2010/main" val="0"/>
                </a:ext>
              </a:extLst>
            </a:blip>
            <a:srcRect l="16119" r="16119"/>
            <a:stretch>
              <a:fillRect/>
            </a:stretch>
          </p:blipFill>
          <p:spPr>
            <a:xfrm>
              <a:off x="9451082" y="4729122"/>
              <a:ext cx="1805207" cy="2005785"/>
            </a:xfrm>
            <a:prstGeom prst="rect">
              <a:avLst/>
            </a:prstGeom>
          </p:spPr>
        </p:pic>
      </p:grpSp>
      <p:pic>
        <p:nvPicPr>
          <p:cNvPr id="8" name="Picture 7"/>
          <p:cNvPicPr>
            <a:picLocks noChangeAspect="1"/>
          </p:cNvPicPr>
          <p:nvPr/>
        </p:nvPicPr>
        <p:blipFill>
          <a:blip r:embed="rId6"/>
          <a:stretch>
            <a:fillRect/>
          </a:stretch>
        </p:blipFill>
        <p:spPr>
          <a:xfrm>
            <a:off x="3371650" y="4116923"/>
            <a:ext cx="3161034" cy="1971398"/>
          </a:xfrm>
          <a:prstGeom prst="rect">
            <a:avLst/>
          </a:prstGeom>
        </p:spPr>
      </p:pic>
      <p:pic>
        <p:nvPicPr>
          <p:cNvPr id="12" name="Picture 11"/>
          <p:cNvPicPr>
            <a:picLocks noChangeAspect="1"/>
          </p:cNvPicPr>
          <p:nvPr/>
        </p:nvPicPr>
        <p:blipFill>
          <a:blip r:embed="rId7"/>
          <a:stretch>
            <a:fillRect/>
          </a:stretch>
        </p:blipFill>
        <p:spPr>
          <a:xfrm>
            <a:off x="1" y="-38118"/>
            <a:ext cx="12191999" cy="895350"/>
          </a:xfrm>
          <a:prstGeom prst="rect">
            <a:avLst/>
          </a:prstGeom>
        </p:spPr>
      </p:pic>
      <p:sp>
        <p:nvSpPr>
          <p:cNvPr id="2" name="Title 1"/>
          <p:cNvSpPr txBox="1">
            <a:spLocks/>
          </p:cNvSpPr>
          <p:nvPr/>
        </p:nvSpPr>
        <p:spPr>
          <a:xfrm>
            <a:off x="3261946" y="235079"/>
            <a:ext cx="6541477" cy="830629"/>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B</a:t>
            </a:r>
            <a:r>
              <a:rPr lang="bg-BG" sz="3200" dirty="0"/>
              <a:t>. </a:t>
            </a:r>
            <a:r>
              <a:rPr lang="en-US" sz="3200" dirty="0"/>
              <a:t>Completely new treatment technologies not producing sludge</a:t>
            </a:r>
            <a:endParaRPr lang="bg-BG" sz="3200" dirty="0"/>
          </a:p>
        </p:txBody>
      </p:sp>
      <p:pic>
        <p:nvPicPr>
          <p:cNvPr id="13" name="Picture 12"/>
          <p:cNvPicPr>
            <a:picLocks noChangeAspect="1"/>
          </p:cNvPicPr>
          <p:nvPr/>
        </p:nvPicPr>
        <p:blipFill>
          <a:blip r:embed="rId8"/>
          <a:stretch>
            <a:fillRect/>
          </a:stretch>
        </p:blipFill>
        <p:spPr>
          <a:xfrm>
            <a:off x="-1" y="6286637"/>
            <a:ext cx="12191999" cy="571363"/>
          </a:xfrm>
          <a:prstGeom prst="rect">
            <a:avLst/>
          </a:prstGeom>
        </p:spPr>
      </p:pic>
    </p:spTree>
    <p:extLst>
      <p:ext uri="{BB962C8B-B14F-4D97-AF65-F5344CB8AC3E}">
        <p14:creationId xmlns:p14="http://schemas.microsoft.com/office/powerpoint/2010/main" val="427417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7603"/>
            <a:ext cx="10515600" cy="1325563"/>
          </a:xfrm>
        </p:spPr>
        <p:txBody>
          <a:bodyPr>
            <a:normAutofit/>
          </a:bodyPr>
          <a:lstStyle/>
          <a:p>
            <a:r>
              <a:rPr lang="en-US" sz="3600" dirty="0"/>
              <a:t>The pathways towards circular economy: Path C</a:t>
            </a:r>
            <a:endParaRPr lang="bg-BG" sz="3600" dirty="0"/>
          </a:p>
        </p:txBody>
      </p:sp>
      <p:grpSp>
        <p:nvGrpSpPr>
          <p:cNvPr id="36" name="Group 35"/>
          <p:cNvGrpSpPr/>
          <p:nvPr/>
        </p:nvGrpSpPr>
        <p:grpSpPr>
          <a:xfrm>
            <a:off x="1827543" y="2808921"/>
            <a:ext cx="8834383" cy="1448224"/>
            <a:chOff x="-781120" y="3598561"/>
            <a:chExt cx="8834383" cy="1448224"/>
          </a:xfrm>
        </p:grpSpPr>
        <p:grpSp>
          <p:nvGrpSpPr>
            <p:cNvPr id="33" name="Group 32"/>
            <p:cNvGrpSpPr/>
            <p:nvPr/>
          </p:nvGrpSpPr>
          <p:grpSpPr>
            <a:xfrm>
              <a:off x="-781120" y="3598561"/>
              <a:ext cx="8655245" cy="1448224"/>
              <a:chOff x="-60151" y="5242722"/>
              <a:chExt cx="8655245" cy="1448224"/>
            </a:xfrm>
          </p:grpSpPr>
          <p:cxnSp>
            <p:nvCxnSpPr>
              <p:cNvPr id="7" name="149 - Ευθύγραμμο βέλος σύνδεσης"/>
              <p:cNvCxnSpPr/>
              <p:nvPr/>
            </p:nvCxnSpPr>
            <p:spPr>
              <a:xfrm>
                <a:off x="4479785" y="5751112"/>
                <a:ext cx="708440" cy="0"/>
              </a:xfrm>
              <a:prstGeom prst="straightConnector1">
                <a:avLst/>
              </a:prstGeom>
              <a:ln w="28575">
                <a:solidFill>
                  <a:schemeClr val="bg1">
                    <a:lumMod val="50000"/>
                  </a:schemeClr>
                </a:solidFill>
                <a:tailEnd type="arrow"/>
              </a:ln>
            </p:spPr>
            <p:style>
              <a:lnRef idx="1">
                <a:schemeClr val="accent4"/>
              </a:lnRef>
              <a:fillRef idx="2">
                <a:schemeClr val="accent4"/>
              </a:fillRef>
              <a:effectRef idx="1">
                <a:schemeClr val="accent4"/>
              </a:effectRef>
              <a:fontRef idx="minor">
                <a:schemeClr val="dk1"/>
              </a:fontRef>
            </p:style>
          </p:cxnSp>
          <p:cxnSp>
            <p:nvCxnSpPr>
              <p:cNvPr id="8" name="149 - Ευθύγραμμο βέλος σύνδεσης"/>
              <p:cNvCxnSpPr/>
              <p:nvPr/>
            </p:nvCxnSpPr>
            <p:spPr>
              <a:xfrm>
                <a:off x="2781610" y="5743910"/>
                <a:ext cx="708440" cy="0"/>
              </a:xfrm>
              <a:prstGeom prst="straightConnector1">
                <a:avLst/>
              </a:prstGeom>
              <a:ln w="28575">
                <a:solidFill>
                  <a:schemeClr val="bg1">
                    <a:lumMod val="50000"/>
                  </a:schemeClr>
                </a:solidFill>
                <a:tailEnd type="arrow"/>
              </a:ln>
            </p:spPr>
            <p:style>
              <a:lnRef idx="1">
                <a:schemeClr val="accent4"/>
              </a:lnRef>
              <a:fillRef idx="2">
                <a:schemeClr val="accent4"/>
              </a:fillRef>
              <a:effectRef idx="1">
                <a:schemeClr val="accent4"/>
              </a:effectRef>
              <a:fontRef idx="minor">
                <a:schemeClr val="dk1"/>
              </a:fontRef>
            </p:style>
          </p:cxnSp>
          <p:cxnSp>
            <p:nvCxnSpPr>
              <p:cNvPr id="11" name="149 - Ευθύγραμμο βέλος σύνδεσης"/>
              <p:cNvCxnSpPr/>
              <p:nvPr/>
            </p:nvCxnSpPr>
            <p:spPr>
              <a:xfrm>
                <a:off x="6168259" y="5743910"/>
                <a:ext cx="708440" cy="0"/>
              </a:xfrm>
              <a:prstGeom prst="straightConnector1">
                <a:avLst/>
              </a:prstGeom>
              <a:ln w="28575">
                <a:solidFill>
                  <a:schemeClr val="bg1">
                    <a:lumMod val="50000"/>
                  </a:schemeClr>
                </a:solidFill>
                <a:tailEnd type="arrow"/>
              </a:ln>
            </p:spPr>
            <p:style>
              <a:lnRef idx="1">
                <a:schemeClr val="accent4"/>
              </a:lnRef>
              <a:fillRef idx="2">
                <a:schemeClr val="accent4"/>
              </a:fillRef>
              <a:effectRef idx="1">
                <a:schemeClr val="accent4"/>
              </a:effectRef>
              <a:fontRef idx="minor">
                <a:schemeClr val="dk1"/>
              </a:fontRef>
            </p:style>
          </p:cxnSp>
          <p:grpSp>
            <p:nvGrpSpPr>
              <p:cNvPr id="22" name="Group 21"/>
              <p:cNvGrpSpPr/>
              <p:nvPr/>
            </p:nvGrpSpPr>
            <p:grpSpPr>
              <a:xfrm>
                <a:off x="1529479" y="5272686"/>
                <a:ext cx="1495297" cy="925693"/>
                <a:chOff x="1525990" y="5527860"/>
                <a:chExt cx="1495297" cy="925693"/>
              </a:xfrm>
            </p:grpSpPr>
            <p:sp>
              <p:nvSpPr>
                <p:cNvPr id="4" name="138 - Έλλειψη"/>
                <p:cNvSpPr/>
                <p:nvPr/>
              </p:nvSpPr>
              <p:spPr>
                <a:xfrm>
                  <a:off x="1788778" y="5527860"/>
                  <a:ext cx="969722" cy="925693"/>
                </a:xfrm>
                <a:prstGeom prst="ellipse">
                  <a:avLst/>
                </a:prstGeom>
                <a:solidFill>
                  <a:schemeClr val="bg1">
                    <a:lumMod val="65000"/>
                  </a:schemeClr>
                </a:solidFill>
                <a:ln>
                  <a:solidFill>
                    <a:schemeClr val="bg1">
                      <a:lumMod val="65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GB" sz="1200" kern="0" dirty="0">
                    <a:solidFill>
                      <a:schemeClr val="bg1"/>
                    </a:solidFill>
                    <a:latin typeface="Arial" pitchFamily="34" charset="0"/>
                    <a:cs typeface="Arial" pitchFamily="34" charset="0"/>
                  </a:endParaRPr>
                </a:p>
              </p:txBody>
            </p:sp>
            <p:sp>
              <p:nvSpPr>
                <p:cNvPr id="13" name="141 - Ορθογώνιο"/>
                <p:cNvSpPr>
                  <a:spLocks noChangeArrowheads="1"/>
                </p:cNvSpPr>
                <p:nvPr/>
              </p:nvSpPr>
              <p:spPr bwMode="auto">
                <a:xfrm>
                  <a:off x="1525990" y="5788909"/>
                  <a:ext cx="1495297" cy="430887"/>
                </a:xfrm>
                <a:prstGeom prst="rect">
                  <a:avLst/>
                </a:prstGeom>
                <a:noFill/>
                <a:ln w="9525">
                  <a:noFill/>
                  <a:miter lim="800000"/>
                  <a:headEnd/>
                  <a:tailEnd/>
                </a:ln>
              </p:spPr>
              <p:txBody>
                <a:bodyPr wrap="square">
                  <a:spAutoFit/>
                </a:bodyPr>
                <a:lstStyle/>
                <a:p>
                  <a:pPr algn="ctr"/>
                  <a:r>
                    <a:rPr lang="en-US" sz="1100" b="1" dirty="0">
                      <a:solidFill>
                        <a:srgbClr val="000000"/>
                      </a:solidFill>
                      <a:latin typeface="Gill Sans MT" pitchFamily="34" charset="0"/>
                      <a:cs typeface="Times New Roman" pitchFamily="18" charset="0"/>
                    </a:rPr>
                    <a:t>Mechanical treatment</a:t>
                  </a:r>
                </a:p>
              </p:txBody>
            </p:sp>
          </p:grpSp>
          <p:grpSp>
            <p:nvGrpSpPr>
              <p:cNvPr id="21" name="Group 20"/>
              <p:cNvGrpSpPr/>
              <p:nvPr/>
            </p:nvGrpSpPr>
            <p:grpSpPr>
              <a:xfrm>
                <a:off x="3267942" y="5242722"/>
                <a:ext cx="1495297" cy="925693"/>
                <a:chOff x="2981448" y="5541505"/>
                <a:chExt cx="1495297" cy="925693"/>
              </a:xfrm>
            </p:grpSpPr>
            <p:sp>
              <p:nvSpPr>
                <p:cNvPr id="14" name="138 - Έλλειψη"/>
                <p:cNvSpPr/>
                <p:nvPr/>
              </p:nvSpPr>
              <p:spPr>
                <a:xfrm>
                  <a:off x="3230981" y="5541505"/>
                  <a:ext cx="969722" cy="925693"/>
                </a:xfrm>
                <a:prstGeom prst="ellipse">
                  <a:avLst/>
                </a:prstGeom>
                <a:solidFill>
                  <a:schemeClr val="bg1">
                    <a:lumMod val="65000"/>
                  </a:schemeClr>
                </a:solidFill>
                <a:ln>
                  <a:solidFill>
                    <a:schemeClr val="bg1">
                      <a:lumMod val="65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GB" sz="1200" kern="0" dirty="0">
                    <a:solidFill>
                      <a:schemeClr val="bg1"/>
                    </a:solidFill>
                    <a:latin typeface="Arial" pitchFamily="34" charset="0"/>
                    <a:cs typeface="Arial" pitchFamily="34" charset="0"/>
                  </a:endParaRPr>
                </a:p>
              </p:txBody>
            </p:sp>
            <p:sp>
              <p:nvSpPr>
                <p:cNvPr id="17" name="141 - Ορθογώνιο"/>
                <p:cNvSpPr>
                  <a:spLocks noChangeArrowheads="1"/>
                </p:cNvSpPr>
                <p:nvPr/>
              </p:nvSpPr>
              <p:spPr bwMode="auto">
                <a:xfrm>
                  <a:off x="2981448" y="5823037"/>
                  <a:ext cx="1495297" cy="430887"/>
                </a:xfrm>
                <a:prstGeom prst="rect">
                  <a:avLst/>
                </a:prstGeom>
                <a:noFill/>
                <a:ln w="9525">
                  <a:noFill/>
                  <a:miter lim="800000"/>
                  <a:headEnd/>
                  <a:tailEnd/>
                </a:ln>
              </p:spPr>
              <p:txBody>
                <a:bodyPr wrap="square">
                  <a:spAutoFit/>
                </a:bodyPr>
                <a:lstStyle/>
                <a:p>
                  <a:pPr algn="ctr"/>
                  <a:r>
                    <a:rPr lang="en-US" sz="1100" b="1" dirty="0">
                      <a:solidFill>
                        <a:srgbClr val="000000"/>
                      </a:solidFill>
                      <a:latin typeface="Gill Sans MT" pitchFamily="34" charset="0"/>
                      <a:cs typeface="Times New Roman" pitchFamily="18" charset="0"/>
                    </a:rPr>
                    <a:t>Primary sedimentation</a:t>
                  </a:r>
                </a:p>
              </p:txBody>
            </p:sp>
          </p:grpSp>
          <p:grpSp>
            <p:nvGrpSpPr>
              <p:cNvPr id="3" name="Group 2"/>
              <p:cNvGrpSpPr/>
              <p:nvPr/>
            </p:nvGrpSpPr>
            <p:grpSpPr>
              <a:xfrm>
                <a:off x="4920891" y="5272686"/>
                <a:ext cx="1495297" cy="925693"/>
                <a:chOff x="4356738" y="5916521"/>
                <a:chExt cx="1495297" cy="925693"/>
              </a:xfrm>
            </p:grpSpPr>
            <p:sp>
              <p:nvSpPr>
                <p:cNvPr id="15" name="138 - Έλλειψη"/>
                <p:cNvSpPr/>
                <p:nvPr/>
              </p:nvSpPr>
              <p:spPr>
                <a:xfrm>
                  <a:off x="4619526" y="5916521"/>
                  <a:ext cx="969722" cy="925693"/>
                </a:xfrm>
                <a:prstGeom prst="ellipse">
                  <a:avLst/>
                </a:prstGeom>
                <a:solidFill>
                  <a:schemeClr val="bg1">
                    <a:lumMod val="65000"/>
                  </a:schemeClr>
                </a:solidFill>
                <a:ln>
                  <a:solidFill>
                    <a:schemeClr val="bg1">
                      <a:lumMod val="65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GB" sz="1200" kern="0" dirty="0">
                    <a:solidFill>
                      <a:schemeClr val="bg1"/>
                    </a:solidFill>
                    <a:latin typeface="Arial" pitchFamily="34" charset="0"/>
                    <a:cs typeface="Arial" pitchFamily="34" charset="0"/>
                  </a:endParaRPr>
                </a:p>
              </p:txBody>
            </p:sp>
            <p:sp>
              <p:nvSpPr>
                <p:cNvPr id="18" name="141 - Ορθογώνιο"/>
                <p:cNvSpPr>
                  <a:spLocks noChangeArrowheads="1"/>
                </p:cNvSpPr>
                <p:nvPr/>
              </p:nvSpPr>
              <p:spPr bwMode="auto">
                <a:xfrm>
                  <a:off x="4356738" y="6184285"/>
                  <a:ext cx="1495297" cy="430887"/>
                </a:xfrm>
                <a:prstGeom prst="rect">
                  <a:avLst/>
                </a:prstGeom>
                <a:noFill/>
                <a:ln w="9525">
                  <a:noFill/>
                  <a:miter lim="800000"/>
                  <a:headEnd/>
                  <a:tailEnd/>
                </a:ln>
              </p:spPr>
              <p:txBody>
                <a:bodyPr wrap="square">
                  <a:spAutoFit/>
                </a:bodyPr>
                <a:lstStyle/>
                <a:p>
                  <a:pPr algn="ctr"/>
                  <a:r>
                    <a:rPr lang="en-US" sz="1100" b="1" dirty="0">
                      <a:solidFill>
                        <a:srgbClr val="000000"/>
                      </a:solidFill>
                      <a:latin typeface="Gill Sans MT" pitchFamily="34" charset="0"/>
                      <a:cs typeface="Times New Roman" pitchFamily="18" charset="0"/>
                    </a:rPr>
                    <a:t>Biological treatment</a:t>
                  </a:r>
                </a:p>
              </p:txBody>
            </p:sp>
          </p:grpSp>
          <p:grpSp>
            <p:nvGrpSpPr>
              <p:cNvPr id="20" name="Group 19"/>
              <p:cNvGrpSpPr/>
              <p:nvPr/>
            </p:nvGrpSpPr>
            <p:grpSpPr>
              <a:xfrm>
                <a:off x="6662843" y="5242723"/>
                <a:ext cx="1495297" cy="925693"/>
                <a:chOff x="6192616" y="5460452"/>
                <a:chExt cx="1495297" cy="925693"/>
              </a:xfrm>
            </p:grpSpPr>
            <p:sp>
              <p:nvSpPr>
                <p:cNvPr id="16" name="138 - Έλλειψη"/>
                <p:cNvSpPr/>
                <p:nvPr/>
              </p:nvSpPr>
              <p:spPr>
                <a:xfrm>
                  <a:off x="6446705" y="5460452"/>
                  <a:ext cx="969722" cy="925693"/>
                </a:xfrm>
                <a:prstGeom prst="ellipse">
                  <a:avLst/>
                </a:prstGeom>
                <a:solidFill>
                  <a:schemeClr val="bg1">
                    <a:lumMod val="65000"/>
                  </a:schemeClr>
                </a:solidFill>
                <a:ln>
                  <a:solidFill>
                    <a:schemeClr val="bg1">
                      <a:lumMod val="65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GB" sz="1200" kern="0" dirty="0">
                    <a:solidFill>
                      <a:schemeClr val="bg1"/>
                    </a:solidFill>
                    <a:latin typeface="Arial" pitchFamily="34" charset="0"/>
                    <a:cs typeface="Arial" pitchFamily="34" charset="0"/>
                  </a:endParaRPr>
                </a:p>
              </p:txBody>
            </p:sp>
            <p:sp>
              <p:nvSpPr>
                <p:cNvPr id="19" name="141 - Ορθογώνιο"/>
                <p:cNvSpPr>
                  <a:spLocks noChangeArrowheads="1"/>
                </p:cNvSpPr>
                <p:nvPr/>
              </p:nvSpPr>
              <p:spPr bwMode="auto">
                <a:xfrm>
                  <a:off x="6192616" y="5753398"/>
                  <a:ext cx="1495297" cy="430887"/>
                </a:xfrm>
                <a:prstGeom prst="rect">
                  <a:avLst/>
                </a:prstGeom>
                <a:noFill/>
                <a:ln w="9525">
                  <a:noFill/>
                  <a:miter lim="800000"/>
                  <a:headEnd/>
                  <a:tailEnd/>
                </a:ln>
              </p:spPr>
              <p:txBody>
                <a:bodyPr wrap="square">
                  <a:spAutoFit/>
                </a:bodyPr>
                <a:lstStyle/>
                <a:p>
                  <a:pPr algn="ctr"/>
                  <a:r>
                    <a:rPr lang="en-US" sz="1100" b="1" dirty="0">
                      <a:solidFill>
                        <a:srgbClr val="000000"/>
                      </a:solidFill>
                      <a:latin typeface="Gill Sans MT" pitchFamily="34" charset="0"/>
                      <a:cs typeface="Times New Roman" pitchFamily="18" charset="0"/>
                    </a:rPr>
                    <a:t>Secondary sedimentation</a:t>
                  </a:r>
                </a:p>
              </p:txBody>
            </p:sp>
          </p:grpSp>
          <p:cxnSp>
            <p:nvCxnSpPr>
              <p:cNvPr id="23" name="149 - Ευθύγραμμο βέλος σύνδεσης"/>
              <p:cNvCxnSpPr/>
              <p:nvPr/>
            </p:nvCxnSpPr>
            <p:spPr>
              <a:xfrm flipV="1">
                <a:off x="-60151" y="5702240"/>
                <a:ext cx="1852418" cy="3328"/>
              </a:xfrm>
              <a:prstGeom prst="straightConnector1">
                <a:avLst/>
              </a:prstGeom>
              <a:ln w="28575">
                <a:solidFill>
                  <a:schemeClr val="bg1">
                    <a:lumMod val="50000"/>
                  </a:schemeClr>
                </a:solidFill>
                <a:tailEnd type="arrow"/>
              </a:ln>
            </p:spPr>
            <p:style>
              <a:lnRef idx="1">
                <a:schemeClr val="accent4"/>
              </a:lnRef>
              <a:fillRef idx="2">
                <a:schemeClr val="accent4"/>
              </a:fillRef>
              <a:effectRef idx="1">
                <a:schemeClr val="accent4"/>
              </a:effectRef>
              <a:fontRef idx="minor">
                <a:schemeClr val="dk1"/>
              </a:fontRef>
            </p:style>
          </p:cxnSp>
          <p:cxnSp>
            <p:nvCxnSpPr>
              <p:cNvPr id="24" name="149 - Ευθύγραμμο βέλος σύνδεσης"/>
              <p:cNvCxnSpPr/>
              <p:nvPr/>
            </p:nvCxnSpPr>
            <p:spPr>
              <a:xfrm>
                <a:off x="7886654" y="5688242"/>
                <a:ext cx="708440" cy="0"/>
              </a:xfrm>
              <a:prstGeom prst="straightConnector1">
                <a:avLst/>
              </a:prstGeom>
              <a:ln w="28575">
                <a:solidFill>
                  <a:schemeClr val="bg1">
                    <a:lumMod val="50000"/>
                  </a:schemeClr>
                </a:solidFill>
                <a:tailEnd type="arrow"/>
              </a:ln>
            </p:spPr>
            <p:style>
              <a:lnRef idx="1">
                <a:schemeClr val="accent4"/>
              </a:lnRef>
              <a:fillRef idx="2">
                <a:schemeClr val="accent4"/>
              </a:fillRef>
              <a:effectRef idx="1">
                <a:schemeClr val="accent4"/>
              </a:effectRef>
              <a:fontRef idx="minor">
                <a:schemeClr val="dk1"/>
              </a:fontRef>
            </p:style>
          </p:cxnSp>
          <p:cxnSp>
            <p:nvCxnSpPr>
              <p:cNvPr id="30" name="Straight Arrow Connector 29"/>
              <p:cNvCxnSpPr>
                <a:stCxn id="14" idx="4"/>
              </p:cNvCxnSpPr>
              <p:nvPr/>
            </p:nvCxnSpPr>
            <p:spPr>
              <a:xfrm>
                <a:off x="4002336" y="6168415"/>
                <a:ext cx="0" cy="522531"/>
              </a:xfrm>
              <a:prstGeom prst="straightConnector1">
                <a:avLst/>
              </a:prstGeom>
              <a:ln w="28575">
                <a:solidFill>
                  <a:schemeClr val="bg1">
                    <a:lumMod val="50000"/>
                  </a:schemeClr>
                </a:solidFill>
                <a:tailEnd type="arrow"/>
              </a:ln>
            </p:spPr>
            <p:style>
              <a:lnRef idx="1">
                <a:schemeClr val="accent4"/>
              </a:lnRef>
              <a:fillRef idx="2">
                <a:schemeClr val="accent4"/>
              </a:fillRef>
              <a:effectRef idx="1">
                <a:schemeClr val="accent4"/>
              </a:effectRef>
              <a:fontRef idx="minor">
                <a:schemeClr val="dk1"/>
              </a:fontRef>
            </p:style>
          </p:cxnSp>
          <p:cxnSp>
            <p:nvCxnSpPr>
              <p:cNvPr id="32" name="Straight Arrow Connector 31"/>
              <p:cNvCxnSpPr/>
              <p:nvPr/>
            </p:nvCxnSpPr>
            <p:spPr>
              <a:xfrm flipH="1">
                <a:off x="7401792" y="6168415"/>
                <a:ext cx="1" cy="501359"/>
              </a:xfrm>
              <a:prstGeom prst="straightConnector1">
                <a:avLst/>
              </a:prstGeom>
              <a:ln w="28575">
                <a:solidFill>
                  <a:schemeClr val="bg1">
                    <a:lumMod val="50000"/>
                  </a:schemeClr>
                </a:solidFill>
                <a:tailEnd type="arrow"/>
              </a:ln>
            </p:spPr>
            <p:style>
              <a:lnRef idx="1">
                <a:schemeClr val="accent4"/>
              </a:lnRef>
              <a:fillRef idx="2">
                <a:schemeClr val="accent4"/>
              </a:fillRef>
              <a:effectRef idx="1">
                <a:schemeClr val="accent4"/>
              </a:effectRef>
              <a:fontRef idx="minor">
                <a:schemeClr val="dk1"/>
              </a:fontRef>
            </p:style>
          </p:cxnSp>
        </p:grpSp>
        <p:sp>
          <p:nvSpPr>
            <p:cNvPr id="34" name="141 - Ορθογώνιο"/>
            <p:cNvSpPr>
              <a:spLocks noChangeArrowheads="1"/>
            </p:cNvSpPr>
            <p:nvPr/>
          </p:nvSpPr>
          <p:spPr bwMode="auto">
            <a:xfrm>
              <a:off x="3090866" y="4552967"/>
              <a:ext cx="1495297" cy="261610"/>
            </a:xfrm>
            <a:prstGeom prst="rect">
              <a:avLst/>
            </a:prstGeom>
            <a:noFill/>
            <a:ln w="9525">
              <a:noFill/>
              <a:miter lim="800000"/>
              <a:headEnd/>
              <a:tailEnd/>
            </a:ln>
          </p:spPr>
          <p:txBody>
            <a:bodyPr wrap="square">
              <a:spAutoFit/>
            </a:bodyPr>
            <a:lstStyle/>
            <a:p>
              <a:pPr algn="ctr"/>
              <a:r>
                <a:rPr lang="en-US" sz="1100" b="1" dirty="0">
                  <a:solidFill>
                    <a:srgbClr val="000000"/>
                  </a:solidFill>
                  <a:latin typeface="Gill Sans MT" pitchFamily="34" charset="0"/>
                  <a:cs typeface="Times New Roman" pitchFamily="18" charset="0"/>
                </a:rPr>
                <a:t>Primary sludge</a:t>
              </a:r>
            </a:p>
          </p:txBody>
        </p:sp>
        <p:sp>
          <p:nvSpPr>
            <p:cNvPr id="35" name="141 - Ορθογώνιο"/>
            <p:cNvSpPr>
              <a:spLocks noChangeArrowheads="1"/>
            </p:cNvSpPr>
            <p:nvPr/>
          </p:nvSpPr>
          <p:spPr bwMode="auto">
            <a:xfrm>
              <a:off x="6557966" y="4585658"/>
              <a:ext cx="1495297" cy="261610"/>
            </a:xfrm>
            <a:prstGeom prst="rect">
              <a:avLst/>
            </a:prstGeom>
            <a:noFill/>
            <a:ln w="9525">
              <a:noFill/>
              <a:miter lim="800000"/>
              <a:headEnd/>
              <a:tailEnd/>
            </a:ln>
          </p:spPr>
          <p:txBody>
            <a:bodyPr wrap="square">
              <a:spAutoFit/>
            </a:bodyPr>
            <a:lstStyle/>
            <a:p>
              <a:pPr algn="ctr"/>
              <a:r>
                <a:rPr lang="en-US" sz="1100" b="1" dirty="0">
                  <a:solidFill>
                    <a:srgbClr val="000000"/>
                  </a:solidFill>
                  <a:latin typeface="Gill Sans MT" pitchFamily="34" charset="0"/>
                  <a:cs typeface="Times New Roman" pitchFamily="18" charset="0"/>
                </a:rPr>
                <a:t>Excess sludge</a:t>
              </a:r>
            </a:p>
          </p:txBody>
        </p:sp>
      </p:grpSp>
      <p:sp>
        <p:nvSpPr>
          <p:cNvPr id="38" name="TextBox 37"/>
          <p:cNvSpPr txBox="1"/>
          <p:nvPr/>
        </p:nvSpPr>
        <p:spPr>
          <a:xfrm>
            <a:off x="1827543" y="3420977"/>
            <a:ext cx="1852418" cy="523220"/>
          </a:xfrm>
          <a:prstGeom prst="rect">
            <a:avLst/>
          </a:prstGeom>
          <a:noFill/>
        </p:spPr>
        <p:txBody>
          <a:bodyPr wrap="square" rtlCol="0">
            <a:spAutoFit/>
          </a:bodyPr>
          <a:lstStyle/>
          <a:p>
            <a:pPr algn="ctr"/>
            <a:r>
              <a:rPr lang="en-US" sz="1400" i="1" dirty="0">
                <a:solidFill>
                  <a:srgbClr val="FF0000"/>
                </a:solidFill>
              </a:rPr>
              <a:t>Wastewater from the community</a:t>
            </a:r>
            <a:endParaRPr lang="bg-BG" sz="1400" i="1" dirty="0">
              <a:solidFill>
                <a:srgbClr val="FF0000"/>
              </a:solidFill>
            </a:endParaRPr>
          </a:p>
        </p:txBody>
      </p:sp>
      <p:sp>
        <p:nvSpPr>
          <p:cNvPr id="40" name="138 - Έλλειψη"/>
          <p:cNvSpPr/>
          <p:nvPr/>
        </p:nvSpPr>
        <p:spPr>
          <a:xfrm>
            <a:off x="838200" y="2854464"/>
            <a:ext cx="969722" cy="925693"/>
          </a:xfrm>
          <a:prstGeom prst="ellipse">
            <a:avLst/>
          </a:prstGeom>
          <a:solidFill>
            <a:srgbClr val="FFC000"/>
          </a:solidFill>
          <a:ln>
            <a:solidFill>
              <a:schemeClr val="bg1">
                <a:lumMod val="65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GB" sz="1200" kern="0" dirty="0">
              <a:solidFill>
                <a:schemeClr val="bg1"/>
              </a:solidFill>
              <a:latin typeface="Arial" pitchFamily="34" charset="0"/>
              <a:cs typeface="Arial" pitchFamily="34" charset="0"/>
            </a:endParaRPr>
          </a:p>
        </p:txBody>
      </p:sp>
      <p:sp>
        <p:nvSpPr>
          <p:cNvPr id="41" name="TextBox 40"/>
          <p:cNvSpPr txBox="1"/>
          <p:nvPr/>
        </p:nvSpPr>
        <p:spPr>
          <a:xfrm>
            <a:off x="1108972" y="3040121"/>
            <a:ext cx="557981" cy="523220"/>
          </a:xfrm>
          <a:prstGeom prst="rect">
            <a:avLst/>
          </a:prstGeom>
          <a:noFill/>
        </p:spPr>
        <p:txBody>
          <a:bodyPr wrap="square" rtlCol="0">
            <a:spAutoFit/>
          </a:bodyPr>
          <a:lstStyle/>
          <a:p>
            <a:r>
              <a:rPr lang="en-US" sz="2800" dirty="0"/>
              <a:t>C</a:t>
            </a:r>
          </a:p>
        </p:txBody>
      </p:sp>
      <p:pic>
        <p:nvPicPr>
          <p:cNvPr id="29" name="Picture 28"/>
          <p:cNvPicPr>
            <a:picLocks noChangeAspect="1"/>
          </p:cNvPicPr>
          <p:nvPr/>
        </p:nvPicPr>
        <p:blipFill>
          <a:blip r:embed="rId2"/>
          <a:stretch>
            <a:fillRect/>
          </a:stretch>
        </p:blipFill>
        <p:spPr>
          <a:xfrm>
            <a:off x="1" y="-38118"/>
            <a:ext cx="12191999" cy="895350"/>
          </a:xfrm>
          <a:prstGeom prst="rect">
            <a:avLst/>
          </a:prstGeom>
        </p:spPr>
      </p:pic>
      <p:pic>
        <p:nvPicPr>
          <p:cNvPr id="31" name="Picture 30"/>
          <p:cNvPicPr>
            <a:picLocks noChangeAspect="1"/>
          </p:cNvPicPr>
          <p:nvPr/>
        </p:nvPicPr>
        <p:blipFill>
          <a:blip r:embed="rId3"/>
          <a:stretch>
            <a:fillRect/>
          </a:stretch>
        </p:blipFill>
        <p:spPr>
          <a:xfrm>
            <a:off x="-1" y="6286637"/>
            <a:ext cx="12191999" cy="571363"/>
          </a:xfrm>
          <a:prstGeom prst="rect">
            <a:avLst/>
          </a:prstGeom>
        </p:spPr>
      </p:pic>
    </p:spTree>
    <p:extLst>
      <p:ext uri="{BB962C8B-B14F-4D97-AF65-F5344CB8AC3E}">
        <p14:creationId xmlns:p14="http://schemas.microsoft.com/office/powerpoint/2010/main" val="340495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540262" y="1195754"/>
            <a:ext cx="3294185" cy="830629"/>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C</a:t>
            </a:r>
            <a:r>
              <a:rPr lang="bg-BG" sz="3200" b="1" dirty="0"/>
              <a:t>. </a:t>
            </a:r>
            <a:r>
              <a:rPr lang="en-US" sz="3200" b="1" dirty="0"/>
              <a:t>Reducing pollutants at source</a:t>
            </a:r>
            <a:endParaRPr lang="bg-BG" sz="3200" b="1" dirty="0"/>
          </a:p>
        </p:txBody>
      </p:sp>
      <p:sp>
        <p:nvSpPr>
          <p:cNvPr id="4" name="Content Placeholder 3"/>
          <p:cNvSpPr>
            <a:spLocks noGrp="1"/>
          </p:cNvSpPr>
          <p:nvPr>
            <p:ph idx="1"/>
          </p:nvPr>
        </p:nvSpPr>
        <p:spPr>
          <a:xfrm>
            <a:off x="9225115" y="2134907"/>
            <a:ext cx="2878394" cy="2726144"/>
          </a:xfrm>
        </p:spPr>
        <p:txBody>
          <a:bodyPr>
            <a:normAutofit/>
          </a:bodyPr>
          <a:lstStyle/>
          <a:p>
            <a:pPr marL="0" indent="0">
              <a:buNone/>
            </a:pPr>
            <a:r>
              <a:rPr lang="en-US" sz="2000" dirty="0"/>
              <a:t>Total change in societal behavior required: </a:t>
            </a:r>
          </a:p>
          <a:p>
            <a:r>
              <a:rPr lang="en-US" sz="2000" dirty="0"/>
              <a:t>medicines</a:t>
            </a:r>
          </a:p>
          <a:p>
            <a:r>
              <a:rPr lang="en-US" sz="2000" dirty="0"/>
              <a:t>hormones </a:t>
            </a:r>
          </a:p>
          <a:p>
            <a:r>
              <a:rPr lang="en-US" sz="2000" dirty="0"/>
              <a:t>cleaning and washing detergents</a:t>
            </a:r>
            <a:endParaRPr lang="bg-BG" sz="2000" dirty="0"/>
          </a:p>
        </p:txBody>
      </p:sp>
      <p:grpSp>
        <p:nvGrpSpPr>
          <p:cNvPr id="6" name="Group 5"/>
          <p:cNvGrpSpPr/>
          <p:nvPr/>
        </p:nvGrpSpPr>
        <p:grpSpPr>
          <a:xfrm>
            <a:off x="476699" y="1195754"/>
            <a:ext cx="7638602" cy="4687978"/>
            <a:chOff x="212929" y="1062191"/>
            <a:chExt cx="8934450" cy="5720128"/>
          </a:xfrm>
        </p:grpSpPr>
        <p:pic>
          <p:nvPicPr>
            <p:cNvPr id="3" name="Picture 2"/>
            <p:cNvPicPr>
              <a:picLocks noChangeAspect="1"/>
            </p:cNvPicPr>
            <p:nvPr/>
          </p:nvPicPr>
          <p:blipFill>
            <a:blip r:embed="rId2"/>
            <a:stretch>
              <a:fillRect/>
            </a:stretch>
          </p:blipFill>
          <p:spPr>
            <a:xfrm>
              <a:off x="212929" y="1062191"/>
              <a:ext cx="8934450" cy="5343525"/>
            </a:xfrm>
            <a:prstGeom prst="rect">
              <a:avLst/>
            </a:prstGeom>
          </p:spPr>
        </p:pic>
        <p:sp>
          <p:nvSpPr>
            <p:cNvPr id="5" name="Rectangle 4"/>
            <p:cNvSpPr/>
            <p:nvPr/>
          </p:nvSpPr>
          <p:spPr>
            <a:xfrm>
              <a:off x="1877961" y="6474542"/>
              <a:ext cx="6096000" cy="307777"/>
            </a:xfrm>
            <a:prstGeom prst="rect">
              <a:avLst/>
            </a:prstGeom>
            <a:noFill/>
          </p:spPr>
          <p:txBody>
            <a:bodyPr wrap="square" rtlCol="0">
              <a:spAutoFit/>
            </a:bodyPr>
            <a:lstStyle/>
            <a:p>
              <a:r>
                <a:rPr lang="en-US" sz="1400" i="1" dirty="0"/>
                <a:t>Source: https://www.slideshare.net/5032683/lec-1-wastewater-collection-system</a:t>
              </a:r>
            </a:p>
          </p:txBody>
        </p:sp>
      </p:grpSp>
      <p:pic>
        <p:nvPicPr>
          <p:cNvPr id="7" name="Picture 6"/>
          <p:cNvPicPr>
            <a:picLocks noChangeAspect="1"/>
          </p:cNvPicPr>
          <p:nvPr/>
        </p:nvPicPr>
        <p:blipFill>
          <a:blip r:embed="rId3"/>
          <a:stretch>
            <a:fillRect/>
          </a:stretch>
        </p:blipFill>
        <p:spPr>
          <a:xfrm>
            <a:off x="1" y="-38118"/>
            <a:ext cx="12191999" cy="895350"/>
          </a:xfrm>
          <a:prstGeom prst="rect">
            <a:avLst/>
          </a:prstGeom>
        </p:spPr>
      </p:pic>
      <p:pic>
        <p:nvPicPr>
          <p:cNvPr id="8" name="Picture 7"/>
          <p:cNvPicPr>
            <a:picLocks noChangeAspect="1"/>
          </p:cNvPicPr>
          <p:nvPr/>
        </p:nvPicPr>
        <p:blipFill>
          <a:blip r:embed="rId4"/>
          <a:stretch>
            <a:fillRect/>
          </a:stretch>
        </p:blipFill>
        <p:spPr>
          <a:xfrm>
            <a:off x="-1" y="6286637"/>
            <a:ext cx="12191999" cy="571363"/>
          </a:xfrm>
          <a:prstGeom prst="rect">
            <a:avLst/>
          </a:prstGeom>
        </p:spPr>
      </p:pic>
    </p:spTree>
    <p:extLst>
      <p:ext uri="{BB962C8B-B14F-4D97-AF65-F5344CB8AC3E}">
        <p14:creationId xmlns:p14="http://schemas.microsoft.com/office/powerpoint/2010/main" val="120827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990" y="1111077"/>
            <a:ext cx="10515600" cy="772388"/>
          </a:xfrm>
        </p:spPr>
        <p:txBody>
          <a:bodyPr>
            <a:normAutofit/>
          </a:bodyPr>
          <a:lstStyle/>
          <a:p>
            <a:r>
              <a:rPr lang="en-US" sz="3200" dirty="0"/>
              <a:t>What about a combination?</a:t>
            </a:r>
            <a:endParaRPr lang="bg-BG" sz="3200" dirty="0"/>
          </a:p>
        </p:txBody>
      </p:sp>
      <p:grpSp>
        <p:nvGrpSpPr>
          <p:cNvPr id="9" name="Group 8"/>
          <p:cNvGrpSpPr/>
          <p:nvPr/>
        </p:nvGrpSpPr>
        <p:grpSpPr>
          <a:xfrm>
            <a:off x="471861" y="1805735"/>
            <a:ext cx="10628729" cy="3091968"/>
            <a:chOff x="884815" y="999490"/>
            <a:chExt cx="10628729" cy="3091968"/>
          </a:xfrm>
        </p:grpSpPr>
        <p:grpSp>
          <p:nvGrpSpPr>
            <p:cNvPr id="36" name="Group 35"/>
            <p:cNvGrpSpPr/>
            <p:nvPr/>
          </p:nvGrpSpPr>
          <p:grpSpPr>
            <a:xfrm>
              <a:off x="1874158" y="1717541"/>
              <a:ext cx="8834383" cy="1448224"/>
              <a:chOff x="-781120" y="3598561"/>
              <a:chExt cx="8834383" cy="1448224"/>
            </a:xfrm>
          </p:grpSpPr>
          <p:grpSp>
            <p:nvGrpSpPr>
              <p:cNvPr id="33" name="Group 32"/>
              <p:cNvGrpSpPr/>
              <p:nvPr/>
            </p:nvGrpSpPr>
            <p:grpSpPr>
              <a:xfrm>
                <a:off x="-781120" y="3598561"/>
                <a:ext cx="8655245" cy="1448224"/>
                <a:chOff x="-60151" y="5242722"/>
                <a:chExt cx="8655245" cy="1448224"/>
              </a:xfrm>
            </p:grpSpPr>
            <p:cxnSp>
              <p:nvCxnSpPr>
                <p:cNvPr id="7" name="149 - Ευθύγραμμο βέλος σύνδεσης"/>
                <p:cNvCxnSpPr/>
                <p:nvPr/>
              </p:nvCxnSpPr>
              <p:spPr>
                <a:xfrm>
                  <a:off x="4479785" y="5751112"/>
                  <a:ext cx="708440" cy="0"/>
                </a:xfrm>
                <a:prstGeom prst="straightConnector1">
                  <a:avLst/>
                </a:prstGeom>
                <a:ln w="28575">
                  <a:solidFill>
                    <a:schemeClr val="bg1">
                      <a:lumMod val="50000"/>
                    </a:schemeClr>
                  </a:solidFill>
                  <a:tailEnd type="arrow"/>
                </a:ln>
              </p:spPr>
              <p:style>
                <a:lnRef idx="1">
                  <a:schemeClr val="accent4"/>
                </a:lnRef>
                <a:fillRef idx="2">
                  <a:schemeClr val="accent4"/>
                </a:fillRef>
                <a:effectRef idx="1">
                  <a:schemeClr val="accent4"/>
                </a:effectRef>
                <a:fontRef idx="minor">
                  <a:schemeClr val="dk1"/>
                </a:fontRef>
              </p:style>
            </p:cxnSp>
            <p:cxnSp>
              <p:nvCxnSpPr>
                <p:cNvPr id="8" name="149 - Ευθύγραμμο βέλος σύνδεσης"/>
                <p:cNvCxnSpPr/>
                <p:nvPr/>
              </p:nvCxnSpPr>
              <p:spPr>
                <a:xfrm>
                  <a:off x="2781610" y="5743910"/>
                  <a:ext cx="708440" cy="0"/>
                </a:xfrm>
                <a:prstGeom prst="straightConnector1">
                  <a:avLst/>
                </a:prstGeom>
                <a:ln w="28575">
                  <a:solidFill>
                    <a:schemeClr val="bg1">
                      <a:lumMod val="50000"/>
                    </a:schemeClr>
                  </a:solidFill>
                  <a:tailEnd type="arrow"/>
                </a:ln>
              </p:spPr>
              <p:style>
                <a:lnRef idx="1">
                  <a:schemeClr val="accent4"/>
                </a:lnRef>
                <a:fillRef idx="2">
                  <a:schemeClr val="accent4"/>
                </a:fillRef>
                <a:effectRef idx="1">
                  <a:schemeClr val="accent4"/>
                </a:effectRef>
                <a:fontRef idx="minor">
                  <a:schemeClr val="dk1"/>
                </a:fontRef>
              </p:style>
            </p:cxnSp>
            <p:cxnSp>
              <p:nvCxnSpPr>
                <p:cNvPr id="11" name="149 - Ευθύγραμμο βέλος σύνδεσης"/>
                <p:cNvCxnSpPr/>
                <p:nvPr/>
              </p:nvCxnSpPr>
              <p:spPr>
                <a:xfrm>
                  <a:off x="6168259" y="5743910"/>
                  <a:ext cx="708440" cy="0"/>
                </a:xfrm>
                <a:prstGeom prst="straightConnector1">
                  <a:avLst/>
                </a:prstGeom>
                <a:ln w="28575">
                  <a:solidFill>
                    <a:schemeClr val="bg1">
                      <a:lumMod val="50000"/>
                    </a:schemeClr>
                  </a:solidFill>
                  <a:tailEnd type="arrow"/>
                </a:ln>
              </p:spPr>
              <p:style>
                <a:lnRef idx="1">
                  <a:schemeClr val="accent4"/>
                </a:lnRef>
                <a:fillRef idx="2">
                  <a:schemeClr val="accent4"/>
                </a:fillRef>
                <a:effectRef idx="1">
                  <a:schemeClr val="accent4"/>
                </a:effectRef>
                <a:fontRef idx="minor">
                  <a:schemeClr val="dk1"/>
                </a:fontRef>
              </p:style>
            </p:cxnSp>
            <p:grpSp>
              <p:nvGrpSpPr>
                <p:cNvPr id="22" name="Group 21"/>
                <p:cNvGrpSpPr/>
                <p:nvPr/>
              </p:nvGrpSpPr>
              <p:grpSpPr>
                <a:xfrm>
                  <a:off x="1529479" y="5272686"/>
                  <a:ext cx="1495297" cy="925693"/>
                  <a:chOff x="1525990" y="5527860"/>
                  <a:chExt cx="1495297" cy="925693"/>
                </a:xfrm>
              </p:grpSpPr>
              <p:sp>
                <p:nvSpPr>
                  <p:cNvPr id="4" name="138 - Έλλειψη"/>
                  <p:cNvSpPr/>
                  <p:nvPr/>
                </p:nvSpPr>
                <p:spPr>
                  <a:xfrm>
                    <a:off x="1788778" y="5527860"/>
                    <a:ext cx="969722" cy="925693"/>
                  </a:xfrm>
                  <a:prstGeom prst="ellipse">
                    <a:avLst/>
                  </a:prstGeom>
                  <a:solidFill>
                    <a:schemeClr val="bg1">
                      <a:lumMod val="65000"/>
                    </a:schemeClr>
                  </a:solidFill>
                  <a:ln>
                    <a:solidFill>
                      <a:schemeClr val="bg1">
                        <a:lumMod val="65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GB" sz="1200" kern="0" dirty="0">
                      <a:solidFill>
                        <a:schemeClr val="bg1"/>
                      </a:solidFill>
                      <a:latin typeface="Arial" pitchFamily="34" charset="0"/>
                      <a:cs typeface="Arial" pitchFamily="34" charset="0"/>
                    </a:endParaRPr>
                  </a:p>
                </p:txBody>
              </p:sp>
              <p:sp>
                <p:nvSpPr>
                  <p:cNvPr id="13" name="141 - Ορθογώνιο"/>
                  <p:cNvSpPr>
                    <a:spLocks noChangeArrowheads="1"/>
                  </p:cNvSpPr>
                  <p:nvPr/>
                </p:nvSpPr>
                <p:spPr bwMode="auto">
                  <a:xfrm>
                    <a:off x="1525990" y="5788909"/>
                    <a:ext cx="1495297" cy="430887"/>
                  </a:xfrm>
                  <a:prstGeom prst="rect">
                    <a:avLst/>
                  </a:prstGeom>
                  <a:noFill/>
                  <a:ln w="9525">
                    <a:noFill/>
                    <a:miter lim="800000"/>
                    <a:headEnd/>
                    <a:tailEnd/>
                  </a:ln>
                </p:spPr>
                <p:txBody>
                  <a:bodyPr wrap="square">
                    <a:spAutoFit/>
                  </a:bodyPr>
                  <a:lstStyle/>
                  <a:p>
                    <a:pPr algn="ctr"/>
                    <a:r>
                      <a:rPr lang="en-US" sz="1100" b="1" dirty="0">
                        <a:solidFill>
                          <a:srgbClr val="000000"/>
                        </a:solidFill>
                        <a:latin typeface="Gill Sans MT" pitchFamily="34" charset="0"/>
                        <a:cs typeface="Times New Roman" pitchFamily="18" charset="0"/>
                      </a:rPr>
                      <a:t>Mechanical treatment</a:t>
                    </a:r>
                  </a:p>
                </p:txBody>
              </p:sp>
            </p:grpSp>
            <p:grpSp>
              <p:nvGrpSpPr>
                <p:cNvPr id="21" name="Group 20"/>
                <p:cNvGrpSpPr/>
                <p:nvPr/>
              </p:nvGrpSpPr>
              <p:grpSpPr>
                <a:xfrm>
                  <a:off x="3267942" y="5242722"/>
                  <a:ext cx="1495297" cy="925693"/>
                  <a:chOff x="2981448" y="5541505"/>
                  <a:chExt cx="1495297" cy="925693"/>
                </a:xfrm>
              </p:grpSpPr>
              <p:sp>
                <p:nvSpPr>
                  <p:cNvPr id="14" name="138 - Έλλειψη"/>
                  <p:cNvSpPr/>
                  <p:nvPr/>
                </p:nvSpPr>
                <p:spPr>
                  <a:xfrm>
                    <a:off x="3230981" y="5541505"/>
                    <a:ext cx="969722" cy="925693"/>
                  </a:xfrm>
                  <a:prstGeom prst="ellipse">
                    <a:avLst/>
                  </a:prstGeom>
                  <a:solidFill>
                    <a:schemeClr val="bg1">
                      <a:lumMod val="65000"/>
                    </a:schemeClr>
                  </a:solidFill>
                  <a:ln>
                    <a:solidFill>
                      <a:schemeClr val="bg1">
                        <a:lumMod val="65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GB" sz="1200" kern="0" dirty="0">
                      <a:solidFill>
                        <a:schemeClr val="bg1"/>
                      </a:solidFill>
                      <a:latin typeface="Arial" pitchFamily="34" charset="0"/>
                      <a:cs typeface="Arial" pitchFamily="34" charset="0"/>
                    </a:endParaRPr>
                  </a:p>
                </p:txBody>
              </p:sp>
              <p:sp>
                <p:nvSpPr>
                  <p:cNvPr id="17" name="141 - Ορθογώνιο"/>
                  <p:cNvSpPr>
                    <a:spLocks noChangeArrowheads="1"/>
                  </p:cNvSpPr>
                  <p:nvPr/>
                </p:nvSpPr>
                <p:spPr bwMode="auto">
                  <a:xfrm>
                    <a:off x="2981448" y="5823037"/>
                    <a:ext cx="1495297" cy="430887"/>
                  </a:xfrm>
                  <a:prstGeom prst="rect">
                    <a:avLst/>
                  </a:prstGeom>
                  <a:noFill/>
                  <a:ln w="9525">
                    <a:noFill/>
                    <a:miter lim="800000"/>
                    <a:headEnd/>
                    <a:tailEnd/>
                  </a:ln>
                </p:spPr>
                <p:txBody>
                  <a:bodyPr wrap="square">
                    <a:spAutoFit/>
                  </a:bodyPr>
                  <a:lstStyle/>
                  <a:p>
                    <a:pPr algn="ctr"/>
                    <a:r>
                      <a:rPr lang="en-US" sz="1100" b="1" dirty="0">
                        <a:solidFill>
                          <a:srgbClr val="000000"/>
                        </a:solidFill>
                        <a:latin typeface="Gill Sans MT" pitchFamily="34" charset="0"/>
                        <a:cs typeface="Times New Roman" pitchFamily="18" charset="0"/>
                      </a:rPr>
                      <a:t>Primary sedimentation</a:t>
                    </a:r>
                  </a:p>
                </p:txBody>
              </p:sp>
            </p:grpSp>
            <p:grpSp>
              <p:nvGrpSpPr>
                <p:cNvPr id="3" name="Group 2"/>
                <p:cNvGrpSpPr/>
                <p:nvPr/>
              </p:nvGrpSpPr>
              <p:grpSpPr>
                <a:xfrm>
                  <a:off x="4920891" y="5272686"/>
                  <a:ext cx="1495297" cy="925693"/>
                  <a:chOff x="4356738" y="5916521"/>
                  <a:chExt cx="1495297" cy="925693"/>
                </a:xfrm>
              </p:grpSpPr>
              <p:sp>
                <p:nvSpPr>
                  <p:cNvPr id="15" name="138 - Έλλειψη"/>
                  <p:cNvSpPr/>
                  <p:nvPr/>
                </p:nvSpPr>
                <p:spPr>
                  <a:xfrm>
                    <a:off x="4619526" y="5916521"/>
                    <a:ext cx="969722" cy="925693"/>
                  </a:xfrm>
                  <a:prstGeom prst="ellipse">
                    <a:avLst/>
                  </a:prstGeom>
                  <a:solidFill>
                    <a:schemeClr val="bg1">
                      <a:lumMod val="65000"/>
                    </a:schemeClr>
                  </a:solidFill>
                  <a:ln>
                    <a:solidFill>
                      <a:schemeClr val="bg1">
                        <a:lumMod val="65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GB" sz="1200" kern="0" dirty="0">
                      <a:solidFill>
                        <a:schemeClr val="bg1"/>
                      </a:solidFill>
                      <a:latin typeface="Arial" pitchFamily="34" charset="0"/>
                      <a:cs typeface="Arial" pitchFamily="34" charset="0"/>
                    </a:endParaRPr>
                  </a:p>
                </p:txBody>
              </p:sp>
              <p:sp>
                <p:nvSpPr>
                  <p:cNvPr id="18" name="141 - Ορθογώνιο"/>
                  <p:cNvSpPr>
                    <a:spLocks noChangeArrowheads="1"/>
                  </p:cNvSpPr>
                  <p:nvPr/>
                </p:nvSpPr>
                <p:spPr bwMode="auto">
                  <a:xfrm>
                    <a:off x="4356738" y="6184285"/>
                    <a:ext cx="1495297" cy="430887"/>
                  </a:xfrm>
                  <a:prstGeom prst="rect">
                    <a:avLst/>
                  </a:prstGeom>
                  <a:noFill/>
                  <a:ln w="9525">
                    <a:noFill/>
                    <a:miter lim="800000"/>
                    <a:headEnd/>
                    <a:tailEnd/>
                  </a:ln>
                </p:spPr>
                <p:txBody>
                  <a:bodyPr wrap="square">
                    <a:spAutoFit/>
                  </a:bodyPr>
                  <a:lstStyle/>
                  <a:p>
                    <a:pPr algn="ctr"/>
                    <a:r>
                      <a:rPr lang="en-US" sz="1100" b="1" dirty="0">
                        <a:solidFill>
                          <a:srgbClr val="000000"/>
                        </a:solidFill>
                        <a:latin typeface="Gill Sans MT" pitchFamily="34" charset="0"/>
                        <a:cs typeface="Times New Roman" pitchFamily="18" charset="0"/>
                      </a:rPr>
                      <a:t>Biological treatment</a:t>
                    </a:r>
                  </a:p>
                </p:txBody>
              </p:sp>
            </p:grpSp>
            <p:grpSp>
              <p:nvGrpSpPr>
                <p:cNvPr id="20" name="Group 19"/>
                <p:cNvGrpSpPr/>
                <p:nvPr/>
              </p:nvGrpSpPr>
              <p:grpSpPr>
                <a:xfrm>
                  <a:off x="6662843" y="5242723"/>
                  <a:ext cx="1495297" cy="925693"/>
                  <a:chOff x="6192616" y="5460452"/>
                  <a:chExt cx="1495297" cy="925693"/>
                </a:xfrm>
              </p:grpSpPr>
              <p:sp>
                <p:nvSpPr>
                  <p:cNvPr id="16" name="138 - Έλλειψη"/>
                  <p:cNvSpPr/>
                  <p:nvPr/>
                </p:nvSpPr>
                <p:spPr>
                  <a:xfrm>
                    <a:off x="6446705" y="5460452"/>
                    <a:ext cx="969722" cy="925693"/>
                  </a:xfrm>
                  <a:prstGeom prst="ellipse">
                    <a:avLst/>
                  </a:prstGeom>
                  <a:solidFill>
                    <a:schemeClr val="bg1">
                      <a:lumMod val="65000"/>
                    </a:schemeClr>
                  </a:solidFill>
                  <a:ln>
                    <a:solidFill>
                      <a:schemeClr val="bg1">
                        <a:lumMod val="65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GB" sz="1200" kern="0" dirty="0">
                      <a:solidFill>
                        <a:schemeClr val="bg1"/>
                      </a:solidFill>
                      <a:latin typeface="Arial" pitchFamily="34" charset="0"/>
                      <a:cs typeface="Arial" pitchFamily="34" charset="0"/>
                    </a:endParaRPr>
                  </a:p>
                </p:txBody>
              </p:sp>
              <p:sp>
                <p:nvSpPr>
                  <p:cNvPr id="19" name="141 - Ορθογώνιο"/>
                  <p:cNvSpPr>
                    <a:spLocks noChangeArrowheads="1"/>
                  </p:cNvSpPr>
                  <p:nvPr/>
                </p:nvSpPr>
                <p:spPr bwMode="auto">
                  <a:xfrm>
                    <a:off x="6192616" y="5753398"/>
                    <a:ext cx="1495297" cy="430887"/>
                  </a:xfrm>
                  <a:prstGeom prst="rect">
                    <a:avLst/>
                  </a:prstGeom>
                  <a:noFill/>
                  <a:ln w="9525">
                    <a:noFill/>
                    <a:miter lim="800000"/>
                    <a:headEnd/>
                    <a:tailEnd/>
                  </a:ln>
                </p:spPr>
                <p:txBody>
                  <a:bodyPr wrap="square">
                    <a:spAutoFit/>
                  </a:bodyPr>
                  <a:lstStyle/>
                  <a:p>
                    <a:pPr algn="ctr"/>
                    <a:r>
                      <a:rPr lang="en-US" sz="1100" b="1" dirty="0">
                        <a:solidFill>
                          <a:srgbClr val="000000"/>
                        </a:solidFill>
                        <a:latin typeface="Gill Sans MT" pitchFamily="34" charset="0"/>
                        <a:cs typeface="Times New Roman" pitchFamily="18" charset="0"/>
                      </a:rPr>
                      <a:t>Secondary sedimentation</a:t>
                    </a:r>
                  </a:p>
                </p:txBody>
              </p:sp>
            </p:grpSp>
            <p:cxnSp>
              <p:nvCxnSpPr>
                <p:cNvPr id="23" name="149 - Ευθύγραμμο βέλος σύνδεσης"/>
                <p:cNvCxnSpPr/>
                <p:nvPr/>
              </p:nvCxnSpPr>
              <p:spPr>
                <a:xfrm flipV="1">
                  <a:off x="-60151" y="5702240"/>
                  <a:ext cx="1852418" cy="3328"/>
                </a:xfrm>
                <a:prstGeom prst="straightConnector1">
                  <a:avLst/>
                </a:prstGeom>
                <a:ln w="28575">
                  <a:solidFill>
                    <a:schemeClr val="bg1">
                      <a:lumMod val="50000"/>
                    </a:schemeClr>
                  </a:solidFill>
                  <a:tailEnd type="arrow"/>
                </a:ln>
              </p:spPr>
              <p:style>
                <a:lnRef idx="1">
                  <a:schemeClr val="accent4"/>
                </a:lnRef>
                <a:fillRef idx="2">
                  <a:schemeClr val="accent4"/>
                </a:fillRef>
                <a:effectRef idx="1">
                  <a:schemeClr val="accent4"/>
                </a:effectRef>
                <a:fontRef idx="minor">
                  <a:schemeClr val="dk1"/>
                </a:fontRef>
              </p:style>
            </p:cxnSp>
            <p:cxnSp>
              <p:nvCxnSpPr>
                <p:cNvPr id="24" name="149 - Ευθύγραμμο βέλος σύνδεσης"/>
                <p:cNvCxnSpPr/>
                <p:nvPr/>
              </p:nvCxnSpPr>
              <p:spPr>
                <a:xfrm>
                  <a:off x="7886654" y="5688242"/>
                  <a:ext cx="708440" cy="0"/>
                </a:xfrm>
                <a:prstGeom prst="straightConnector1">
                  <a:avLst/>
                </a:prstGeom>
                <a:ln w="28575">
                  <a:solidFill>
                    <a:schemeClr val="bg1">
                      <a:lumMod val="50000"/>
                    </a:schemeClr>
                  </a:solidFill>
                  <a:tailEnd type="arrow"/>
                </a:ln>
              </p:spPr>
              <p:style>
                <a:lnRef idx="1">
                  <a:schemeClr val="accent4"/>
                </a:lnRef>
                <a:fillRef idx="2">
                  <a:schemeClr val="accent4"/>
                </a:fillRef>
                <a:effectRef idx="1">
                  <a:schemeClr val="accent4"/>
                </a:effectRef>
                <a:fontRef idx="minor">
                  <a:schemeClr val="dk1"/>
                </a:fontRef>
              </p:style>
            </p:cxnSp>
            <p:cxnSp>
              <p:nvCxnSpPr>
                <p:cNvPr id="30" name="Straight Arrow Connector 29"/>
                <p:cNvCxnSpPr>
                  <a:stCxn id="14" idx="4"/>
                </p:cNvCxnSpPr>
                <p:nvPr/>
              </p:nvCxnSpPr>
              <p:spPr>
                <a:xfrm>
                  <a:off x="4002336" y="6168415"/>
                  <a:ext cx="0" cy="522531"/>
                </a:xfrm>
                <a:prstGeom prst="straightConnector1">
                  <a:avLst/>
                </a:prstGeom>
                <a:ln w="28575">
                  <a:solidFill>
                    <a:schemeClr val="bg1">
                      <a:lumMod val="50000"/>
                    </a:schemeClr>
                  </a:solidFill>
                  <a:tailEnd type="arrow"/>
                </a:ln>
              </p:spPr>
              <p:style>
                <a:lnRef idx="1">
                  <a:schemeClr val="accent4"/>
                </a:lnRef>
                <a:fillRef idx="2">
                  <a:schemeClr val="accent4"/>
                </a:fillRef>
                <a:effectRef idx="1">
                  <a:schemeClr val="accent4"/>
                </a:effectRef>
                <a:fontRef idx="minor">
                  <a:schemeClr val="dk1"/>
                </a:fontRef>
              </p:style>
            </p:cxnSp>
            <p:cxnSp>
              <p:nvCxnSpPr>
                <p:cNvPr id="32" name="Straight Arrow Connector 31"/>
                <p:cNvCxnSpPr/>
                <p:nvPr/>
              </p:nvCxnSpPr>
              <p:spPr>
                <a:xfrm flipH="1">
                  <a:off x="7401792" y="6168415"/>
                  <a:ext cx="1" cy="501359"/>
                </a:xfrm>
                <a:prstGeom prst="straightConnector1">
                  <a:avLst/>
                </a:prstGeom>
                <a:ln w="28575">
                  <a:solidFill>
                    <a:schemeClr val="bg1">
                      <a:lumMod val="50000"/>
                    </a:schemeClr>
                  </a:solidFill>
                  <a:tailEnd type="arrow"/>
                </a:ln>
              </p:spPr>
              <p:style>
                <a:lnRef idx="1">
                  <a:schemeClr val="accent4"/>
                </a:lnRef>
                <a:fillRef idx="2">
                  <a:schemeClr val="accent4"/>
                </a:fillRef>
                <a:effectRef idx="1">
                  <a:schemeClr val="accent4"/>
                </a:effectRef>
                <a:fontRef idx="minor">
                  <a:schemeClr val="dk1"/>
                </a:fontRef>
              </p:style>
            </p:cxnSp>
          </p:grpSp>
          <p:sp>
            <p:nvSpPr>
              <p:cNvPr id="34" name="141 - Ορθογώνιο"/>
              <p:cNvSpPr>
                <a:spLocks noChangeArrowheads="1"/>
              </p:cNvSpPr>
              <p:nvPr/>
            </p:nvSpPr>
            <p:spPr bwMode="auto">
              <a:xfrm>
                <a:off x="3090866" y="4552967"/>
                <a:ext cx="1495297" cy="261610"/>
              </a:xfrm>
              <a:prstGeom prst="rect">
                <a:avLst/>
              </a:prstGeom>
              <a:noFill/>
              <a:ln w="9525">
                <a:noFill/>
                <a:miter lim="800000"/>
                <a:headEnd/>
                <a:tailEnd/>
              </a:ln>
            </p:spPr>
            <p:txBody>
              <a:bodyPr wrap="square">
                <a:spAutoFit/>
              </a:bodyPr>
              <a:lstStyle/>
              <a:p>
                <a:pPr algn="ctr"/>
                <a:r>
                  <a:rPr lang="en-US" sz="1100" b="1" dirty="0">
                    <a:solidFill>
                      <a:srgbClr val="000000"/>
                    </a:solidFill>
                    <a:latin typeface="Gill Sans MT" pitchFamily="34" charset="0"/>
                    <a:cs typeface="Times New Roman" pitchFamily="18" charset="0"/>
                  </a:rPr>
                  <a:t>Primary sludge</a:t>
                </a:r>
              </a:p>
            </p:txBody>
          </p:sp>
          <p:sp>
            <p:nvSpPr>
              <p:cNvPr id="35" name="141 - Ορθογώνιο"/>
              <p:cNvSpPr>
                <a:spLocks noChangeArrowheads="1"/>
              </p:cNvSpPr>
              <p:nvPr/>
            </p:nvSpPr>
            <p:spPr bwMode="auto">
              <a:xfrm>
                <a:off x="6557966" y="4585658"/>
                <a:ext cx="1495297" cy="261610"/>
              </a:xfrm>
              <a:prstGeom prst="rect">
                <a:avLst/>
              </a:prstGeom>
              <a:noFill/>
              <a:ln w="9525">
                <a:noFill/>
                <a:miter lim="800000"/>
                <a:headEnd/>
                <a:tailEnd/>
              </a:ln>
            </p:spPr>
            <p:txBody>
              <a:bodyPr wrap="square">
                <a:spAutoFit/>
              </a:bodyPr>
              <a:lstStyle/>
              <a:p>
                <a:pPr algn="ctr"/>
                <a:r>
                  <a:rPr lang="en-US" sz="1100" b="1" dirty="0">
                    <a:solidFill>
                      <a:srgbClr val="000000"/>
                    </a:solidFill>
                    <a:latin typeface="Gill Sans MT" pitchFamily="34" charset="0"/>
                    <a:cs typeface="Times New Roman" pitchFamily="18" charset="0"/>
                  </a:rPr>
                  <a:t>Excess sludge</a:t>
                </a:r>
              </a:p>
            </p:txBody>
          </p:sp>
        </p:grpSp>
        <p:sp>
          <p:nvSpPr>
            <p:cNvPr id="37" name="TextBox 36"/>
            <p:cNvSpPr txBox="1"/>
            <p:nvPr/>
          </p:nvSpPr>
          <p:spPr>
            <a:xfrm>
              <a:off x="6462672" y="3196164"/>
              <a:ext cx="3094893" cy="369332"/>
            </a:xfrm>
            <a:prstGeom prst="rect">
              <a:avLst/>
            </a:prstGeom>
            <a:noFill/>
          </p:spPr>
          <p:txBody>
            <a:bodyPr wrap="square" rtlCol="0">
              <a:spAutoFit/>
            </a:bodyPr>
            <a:lstStyle/>
            <a:p>
              <a:r>
                <a:rPr lang="en-US" dirty="0">
                  <a:solidFill>
                    <a:schemeClr val="accent1"/>
                  </a:solidFill>
                </a:rPr>
                <a:t>Typical WWTP</a:t>
              </a:r>
              <a:endParaRPr lang="bg-BG" dirty="0">
                <a:solidFill>
                  <a:schemeClr val="accent1"/>
                </a:solidFill>
              </a:endParaRPr>
            </a:p>
          </p:txBody>
        </p:sp>
        <p:sp>
          <p:nvSpPr>
            <p:cNvPr id="38" name="TextBox 37"/>
            <p:cNvSpPr txBox="1"/>
            <p:nvPr/>
          </p:nvSpPr>
          <p:spPr>
            <a:xfrm>
              <a:off x="1874158" y="2329597"/>
              <a:ext cx="1852418" cy="523220"/>
            </a:xfrm>
            <a:prstGeom prst="rect">
              <a:avLst/>
            </a:prstGeom>
            <a:noFill/>
          </p:spPr>
          <p:txBody>
            <a:bodyPr wrap="square" rtlCol="0">
              <a:spAutoFit/>
            </a:bodyPr>
            <a:lstStyle/>
            <a:p>
              <a:pPr algn="ctr"/>
              <a:r>
                <a:rPr lang="en-US" sz="1400" i="1" dirty="0">
                  <a:solidFill>
                    <a:srgbClr val="FF0000"/>
                  </a:solidFill>
                </a:rPr>
                <a:t>Wastewater from the community</a:t>
              </a:r>
              <a:endParaRPr lang="bg-BG" sz="1400" i="1" dirty="0">
                <a:solidFill>
                  <a:srgbClr val="FF0000"/>
                </a:solidFill>
              </a:endParaRPr>
            </a:p>
          </p:txBody>
        </p:sp>
        <p:sp>
          <p:nvSpPr>
            <p:cNvPr id="39" name="138 - Έλλειψη"/>
            <p:cNvSpPr/>
            <p:nvPr/>
          </p:nvSpPr>
          <p:spPr>
            <a:xfrm>
              <a:off x="10543822" y="1667823"/>
              <a:ext cx="969722" cy="925693"/>
            </a:xfrm>
            <a:prstGeom prst="ellipse">
              <a:avLst/>
            </a:prstGeom>
            <a:solidFill>
              <a:srgbClr val="FFC000"/>
            </a:solidFill>
            <a:ln>
              <a:solidFill>
                <a:schemeClr val="bg1">
                  <a:lumMod val="65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GB" sz="1200" kern="0" dirty="0">
                <a:solidFill>
                  <a:schemeClr val="bg1"/>
                </a:solidFill>
                <a:latin typeface="Arial" pitchFamily="34" charset="0"/>
                <a:cs typeface="Arial" pitchFamily="34" charset="0"/>
              </a:endParaRPr>
            </a:p>
          </p:txBody>
        </p:sp>
        <p:sp>
          <p:nvSpPr>
            <p:cNvPr id="40" name="138 - Έλλειψη"/>
            <p:cNvSpPr/>
            <p:nvPr/>
          </p:nvSpPr>
          <p:spPr>
            <a:xfrm>
              <a:off x="884815" y="1763084"/>
              <a:ext cx="969722" cy="925693"/>
            </a:xfrm>
            <a:prstGeom prst="ellipse">
              <a:avLst/>
            </a:prstGeom>
            <a:solidFill>
              <a:srgbClr val="FFC000"/>
            </a:solidFill>
            <a:ln>
              <a:solidFill>
                <a:schemeClr val="bg1">
                  <a:lumMod val="65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GB" sz="1200" kern="0" dirty="0">
                <a:solidFill>
                  <a:schemeClr val="bg1"/>
                </a:solidFill>
                <a:latin typeface="Arial" pitchFamily="34" charset="0"/>
                <a:cs typeface="Arial" pitchFamily="34" charset="0"/>
              </a:endParaRPr>
            </a:p>
          </p:txBody>
        </p:sp>
        <p:sp>
          <p:nvSpPr>
            <p:cNvPr id="42" name="Oval 41"/>
            <p:cNvSpPr/>
            <p:nvPr/>
          </p:nvSpPr>
          <p:spPr>
            <a:xfrm>
              <a:off x="3463788" y="1147146"/>
              <a:ext cx="6628661" cy="192137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3" name="138 - Έλλειψη"/>
            <p:cNvSpPr/>
            <p:nvPr/>
          </p:nvSpPr>
          <p:spPr>
            <a:xfrm>
              <a:off x="8859939" y="3129919"/>
              <a:ext cx="969722" cy="925693"/>
            </a:xfrm>
            <a:prstGeom prst="ellipse">
              <a:avLst/>
            </a:prstGeom>
            <a:solidFill>
              <a:srgbClr val="FFC000"/>
            </a:solidFill>
            <a:ln>
              <a:solidFill>
                <a:schemeClr val="bg1">
                  <a:lumMod val="65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GB" sz="1200" kern="0" dirty="0">
                <a:solidFill>
                  <a:schemeClr val="bg1"/>
                </a:solidFill>
                <a:latin typeface="Arial" pitchFamily="34" charset="0"/>
                <a:cs typeface="Arial" pitchFamily="34" charset="0"/>
              </a:endParaRPr>
            </a:p>
          </p:txBody>
        </p:sp>
        <p:sp>
          <p:nvSpPr>
            <p:cNvPr id="44" name="138 - Έλλειψη"/>
            <p:cNvSpPr/>
            <p:nvPr/>
          </p:nvSpPr>
          <p:spPr>
            <a:xfrm>
              <a:off x="5465038" y="3165765"/>
              <a:ext cx="969722" cy="925693"/>
            </a:xfrm>
            <a:prstGeom prst="ellipse">
              <a:avLst/>
            </a:prstGeom>
            <a:solidFill>
              <a:srgbClr val="FFC000"/>
            </a:solidFill>
            <a:ln>
              <a:solidFill>
                <a:schemeClr val="bg1">
                  <a:lumMod val="65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GB" sz="1200" kern="0" dirty="0">
                <a:solidFill>
                  <a:schemeClr val="bg1"/>
                </a:solidFill>
                <a:latin typeface="Arial" pitchFamily="34" charset="0"/>
                <a:cs typeface="Arial" pitchFamily="34" charset="0"/>
              </a:endParaRPr>
            </a:p>
          </p:txBody>
        </p:sp>
        <p:sp>
          <p:nvSpPr>
            <p:cNvPr id="41" name="TextBox 40"/>
            <p:cNvSpPr txBox="1"/>
            <p:nvPr/>
          </p:nvSpPr>
          <p:spPr>
            <a:xfrm>
              <a:off x="10814408" y="1870975"/>
              <a:ext cx="557981" cy="523220"/>
            </a:xfrm>
            <a:prstGeom prst="rect">
              <a:avLst/>
            </a:prstGeom>
            <a:noFill/>
          </p:spPr>
          <p:txBody>
            <a:bodyPr wrap="square" rtlCol="0">
              <a:spAutoFit/>
            </a:bodyPr>
            <a:lstStyle/>
            <a:p>
              <a:r>
                <a:rPr lang="en-US" sz="2800" dirty="0"/>
                <a:t>A</a:t>
              </a:r>
            </a:p>
          </p:txBody>
        </p:sp>
        <p:sp>
          <p:nvSpPr>
            <p:cNvPr id="45" name="TextBox 44"/>
            <p:cNvSpPr txBox="1"/>
            <p:nvPr/>
          </p:nvSpPr>
          <p:spPr>
            <a:xfrm>
              <a:off x="9135632" y="3361462"/>
              <a:ext cx="557981" cy="523220"/>
            </a:xfrm>
            <a:prstGeom prst="rect">
              <a:avLst/>
            </a:prstGeom>
            <a:noFill/>
          </p:spPr>
          <p:txBody>
            <a:bodyPr wrap="square" rtlCol="0">
              <a:spAutoFit/>
            </a:bodyPr>
            <a:lstStyle/>
            <a:p>
              <a:r>
                <a:rPr lang="en-US" sz="2800" dirty="0"/>
                <a:t>A</a:t>
              </a:r>
            </a:p>
          </p:txBody>
        </p:sp>
        <p:sp>
          <p:nvSpPr>
            <p:cNvPr id="46" name="TextBox 45"/>
            <p:cNvSpPr txBox="1"/>
            <p:nvPr/>
          </p:nvSpPr>
          <p:spPr>
            <a:xfrm>
              <a:off x="5746144" y="3380213"/>
              <a:ext cx="557981" cy="523220"/>
            </a:xfrm>
            <a:prstGeom prst="rect">
              <a:avLst/>
            </a:prstGeom>
            <a:noFill/>
          </p:spPr>
          <p:txBody>
            <a:bodyPr wrap="square" rtlCol="0">
              <a:spAutoFit/>
            </a:bodyPr>
            <a:lstStyle/>
            <a:p>
              <a:r>
                <a:rPr lang="en-US" sz="2800" dirty="0"/>
                <a:t>A</a:t>
              </a:r>
            </a:p>
          </p:txBody>
        </p:sp>
        <p:sp>
          <p:nvSpPr>
            <p:cNvPr id="47" name="TextBox 46"/>
            <p:cNvSpPr txBox="1"/>
            <p:nvPr/>
          </p:nvSpPr>
          <p:spPr>
            <a:xfrm>
              <a:off x="8177797" y="999490"/>
              <a:ext cx="557981" cy="523220"/>
            </a:xfrm>
            <a:prstGeom prst="rect">
              <a:avLst/>
            </a:prstGeom>
            <a:noFill/>
          </p:spPr>
          <p:txBody>
            <a:bodyPr wrap="square" rtlCol="0">
              <a:spAutoFit/>
            </a:bodyPr>
            <a:lstStyle/>
            <a:p>
              <a:r>
                <a:rPr lang="en-US" sz="2800" dirty="0"/>
                <a:t>B</a:t>
              </a:r>
            </a:p>
          </p:txBody>
        </p:sp>
        <p:sp>
          <p:nvSpPr>
            <p:cNvPr id="48" name="TextBox 47"/>
            <p:cNvSpPr txBox="1"/>
            <p:nvPr/>
          </p:nvSpPr>
          <p:spPr>
            <a:xfrm>
              <a:off x="1174727" y="1915449"/>
              <a:ext cx="557981" cy="523220"/>
            </a:xfrm>
            <a:prstGeom prst="rect">
              <a:avLst/>
            </a:prstGeom>
            <a:noFill/>
          </p:spPr>
          <p:txBody>
            <a:bodyPr wrap="square" rtlCol="0">
              <a:spAutoFit/>
            </a:bodyPr>
            <a:lstStyle/>
            <a:p>
              <a:r>
                <a:rPr lang="en-US" sz="2800" dirty="0"/>
                <a:t>C</a:t>
              </a:r>
            </a:p>
          </p:txBody>
        </p:sp>
      </p:grpSp>
      <p:grpSp>
        <p:nvGrpSpPr>
          <p:cNvPr id="5" name="Group 4"/>
          <p:cNvGrpSpPr/>
          <p:nvPr/>
        </p:nvGrpSpPr>
        <p:grpSpPr>
          <a:xfrm>
            <a:off x="9765519" y="3927497"/>
            <a:ext cx="2209189" cy="1501763"/>
            <a:chOff x="9144611" y="4573722"/>
            <a:chExt cx="2969787" cy="2243297"/>
          </a:xfrm>
        </p:grpSpPr>
        <p:pic>
          <p:nvPicPr>
            <p:cNvPr id="2050" name="Picture 2" descr="Ð ÐµÐ·ÑÐ»ÑÐ°Ñ Ñ Ð¸Ð·Ð¾Ð±ÑÐ°Ð¶ÐµÐ½Ð¸Ðµ Ð·Ð° happy face symb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2229" y="4573722"/>
              <a:ext cx="1895475" cy="1819276"/>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9144611" y="6509242"/>
              <a:ext cx="2969787" cy="307777"/>
            </a:xfrm>
            <a:prstGeom prst="rect">
              <a:avLst/>
            </a:prstGeom>
            <a:noFill/>
          </p:spPr>
          <p:txBody>
            <a:bodyPr wrap="square" rtlCol="0">
              <a:spAutoFit/>
            </a:bodyPr>
            <a:lstStyle/>
            <a:p>
              <a:r>
                <a:rPr lang="en-US" sz="1400" i="1" dirty="0"/>
                <a:t>Source: https://www.pinterest.com.au</a:t>
              </a:r>
            </a:p>
          </p:txBody>
        </p:sp>
      </p:grpSp>
      <p:pic>
        <p:nvPicPr>
          <p:cNvPr id="49" name="Picture 48"/>
          <p:cNvPicPr>
            <a:picLocks noChangeAspect="1"/>
          </p:cNvPicPr>
          <p:nvPr/>
        </p:nvPicPr>
        <p:blipFill>
          <a:blip r:embed="rId3"/>
          <a:stretch>
            <a:fillRect/>
          </a:stretch>
        </p:blipFill>
        <p:spPr>
          <a:xfrm>
            <a:off x="1" y="-38118"/>
            <a:ext cx="12191999" cy="895350"/>
          </a:xfrm>
          <a:prstGeom prst="rect">
            <a:avLst/>
          </a:prstGeom>
        </p:spPr>
      </p:pic>
      <p:pic>
        <p:nvPicPr>
          <p:cNvPr id="50" name="Picture 49"/>
          <p:cNvPicPr>
            <a:picLocks noChangeAspect="1"/>
          </p:cNvPicPr>
          <p:nvPr/>
        </p:nvPicPr>
        <p:blipFill>
          <a:blip r:embed="rId4"/>
          <a:stretch>
            <a:fillRect/>
          </a:stretch>
        </p:blipFill>
        <p:spPr>
          <a:xfrm>
            <a:off x="-1" y="6286637"/>
            <a:ext cx="12191999" cy="571363"/>
          </a:xfrm>
          <a:prstGeom prst="rect">
            <a:avLst/>
          </a:prstGeom>
        </p:spPr>
      </p:pic>
    </p:spTree>
    <p:extLst>
      <p:ext uri="{BB962C8B-B14F-4D97-AF65-F5344CB8AC3E}">
        <p14:creationId xmlns:p14="http://schemas.microsoft.com/office/powerpoint/2010/main" val="80873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65013" y="1531042"/>
            <a:ext cx="4560528" cy="1015663"/>
          </a:xfrm>
          <a:prstGeom prst="rect">
            <a:avLst/>
          </a:prstGeom>
        </p:spPr>
        <p:txBody>
          <a:bodyPr wrap="square">
            <a:spAutoFit/>
          </a:bodyPr>
          <a:lstStyle/>
          <a:p>
            <a:pPr algn="ctr" defTabSz="914400">
              <a:defRPr/>
            </a:pPr>
            <a:r>
              <a:rPr lang="en-AU" sz="2000" dirty="0">
                <a:solidFill>
                  <a:schemeClr val="accent6"/>
                </a:solidFill>
                <a:ea typeface="MS Mincho"/>
                <a:cs typeface="Arial" panose="020B0604020202020204" pitchFamily="34" charset="0"/>
              </a:rPr>
              <a:t>Gathering sufficient knowledge on the functioning of the new circular systems to avoid unwanted consequences</a:t>
            </a:r>
            <a:endParaRPr lang="en-US" sz="2000" dirty="0">
              <a:solidFill>
                <a:schemeClr val="accent6"/>
              </a:solidFill>
              <a:ea typeface="MS Mincho"/>
              <a:cs typeface="Arial" panose="020B0604020202020204" pitchFamily="34" charset="0"/>
            </a:endParaRPr>
          </a:p>
        </p:txBody>
      </p:sp>
      <p:sp>
        <p:nvSpPr>
          <p:cNvPr id="10" name="Right Arrow 9"/>
          <p:cNvSpPr/>
          <p:nvPr/>
        </p:nvSpPr>
        <p:spPr>
          <a:xfrm>
            <a:off x="3647768" y="2546705"/>
            <a:ext cx="4395019" cy="4680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904568" y="2357919"/>
            <a:ext cx="2281084" cy="8455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Policies</a:t>
            </a:r>
          </a:p>
        </p:txBody>
      </p:sp>
      <p:sp>
        <p:nvSpPr>
          <p:cNvPr id="5" name="Rounded Rectangle 4"/>
          <p:cNvSpPr/>
          <p:nvPr/>
        </p:nvSpPr>
        <p:spPr>
          <a:xfrm>
            <a:off x="8375444" y="2357919"/>
            <a:ext cx="3106993" cy="8455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Practical implementation</a:t>
            </a:r>
          </a:p>
        </p:txBody>
      </p:sp>
      <p:sp>
        <p:nvSpPr>
          <p:cNvPr id="6" name="Rectangle 5"/>
          <p:cNvSpPr/>
          <p:nvPr/>
        </p:nvSpPr>
        <p:spPr>
          <a:xfrm>
            <a:off x="549787" y="3332120"/>
            <a:ext cx="3893574" cy="1015663"/>
          </a:xfrm>
          <a:prstGeom prst="rect">
            <a:avLst/>
          </a:prstGeom>
        </p:spPr>
        <p:txBody>
          <a:bodyPr wrap="square">
            <a:spAutoFit/>
          </a:bodyPr>
          <a:lstStyle/>
          <a:p>
            <a:pPr defTabSz="914400">
              <a:defRPr/>
            </a:pPr>
            <a:r>
              <a:rPr lang="en-AU" sz="2000" dirty="0">
                <a:ea typeface="MS Mincho"/>
                <a:cs typeface="Arial" panose="020B0604020202020204" pitchFamily="34" charset="0"/>
              </a:rPr>
              <a:t>COM (2014) 0398. Towards a circular economy: a zero waste programme for Europe</a:t>
            </a:r>
          </a:p>
        </p:txBody>
      </p:sp>
      <p:sp>
        <p:nvSpPr>
          <p:cNvPr id="8" name="Rectangle 7"/>
          <p:cNvSpPr/>
          <p:nvPr/>
        </p:nvSpPr>
        <p:spPr>
          <a:xfrm>
            <a:off x="549787" y="4396324"/>
            <a:ext cx="3598607" cy="1015663"/>
          </a:xfrm>
          <a:prstGeom prst="rect">
            <a:avLst/>
          </a:prstGeom>
        </p:spPr>
        <p:txBody>
          <a:bodyPr wrap="square">
            <a:spAutoFit/>
          </a:bodyPr>
          <a:lstStyle/>
          <a:p>
            <a:pPr defTabSz="914400">
              <a:defRPr/>
            </a:pPr>
            <a:r>
              <a:rPr lang="en-AU" sz="2000" dirty="0">
                <a:ea typeface="MS Mincho"/>
                <a:cs typeface="Arial" panose="020B0604020202020204" pitchFamily="34" charset="0"/>
              </a:rPr>
              <a:t>COM (2015) 614. Closing the loop – An EU action plan for the circular economy</a:t>
            </a:r>
            <a:endParaRPr lang="en-US" sz="2000" dirty="0">
              <a:ea typeface="MS Mincho"/>
              <a:cs typeface="Arial" panose="020B0604020202020204" pitchFamily="34" charset="0"/>
            </a:endParaRPr>
          </a:p>
        </p:txBody>
      </p:sp>
      <p:pic>
        <p:nvPicPr>
          <p:cNvPr id="13" name="Picture 12"/>
          <p:cNvPicPr>
            <a:picLocks noChangeAspect="1"/>
          </p:cNvPicPr>
          <p:nvPr/>
        </p:nvPicPr>
        <p:blipFill>
          <a:blip r:embed="rId2"/>
          <a:stretch>
            <a:fillRect/>
          </a:stretch>
        </p:blipFill>
        <p:spPr>
          <a:xfrm>
            <a:off x="1" y="-38118"/>
            <a:ext cx="12191999" cy="895350"/>
          </a:xfrm>
          <a:prstGeom prst="rect">
            <a:avLst/>
          </a:prstGeom>
        </p:spPr>
      </p:pic>
      <p:sp>
        <p:nvSpPr>
          <p:cNvPr id="2" name="Title 1"/>
          <p:cNvSpPr>
            <a:spLocks noGrp="1"/>
          </p:cNvSpPr>
          <p:nvPr>
            <p:ph type="title"/>
          </p:nvPr>
        </p:nvSpPr>
        <p:spPr>
          <a:xfrm>
            <a:off x="3565013" y="182913"/>
            <a:ext cx="5825171" cy="991727"/>
          </a:xfrm>
        </p:spPr>
        <p:txBody>
          <a:bodyPr vert="horz" lIns="91440" tIns="45720" rIns="91440" bIns="45720" rtlCol="0" anchor="ctr">
            <a:normAutofit/>
          </a:bodyPr>
          <a:lstStyle/>
          <a:p>
            <a:r>
              <a:rPr lang="en-US" sz="3200" b="1" dirty="0"/>
              <a:t>From policies to practical implementation</a:t>
            </a:r>
          </a:p>
        </p:txBody>
      </p:sp>
      <p:pic>
        <p:nvPicPr>
          <p:cNvPr id="14" name="Picture 13"/>
          <p:cNvPicPr>
            <a:picLocks noChangeAspect="1"/>
          </p:cNvPicPr>
          <p:nvPr/>
        </p:nvPicPr>
        <p:blipFill>
          <a:blip r:embed="rId3"/>
          <a:stretch>
            <a:fillRect/>
          </a:stretch>
        </p:blipFill>
        <p:spPr>
          <a:xfrm>
            <a:off x="-1" y="6286637"/>
            <a:ext cx="12191999" cy="571363"/>
          </a:xfrm>
          <a:prstGeom prst="rect">
            <a:avLst/>
          </a:prstGeom>
        </p:spPr>
      </p:pic>
    </p:spTree>
    <p:extLst>
      <p:ext uri="{BB962C8B-B14F-4D97-AF65-F5344CB8AC3E}">
        <p14:creationId xmlns:p14="http://schemas.microsoft.com/office/powerpoint/2010/main" val="94837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1)">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81047" y="1308154"/>
            <a:ext cx="4774530" cy="4134707"/>
            <a:chOff x="281047" y="1540813"/>
            <a:chExt cx="4774530" cy="4134707"/>
          </a:xfrm>
        </p:grpSpPr>
        <p:sp>
          <p:nvSpPr>
            <p:cNvPr id="3" name="TextBox 2"/>
            <p:cNvSpPr txBox="1"/>
            <p:nvPr/>
          </p:nvSpPr>
          <p:spPr>
            <a:xfrm>
              <a:off x="281047" y="1540813"/>
              <a:ext cx="4774530" cy="523220"/>
            </a:xfrm>
            <a:prstGeom prst="rect">
              <a:avLst/>
            </a:prstGeom>
            <a:noFill/>
          </p:spPr>
          <p:txBody>
            <a:bodyPr wrap="square" rtlCol="0">
              <a:spAutoFit/>
            </a:bodyPr>
            <a:lstStyle/>
            <a:p>
              <a:r>
                <a:rPr lang="en-US" sz="2800" dirty="0">
                  <a:solidFill>
                    <a:schemeClr val="accent6">
                      <a:lumMod val="75000"/>
                    </a:schemeClr>
                  </a:solidFill>
                </a:rPr>
                <a:t>1. Sustainable development</a:t>
              </a:r>
              <a:endParaRPr lang="bg-BG" sz="2800" dirty="0">
                <a:solidFill>
                  <a:schemeClr val="accent6">
                    <a:lumMod val="75000"/>
                  </a:schemeClr>
                </a:solidFill>
              </a:endParaRPr>
            </a:p>
          </p:txBody>
        </p:sp>
        <p:pic>
          <p:nvPicPr>
            <p:cNvPr id="2050" name="Picture 2" descr="Ð ÐµÐ·ÑÐ»ÑÐ°Ñ Ñ Ð¸Ð·Ð¾Ð±ÑÐ°Ð¶ÐµÐ½Ð¸Ðµ Ð·Ð° sustainable development pictur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5868" y="2283490"/>
              <a:ext cx="3009655" cy="289177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707474" y="5367743"/>
              <a:ext cx="3314700" cy="307777"/>
            </a:xfrm>
            <a:prstGeom prst="rect">
              <a:avLst/>
            </a:prstGeom>
            <a:noFill/>
          </p:spPr>
          <p:txBody>
            <a:bodyPr wrap="square" rtlCol="0">
              <a:spAutoFit/>
            </a:bodyPr>
            <a:lstStyle/>
            <a:p>
              <a:r>
                <a:rPr lang="en-US" sz="1400" i="1" dirty="0"/>
                <a:t>Source: http://www.yourarticlelibrary.com</a:t>
              </a:r>
              <a:endParaRPr lang="bg-BG" sz="1400" i="1" dirty="0"/>
            </a:p>
          </p:txBody>
        </p:sp>
      </p:grpSp>
      <p:grpSp>
        <p:nvGrpSpPr>
          <p:cNvPr id="9" name="Group 8"/>
          <p:cNvGrpSpPr/>
          <p:nvPr/>
        </p:nvGrpSpPr>
        <p:grpSpPr>
          <a:xfrm>
            <a:off x="4685813" y="1308154"/>
            <a:ext cx="7397726" cy="4242428"/>
            <a:chOff x="4700489" y="1540813"/>
            <a:chExt cx="7397726" cy="4242428"/>
          </a:xfrm>
        </p:grpSpPr>
        <p:sp>
          <p:nvSpPr>
            <p:cNvPr id="4" name="TextBox 3"/>
            <p:cNvSpPr txBox="1"/>
            <p:nvPr/>
          </p:nvSpPr>
          <p:spPr>
            <a:xfrm>
              <a:off x="6187510" y="1540813"/>
              <a:ext cx="3932435" cy="523220"/>
            </a:xfrm>
            <a:prstGeom prst="rect">
              <a:avLst/>
            </a:prstGeom>
            <a:noFill/>
          </p:spPr>
          <p:txBody>
            <a:bodyPr wrap="square" rtlCol="0">
              <a:spAutoFit/>
            </a:bodyPr>
            <a:lstStyle>
              <a:defPPr>
                <a:defRPr lang="en-US"/>
              </a:defPPr>
              <a:lvl1pPr>
                <a:defRPr sz="2800">
                  <a:solidFill>
                    <a:schemeClr val="accent6">
                      <a:lumMod val="75000"/>
                    </a:schemeClr>
                  </a:solidFill>
                </a:defRPr>
              </a:lvl1pPr>
            </a:lstStyle>
            <a:p>
              <a:r>
                <a:rPr lang="en-US" dirty="0"/>
                <a:t>2. Circular economy</a:t>
              </a:r>
              <a:endParaRPr lang="bg-BG" dirty="0"/>
            </a:p>
          </p:txBody>
        </p:sp>
        <p:pic>
          <p:nvPicPr>
            <p:cNvPr id="5" name="Picture 4"/>
            <p:cNvPicPr>
              <a:picLocks noChangeAspect="1"/>
            </p:cNvPicPr>
            <p:nvPr/>
          </p:nvPicPr>
          <p:blipFill>
            <a:blip r:embed="rId3"/>
            <a:stretch>
              <a:fillRect/>
            </a:stretch>
          </p:blipFill>
          <p:spPr>
            <a:xfrm>
              <a:off x="4700489" y="2283490"/>
              <a:ext cx="7184727" cy="2895179"/>
            </a:xfrm>
            <a:prstGeom prst="rect">
              <a:avLst/>
            </a:prstGeom>
          </p:spPr>
        </p:pic>
        <p:sp>
          <p:nvSpPr>
            <p:cNvPr id="8" name="TextBox 7"/>
            <p:cNvSpPr txBox="1"/>
            <p:nvPr/>
          </p:nvSpPr>
          <p:spPr>
            <a:xfrm>
              <a:off x="4700489" y="5260021"/>
              <a:ext cx="7397726" cy="523220"/>
            </a:xfrm>
            <a:prstGeom prst="rect">
              <a:avLst/>
            </a:prstGeom>
            <a:noFill/>
          </p:spPr>
          <p:txBody>
            <a:bodyPr wrap="square" rtlCol="0">
              <a:spAutoFit/>
            </a:bodyPr>
            <a:lstStyle/>
            <a:p>
              <a:pPr algn="ctr"/>
              <a:r>
                <a:rPr lang="en-US" sz="1400" i="1" dirty="0"/>
                <a:t>Source: http://theconversation.com/the-planned-national-waste-policy-wont-deliver-a-truly-circular-economy-103908</a:t>
              </a:r>
              <a:endParaRPr lang="bg-BG" sz="1400" i="1" dirty="0"/>
            </a:p>
          </p:txBody>
        </p:sp>
      </p:grpSp>
      <p:sp>
        <p:nvSpPr>
          <p:cNvPr id="10" name="TextBox 9"/>
          <p:cNvSpPr txBox="1"/>
          <p:nvPr/>
        </p:nvSpPr>
        <p:spPr>
          <a:xfrm>
            <a:off x="6184184" y="5744167"/>
            <a:ext cx="5899355" cy="369332"/>
          </a:xfrm>
          <a:prstGeom prst="rect">
            <a:avLst/>
          </a:prstGeom>
          <a:noFill/>
        </p:spPr>
        <p:txBody>
          <a:bodyPr wrap="square" rtlCol="0">
            <a:spAutoFit/>
          </a:bodyPr>
          <a:lstStyle/>
          <a:p>
            <a:r>
              <a:rPr lang="en-US" dirty="0"/>
              <a:t>McDonough, Michael </a:t>
            </a:r>
            <a:r>
              <a:rPr lang="en-US" dirty="0" err="1"/>
              <a:t>Braungart</a:t>
            </a:r>
            <a:r>
              <a:rPr lang="en-US" dirty="0"/>
              <a:t>, 2002. Cradle to cradle </a:t>
            </a:r>
          </a:p>
        </p:txBody>
      </p:sp>
      <p:pic>
        <p:nvPicPr>
          <p:cNvPr id="23" name="Picture 22"/>
          <p:cNvPicPr>
            <a:picLocks noChangeAspect="1"/>
          </p:cNvPicPr>
          <p:nvPr/>
        </p:nvPicPr>
        <p:blipFill>
          <a:blip r:embed="rId4"/>
          <a:stretch>
            <a:fillRect/>
          </a:stretch>
        </p:blipFill>
        <p:spPr>
          <a:xfrm>
            <a:off x="0" y="-12008"/>
            <a:ext cx="12191999" cy="895350"/>
          </a:xfrm>
          <a:prstGeom prst="rect">
            <a:avLst/>
          </a:prstGeom>
        </p:spPr>
      </p:pic>
      <p:sp>
        <p:nvSpPr>
          <p:cNvPr id="2" name="Title 1"/>
          <p:cNvSpPr>
            <a:spLocks noGrp="1"/>
          </p:cNvSpPr>
          <p:nvPr>
            <p:ph type="title"/>
          </p:nvPr>
        </p:nvSpPr>
        <p:spPr>
          <a:xfrm>
            <a:off x="3577245" y="373774"/>
            <a:ext cx="5582017" cy="741904"/>
          </a:xfrm>
        </p:spPr>
        <p:txBody>
          <a:bodyPr>
            <a:normAutofit/>
          </a:bodyPr>
          <a:lstStyle/>
          <a:p>
            <a:r>
              <a:rPr lang="en-US" sz="3600" dirty="0"/>
              <a:t>Two EU framework policies</a:t>
            </a:r>
            <a:endParaRPr lang="bg-BG" sz="3600" dirty="0"/>
          </a:p>
        </p:txBody>
      </p:sp>
      <p:pic>
        <p:nvPicPr>
          <p:cNvPr id="24" name="Picture 23"/>
          <p:cNvPicPr>
            <a:picLocks noChangeAspect="1"/>
          </p:cNvPicPr>
          <p:nvPr/>
        </p:nvPicPr>
        <p:blipFill>
          <a:blip r:embed="rId5"/>
          <a:stretch>
            <a:fillRect/>
          </a:stretch>
        </p:blipFill>
        <p:spPr>
          <a:xfrm>
            <a:off x="-1" y="6286637"/>
            <a:ext cx="12191999" cy="571363"/>
          </a:xfrm>
          <a:prstGeom prst="rect">
            <a:avLst/>
          </a:prstGeom>
        </p:spPr>
      </p:pic>
    </p:spTree>
    <p:extLst>
      <p:ext uri="{BB962C8B-B14F-4D97-AF65-F5344CB8AC3E}">
        <p14:creationId xmlns:p14="http://schemas.microsoft.com/office/powerpoint/2010/main" val="46345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523" y="1348945"/>
            <a:ext cx="10515600" cy="848213"/>
          </a:xfrm>
        </p:spPr>
        <p:txBody>
          <a:bodyPr>
            <a:normAutofit/>
          </a:bodyPr>
          <a:lstStyle/>
          <a:p>
            <a:r>
              <a:rPr lang="en-US" sz="3600" b="1" dirty="0"/>
              <a:t>Next steps</a:t>
            </a:r>
            <a:endParaRPr lang="en-US" sz="3600" dirty="0"/>
          </a:p>
        </p:txBody>
      </p:sp>
      <p:sp>
        <p:nvSpPr>
          <p:cNvPr id="4" name="Rectangle 3"/>
          <p:cNvSpPr/>
          <p:nvPr/>
        </p:nvSpPr>
        <p:spPr>
          <a:xfrm>
            <a:off x="254000" y="2197158"/>
            <a:ext cx="11684000" cy="1605568"/>
          </a:xfrm>
          <a:prstGeom prst="rect">
            <a:avLst/>
          </a:prstGeom>
        </p:spPr>
        <p:txBody>
          <a:bodyPr wrap="square">
            <a:spAutoFit/>
          </a:bodyPr>
          <a:lstStyle/>
          <a:p>
            <a:pPr marL="571500" lvl="1" indent="-342900">
              <a:spcBef>
                <a:spcPts val="1000"/>
              </a:spcBef>
              <a:buFont typeface="Arial" panose="020B0604020202020204" pitchFamily="34" charset="0"/>
              <a:buChar char="•"/>
            </a:pPr>
            <a:r>
              <a:rPr lang="en-US" sz="2400" dirty="0"/>
              <a:t>Application of a systems approach to engineering efforts appears to be necessary:</a:t>
            </a:r>
          </a:p>
          <a:p>
            <a:pPr marL="1028700" lvl="2" indent="-342900">
              <a:spcBef>
                <a:spcPts val="1000"/>
              </a:spcBef>
              <a:buFont typeface="Arial" panose="020B0604020202020204" pitchFamily="34" charset="0"/>
              <a:buChar char="•"/>
            </a:pPr>
            <a:r>
              <a:rPr lang="en-US" sz="2200" dirty="0"/>
              <a:t>The upgrade of the available engineering infrastructure as well as any new construction is usually cost-effective. Considering system's dynamics, constrains and conditions before undertaking any actions will minimize financial, social and environmental costs.</a:t>
            </a:r>
          </a:p>
        </p:txBody>
      </p:sp>
      <p:pic>
        <p:nvPicPr>
          <p:cNvPr id="6" name="Picture 5"/>
          <p:cNvPicPr>
            <a:picLocks noChangeAspect="1"/>
          </p:cNvPicPr>
          <p:nvPr/>
        </p:nvPicPr>
        <p:blipFill>
          <a:blip r:embed="rId2"/>
          <a:stretch>
            <a:fillRect/>
          </a:stretch>
        </p:blipFill>
        <p:spPr>
          <a:xfrm>
            <a:off x="1" y="-38118"/>
            <a:ext cx="12191999" cy="895350"/>
          </a:xfrm>
          <a:prstGeom prst="rect">
            <a:avLst/>
          </a:prstGeom>
        </p:spPr>
      </p:pic>
      <p:pic>
        <p:nvPicPr>
          <p:cNvPr id="7" name="Picture 6"/>
          <p:cNvPicPr>
            <a:picLocks noChangeAspect="1"/>
          </p:cNvPicPr>
          <p:nvPr/>
        </p:nvPicPr>
        <p:blipFill>
          <a:blip r:embed="rId3"/>
          <a:stretch>
            <a:fillRect/>
          </a:stretch>
        </p:blipFill>
        <p:spPr>
          <a:xfrm>
            <a:off x="-1" y="6286637"/>
            <a:ext cx="12191999" cy="571363"/>
          </a:xfrm>
          <a:prstGeom prst="rect">
            <a:avLst/>
          </a:prstGeom>
        </p:spPr>
      </p:pic>
    </p:spTree>
    <p:extLst>
      <p:ext uri="{BB962C8B-B14F-4D97-AF65-F5344CB8AC3E}">
        <p14:creationId xmlns:p14="http://schemas.microsoft.com/office/powerpoint/2010/main" val="182300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57017071"/>
              </p:ext>
            </p:extLst>
          </p:nvPr>
        </p:nvGraphicFramePr>
        <p:xfrm>
          <a:off x="1706685" y="86599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7833946" y="2785323"/>
            <a:ext cx="1424354" cy="1569660"/>
          </a:xfrm>
          <a:prstGeom prst="rect">
            <a:avLst/>
          </a:prstGeom>
          <a:noFill/>
        </p:spPr>
        <p:txBody>
          <a:bodyPr wrap="square" rtlCol="0">
            <a:spAutoFit/>
          </a:bodyPr>
          <a:lstStyle/>
          <a:p>
            <a:r>
              <a:rPr lang="en-US" sz="1600" dirty="0">
                <a:solidFill>
                  <a:schemeClr val="accent1">
                    <a:lumMod val="75000"/>
                  </a:schemeClr>
                </a:solidFill>
              </a:rPr>
              <a:t>Water-energy-food nexus</a:t>
            </a:r>
          </a:p>
          <a:p>
            <a:r>
              <a:rPr lang="en-US" sz="1600" dirty="0">
                <a:solidFill>
                  <a:schemeClr val="accent2">
                    <a:lumMod val="75000"/>
                  </a:schemeClr>
                </a:solidFill>
              </a:rPr>
              <a:t>Wastewater – source of valuable resources</a:t>
            </a:r>
            <a:endParaRPr lang="bg-BG" sz="1600" dirty="0">
              <a:solidFill>
                <a:schemeClr val="accent2">
                  <a:lumMod val="75000"/>
                </a:schemeClr>
              </a:solidFill>
            </a:endParaRPr>
          </a:p>
        </p:txBody>
      </p:sp>
      <p:sp>
        <p:nvSpPr>
          <p:cNvPr id="5" name="TextBox 4"/>
          <p:cNvSpPr txBox="1"/>
          <p:nvPr/>
        </p:nvSpPr>
        <p:spPr>
          <a:xfrm>
            <a:off x="943708" y="3570153"/>
            <a:ext cx="1614854" cy="646331"/>
          </a:xfrm>
          <a:prstGeom prst="rect">
            <a:avLst/>
          </a:prstGeom>
          <a:noFill/>
        </p:spPr>
        <p:txBody>
          <a:bodyPr wrap="square" rtlCol="0">
            <a:spAutoFit/>
          </a:bodyPr>
          <a:lstStyle/>
          <a:p>
            <a:r>
              <a:rPr lang="en-US" dirty="0">
                <a:solidFill>
                  <a:schemeClr val="accent6">
                    <a:lumMod val="75000"/>
                  </a:schemeClr>
                </a:solidFill>
              </a:rPr>
              <a:t>Environmental considerations</a:t>
            </a:r>
            <a:endParaRPr lang="bg-BG" dirty="0">
              <a:solidFill>
                <a:schemeClr val="accent6">
                  <a:lumMod val="75000"/>
                </a:schemeClr>
              </a:solidFill>
            </a:endParaRPr>
          </a:p>
        </p:txBody>
      </p:sp>
      <p:sp>
        <p:nvSpPr>
          <p:cNvPr id="6" name="TextBox 5"/>
          <p:cNvSpPr txBox="1"/>
          <p:nvPr/>
        </p:nvSpPr>
        <p:spPr>
          <a:xfrm>
            <a:off x="2740754" y="2475160"/>
            <a:ext cx="2294791" cy="646331"/>
          </a:xfrm>
          <a:prstGeom prst="rect">
            <a:avLst/>
          </a:prstGeom>
          <a:noFill/>
        </p:spPr>
        <p:txBody>
          <a:bodyPr wrap="square" rtlCol="0">
            <a:spAutoFit/>
          </a:bodyPr>
          <a:lstStyle/>
          <a:p>
            <a:r>
              <a:rPr lang="en-US" dirty="0">
                <a:solidFill>
                  <a:schemeClr val="accent6">
                    <a:lumMod val="75000"/>
                  </a:schemeClr>
                </a:solidFill>
              </a:rPr>
              <a:t>Sustainable development</a:t>
            </a:r>
            <a:endParaRPr lang="bg-BG" dirty="0">
              <a:solidFill>
                <a:schemeClr val="accent6">
                  <a:lumMod val="75000"/>
                </a:schemeClr>
              </a:solidFill>
            </a:endParaRPr>
          </a:p>
        </p:txBody>
      </p:sp>
      <p:sp>
        <p:nvSpPr>
          <p:cNvPr id="7" name="TextBox 6"/>
          <p:cNvSpPr txBox="1"/>
          <p:nvPr/>
        </p:nvSpPr>
        <p:spPr>
          <a:xfrm>
            <a:off x="5251445" y="1735747"/>
            <a:ext cx="1732084" cy="646331"/>
          </a:xfrm>
          <a:prstGeom prst="rect">
            <a:avLst/>
          </a:prstGeom>
          <a:noFill/>
        </p:spPr>
        <p:txBody>
          <a:bodyPr wrap="square" rtlCol="0">
            <a:spAutoFit/>
          </a:bodyPr>
          <a:lstStyle/>
          <a:p>
            <a:r>
              <a:rPr lang="en-US" dirty="0">
                <a:solidFill>
                  <a:schemeClr val="accent6">
                    <a:lumMod val="75000"/>
                  </a:schemeClr>
                </a:solidFill>
              </a:rPr>
              <a:t>Circular economy</a:t>
            </a:r>
            <a:endParaRPr lang="bg-BG" dirty="0">
              <a:solidFill>
                <a:schemeClr val="accent6">
                  <a:lumMod val="75000"/>
                </a:schemeClr>
              </a:solidFill>
            </a:endParaRPr>
          </a:p>
        </p:txBody>
      </p:sp>
      <p:sp>
        <p:nvSpPr>
          <p:cNvPr id="8" name="Right Arrow 7"/>
          <p:cNvSpPr/>
          <p:nvPr/>
        </p:nvSpPr>
        <p:spPr>
          <a:xfrm>
            <a:off x="2640134" y="3714068"/>
            <a:ext cx="817685" cy="362800"/>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9" name="Right Arrow 8"/>
          <p:cNvSpPr/>
          <p:nvPr/>
        </p:nvSpPr>
        <p:spPr>
          <a:xfrm>
            <a:off x="4284781" y="2758691"/>
            <a:ext cx="817685" cy="362800"/>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0" name="Right Arrow 9"/>
          <p:cNvSpPr/>
          <p:nvPr/>
        </p:nvSpPr>
        <p:spPr>
          <a:xfrm>
            <a:off x="6384190" y="2008387"/>
            <a:ext cx="817685" cy="362800"/>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1" name="TextBox 10"/>
          <p:cNvSpPr txBox="1"/>
          <p:nvPr/>
        </p:nvSpPr>
        <p:spPr>
          <a:xfrm>
            <a:off x="9995531" y="1147306"/>
            <a:ext cx="873223" cy="1569660"/>
          </a:xfrm>
          <a:prstGeom prst="rect">
            <a:avLst/>
          </a:prstGeom>
          <a:noFill/>
        </p:spPr>
        <p:txBody>
          <a:bodyPr wrap="square" rtlCol="0">
            <a:spAutoFit/>
          </a:bodyPr>
          <a:lstStyle/>
          <a:p>
            <a:r>
              <a:rPr lang="en-US" sz="9600" dirty="0">
                <a:solidFill>
                  <a:srgbClr val="FF0000"/>
                </a:solidFill>
              </a:rPr>
              <a:t>?</a:t>
            </a:r>
          </a:p>
        </p:txBody>
      </p:sp>
      <p:pic>
        <p:nvPicPr>
          <p:cNvPr id="12" name="Picture 11"/>
          <p:cNvPicPr>
            <a:picLocks noChangeAspect="1"/>
          </p:cNvPicPr>
          <p:nvPr/>
        </p:nvPicPr>
        <p:blipFill>
          <a:blip r:embed="rId7"/>
          <a:stretch>
            <a:fillRect/>
          </a:stretch>
        </p:blipFill>
        <p:spPr>
          <a:xfrm>
            <a:off x="0" y="-29356"/>
            <a:ext cx="12191999" cy="895350"/>
          </a:xfrm>
          <a:prstGeom prst="rect">
            <a:avLst/>
          </a:prstGeom>
        </p:spPr>
      </p:pic>
      <p:pic>
        <p:nvPicPr>
          <p:cNvPr id="13" name="Picture 12"/>
          <p:cNvPicPr>
            <a:picLocks noChangeAspect="1"/>
          </p:cNvPicPr>
          <p:nvPr/>
        </p:nvPicPr>
        <p:blipFill>
          <a:blip r:embed="rId8"/>
          <a:stretch>
            <a:fillRect/>
          </a:stretch>
        </p:blipFill>
        <p:spPr>
          <a:xfrm>
            <a:off x="-1" y="6286637"/>
            <a:ext cx="12191999" cy="571363"/>
          </a:xfrm>
          <a:prstGeom prst="rect">
            <a:avLst/>
          </a:prstGeom>
        </p:spPr>
      </p:pic>
      <p:sp>
        <p:nvSpPr>
          <p:cNvPr id="2" name="Title 1"/>
          <p:cNvSpPr>
            <a:spLocks noGrp="1"/>
          </p:cNvSpPr>
          <p:nvPr>
            <p:ph type="title"/>
          </p:nvPr>
        </p:nvSpPr>
        <p:spPr>
          <a:xfrm>
            <a:off x="3128588" y="327060"/>
            <a:ext cx="6813065" cy="857006"/>
          </a:xfrm>
        </p:spPr>
        <p:txBody>
          <a:bodyPr>
            <a:normAutofit fontScale="90000"/>
          </a:bodyPr>
          <a:lstStyle/>
          <a:p>
            <a:r>
              <a:rPr lang="en-US" sz="2800" dirty="0"/>
              <a:t>Reflection on urban water management policies in the EU</a:t>
            </a:r>
            <a:endParaRPr lang="bg-BG" sz="2800" dirty="0"/>
          </a:p>
        </p:txBody>
      </p:sp>
    </p:spTree>
    <p:extLst>
      <p:ext uri="{BB962C8B-B14F-4D97-AF65-F5344CB8AC3E}">
        <p14:creationId xmlns:p14="http://schemas.microsoft.com/office/powerpoint/2010/main" val="351058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1C4ACEA2-16D5-4699-9BDC-F17EEE4DC27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17571A85-6567-470F-AC07-8A2653127D3F}"/>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graphicEl>
                                              <a:dgm id="{341127FA-2616-4844-A217-01452655028D}"/>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graphicEl>
                                              <a:dgm id="{A960706A-EF34-4FC6-AF09-2EE20DE22974}"/>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graphicEl>
                                              <a:dgm id="{5F7C2073-FB4A-437D-86D2-2A28467A9D8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B5240921-4BB4-437C-A3BF-E6BBAFF24B5F}"/>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graphicEl>
                                              <a:dgm id="{976E73DE-8E21-4C1D-B7F7-92567DCD4745}"/>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graphicEl>
                                              <a:dgm id="{773E8731-A4AA-49B0-A3B5-42EFE7E99172}"/>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graphicEl>
                                              <a:dgm id="{1FAB7744-4C50-4F08-B0CE-27001C41E5AE}"/>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4"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92098" y="4145441"/>
            <a:ext cx="10839501" cy="1463862"/>
          </a:xfrm>
        </p:spPr>
        <p:txBody>
          <a:bodyPr>
            <a:noAutofit/>
          </a:bodyPr>
          <a:lstStyle/>
          <a:p>
            <a:r>
              <a:rPr lang="en-US" sz="1600" dirty="0"/>
              <a:t>Two waste streams – sludge and wastewater. Their quality is of ultimate importance for achieving a circular economy</a:t>
            </a:r>
          </a:p>
          <a:p>
            <a:r>
              <a:rPr lang="en-US" sz="1600" dirty="0"/>
              <a:t>There seem to be three ways:</a:t>
            </a:r>
          </a:p>
          <a:p>
            <a:pPr marL="971550" lvl="1" indent="-514350">
              <a:buFont typeface="+mj-lt"/>
              <a:buAutoNum type="alphaUcPeriod"/>
            </a:pPr>
            <a:r>
              <a:rPr lang="en-US" sz="1600" dirty="0"/>
              <a:t>Improve treatment to increase the quality of these two streams so that they can be re-used</a:t>
            </a:r>
          </a:p>
          <a:p>
            <a:pPr marL="457200" lvl="1" indent="0">
              <a:buNone/>
            </a:pPr>
            <a:endParaRPr lang="en-US" sz="1600" dirty="0"/>
          </a:p>
        </p:txBody>
      </p:sp>
      <p:grpSp>
        <p:nvGrpSpPr>
          <p:cNvPr id="10" name="Group 9"/>
          <p:cNvGrpSpPr/>
          <p:nvPr/>
        </p:nvGrpSpPr>
        <p:grpSpPr>
          <a:xfrm>
            <a:off x="1874158" y="1397475"/>
            <a:ext cx="8834383" cy="1768290"/>
            <a:chOff x="1874158" y="1397475"/>
            <a:chExt cx="8834383" cy="1768290"/>
          </a:xfrm>
        </p:grpSpPr>
        <p:grpSp>
          <p:nvGrpSpPr>
            <p:cNvPr id="9" name="Group 8"/>
            <p:cNvGrpSpPr/>
            <p:nvPr/>
          </p:nvGrpSpPr>
          <p:grpSpPr>
            <a:xfrm>
              <a:off x="1874158" y="1397475"/>
              <a:ext cx="8834383" cy="1768290"/>
              <a:chOff x="1874158" y="1397475"/>
              <a:chExt cx="8834383" cy="1768290"/>
            </a:xfrm>
          </p:grpSpPr>
          <p:grpSp>
            <p:nvGrpSpPr>
              <p:cNvPr id="36" name="Group 35"/>
              <p:cNvGrpSpPr/>
              <p:nvPr/>
            </p:nvGrpSpPr>
            <p:grpSpPr>
              <a:xfrm>
                <a:off x="1874158" y="1717541"/>
                <a:ext cx="8834383" cy="1448224"/>
                <a:chOff x="-781120" y="3598561"/>
                <a:chExt cx="8834383" cy="1448224"/>
              </a:xfrm>
            </p:grpSpPr>
            <p:grpSp>
              <p:nvGrpSpPr>
                <p:cNvPr id="33" name="Group 32"/>
                <p:cNvGrpSpPr/>
                <p:nvPr/>
              </p:nvGrpSpPr>
              <p:grpSpPr>
                <a:xfrm>
                  <a:off x="-781120" y="3598561"/>
                  <a:ext cx="8655245" cy="1448224"/>
                  <a:chOff x="-60151" y="5242722"/>
                  <a:chExt cx="8655245" cy="1448224"/>
                </a:xfrm>
              </p:grpSpPr>
              <p:cxnSp>
                <p:nvCxnSpPr>
                  <p:cNvPr id="7" name="149 - Ευθύγραμμο βέλος σύνδεσης"/>
                  <p:cNvCxnSpPr/>
                  <p:nvPr/>
                </p:nvCxnSpPr>
                <p:spPr>
                  <a:xfrm>
                    <a:off x="4479785" y="5751112"/>
                    <a:ext cx="708440" cy="0"/>
                  </a:xfrm>
                  <a:prstGeom prst="straightConnector1">
                    <a:avLst/>
                  </a:prstGeom>
                  <a:ln w="28575">
                    <a:solidFill>
                      <a:schemeClr val="bg1">
                        <a:lumMod val="50000"/>
                      </a:schemeClr>
                    </a:solidFill>
                    <a:tailEnd type="arrow"/>
                  </a:ln>
                </p:spPr>
                <p:style>
                  <a:lnRef idx="1">
                    <a:schemeClr val="accent4"/>
                  </a:lnRef>
                  <a:fillRef idx="2">
                    <a:schemeClr val="accent4"/>
                  </a:fillRef>
                  <a:effectRef idx="1">
                    <a:schemeClr val="accent4"/>
                  </a:effectRef>
                  <a:fontRef idx="minor">
                    <a:schemeClr val="dk1"/>
                  </a:fontRef>
                </p:style>
              </p:cxnSp>
              <p:cxnSp>
                <p:nvCxnSpPr>
                  <p:cNvPr id="8" name="149 - Ευθύγραμμο βέλος σύνδεσης"/>
                  <p:cNvCxnSpPr/>
                  <p:nvPr/>
                </p:nvCxnSpPr>
                <p:spPr>
                  <a:xfrm>
                    <a:off x="2781610" y="5743910"/>
                    <a:ext cx="708440" cy="0"/>
                  </a:xfrm>
                  <a:prstGeom prst="straightConnector1">
                    <a:avLst/>
                  </a:prstGeom>
                  <a:ln w="28575">
                    <a:solidFill>
                      <a:schemeClr val="bg1">
                        <a:lumMod val="50000"/>
                      </a:schemeClr>
                    </a:solidFill>
                    <a:tailEnd type="arrow"/>
                  </a:ln>
                </p:spPr>
                <p:style>
                  <a:lnRef idx="1">
                    <a:schemeClr val="accent4"/>
                  </a:lnRef>
                  <a:fillRef idx="2">
                    <a:schemeClr val="accent4"/>
                  </a:fillRef>
                  <a:effectRef idx="1">
                    <a:schemeClr val="accent4"/>
                  </a:effectRef>
                  <a:fontRef idx="minor">
                    <a:schemeClr val="dk1"/>
                  </a:fontRef>
                </p:style>
              </p:cxnSp>
              <p:cxnSp>
                <p:nvCxnSpPr>
                  <p:cNvPr id="11" name="149 - Ευθύγραμμο βέλος σύνδεσης"/>
                  <p:cNvCxnSpPr/>
                  <p:nvPr/>
                </p:nvCxnSpPr>
                <p:spPr>
                  <a:xfrm>
                    <a:off x="6168259" y="5743910"/>
                    <a:ext cx="708440" cy="0"/>
                  </a:xfrm>
                  <a:prstGeom prst="straightConnector1">
                    <a:avLst/>
                  </a:prstGeom>
                  <a:ln w="28575">
                    <a:solidFill>
                      <a:schemeClr val="bg1">
                        <a:lumMod val="50000"/>
                      </a:schemeClr>
                    </a:solidFill>
                    <a:tailEnd type="arrow"/>
                  </a:ln>
                </p:spPr>
                <p:style>
                  <a:lnRef idx="1">
                    <a:schemeClr val="accent4"/>
                  </a:lnRef>
                  <a:fillRef idx="2">
                    <a:schemeClr val="accent4"/>
                  </a:fillRef>
                  <a:effectRef idx="1">
                    <a:schemeClr val="accent4"/>
                  </a:effectRef>
                  <a:fontRef idx="minor">
                    <a:schemeClr val="dk1"/>
                  </a:fontRef>
                </p:style>
              </p:cxnSp>
              <p:grpSp>
                <p:nvGrpSpPr>
                  <p:cNvPr id="22" name="Group 21"/>
                  <p:cNvGrpSpPr/>
                  <p:nvPr/>
                </p:nvGrpSpPr>
                <p:grpSpPr>
                  <a:xfrm>
                    <a:off x="1529479" y="5272686"/>
                    <a:ext cx="1495297" cy="925693"/>
                    <a:chOff x="1525990" y="5527860"/>
                    <a:chExt cx="1495297" cy="925693"/>
                  </a:xfrm>
                </p:grpSpPr>
                <p:sp>
                  <p:nvSpPr>
                    <p:cNvPr id="4" name="138 - Έλλειψη"/>
                    <p:cNvSpPr/>
                    <p:nvPr/>
                  </p:nvSpPr>
                  <p:spPr>
                    <a:xfrm>
                      <a:off x="1788778" y="5527860"/>
                      <a:ext cx="969722" cy="925693"/>
                    </a:xfrm>
                    <a:prstGeom prst="ellipse">
                      <a:avLst/>
                    </a:prstGeom>
                    <a:solidFill>
                      <a:schemeClr val="bg1">
                        <a:lumMod val="65000"/>
                      </a:schemeClr>
                    </a:solidFill>
                    <a:ln>
                      <a:solidFill>
                        <a:schemeClr val="bg1">
                          <a:lumMod val="65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GB" sz="1200" kern="0" dirty="0">
                        <a:solidFill>
                          <a:schemeClr val="bg1"/>
                        </a:solidFill>
                        <a:latin typeface="Arial" pitchFamily="34" charset="0"/>
                        <a:cs typeface="Arial" pitchFamily="34" charset="0"/>
                      </a:endParaRPr>
                    </a:p>
                  </p:txBody>
                </p:sp>
                <p:sp>
                  <p:nvSpPr>
                    <p:cNvPr id="13" name="141 - Ορθογώνιο"/>
                    <p:cNvSpPr>
                      <a:spLocks noChangeArrowheads="1"/>
                    </p:cNvSpPr>
                    <p:nvPr/>
                  </p:nvSpPr>
                  <p:spPr bwMode="auto">
                    <a:xfrm>
                      <a:off x="1525990" y="5788909"/>
                      <a:ext cx="1495297" cy="430887"/>
                    </a:xfrm>
                    <a:prstGeom prst="rect">
                      <a:avLst/>
                    </a:prstGeom>
                    <a:noFill/>
                    <a:ln w="9525">
                      <a:noFill/>
                      <a:miter lim="800000"/>
                      <a:headEnd/>
                      <a:tailEnd/>
                    </a:ln>
                  </p:spPr>
                  <p:txBody>
                    <a:bodyPr wrap="square">
                      <a:spAutoFit/>
                    </a:bodyPr>
                    <a:lstStyle/>
                    <a:p>
                      <a:pPr algn="ctr"/>
                      <a:r>
                        <a:rPr lang="en-US" sz="1100" b="1" dirty="0">
                          <a:solidFill>
                            <a:srgbClr val="000000"/>
                          </a:solidFill>
                          <a:latin typeface="Gill Sans MT" pitchFamily="34" charset="0"/>
                          <a:cs typeface="Times New Roman" pitchFamily="18" charset="0"/>
                        </a:rPr>
                        <a:t>Mechanical treatment</a:t>
                      </a:r>
                    </a:p>
                  </p:txBody>
                </p:sp>
              </p:grpSp>
              <p:grpSp>
                <p:nvGrpSpPr>
                  <p:cNvPr id="21" name="Group 20"/>
                  <p:cNvGrpSpPr/>
                  <p:nvPr/>
                </p:nvGrpSpPr>
                <p:grpSpPr>
                  <a:xfrm>
                    <a:off x="3267942" y="5242722"/>
                    <a:ext cx="1495297" cy="925693"/>
                    <a:chOff x="2981448" y="5541505"/>
                    <a:chExt cx="1495297" cy="925693"/>
                  </a:xfrm>
                </p:grpSpPr>
                <p:sp>
                  <p:nvSpPr>
                    <p:cNvPr id="14" name="138 - Έλλειψη"/>
                    <p:cNvSpPr/>
                    <p:nvPr/>
                  </p:nvSpPr>
                  <p:spPr>
                    <a:xfrm>
                      <a:off x="3230981" y="5541505"/>
                      <a:ext cx="969722" cy="925693"/>
                    </a:xfrm>
                    <a:prstGeom prst="ellipse">
                      <a:avLst/>
                    </a:prstGeom>
                    <a:solidFill>
                      <a:schemeClr val="bg1">
                        <a:lumMod val="65000"/>
                      </a:schemeClr>
                    </a:solidFill>
                    <a:ln>
                      <a:solidFill>
                        <a:schemeClr val="bg1">
                          <a:lumMod val="65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GB" sz="1200" kern="0" dirty="0">
                        <a:solidFill>
                          <a:schemeClr val="bg1"/>
                        </a:solidFill>
                        <a:latin typeface="Arial" pitchFamily="34" charset="0"/>
                        <a:cs typeface="Arial" pitchFamily="34" charset="0"/>
                      </a:endParaRPr>
                    </a:p>
                  </p:txBody>
                </p:sp>
                <p:sp>
                  <p:nvSpPr>
                    <p:cNvPr id="17" name="141 - Ορθογώνιο"/>
                    <p:cNvSpPr>
                      <a:spLocks noChangeArrowheads="1"/>
                    </p:cNvSpPr>
                    <p:nvPr/>
                  </p:nvSpPr>
                  <p:spPr bwMode="auto">
                    <a:xfrm>
                      <a:off x="2981448" y="5823037"/>
                      <a:ext cx="1495297" cy="430887"/>
                    </a:xfrm>
                    <a:prstGeom prst="rect">
                      <a:avLst/>
                    </a:prstGeom>
                    <a:noFill/>
                    <a:ln w="9525">
                      <a:noFill/>
                      <a:miter lim="800000"/>
                      <a:headEnd/>
                      <a:tailEnd/>
                    </a:ln>
                  </p:spPr>
                  <p:txBody>
                    <a:bodyPr wrap="square">
                      <a:spAutoFit/>
                    </a:bodyPr>
                    <a:lstStyle/>
                    <a:p>
                      <a:pPr algn="ctr"/>
                      <a:r>
                        <a:rPr lang="en-US" sz="1100" b="1" dirty="0">
                          <a:solidFill>
                            <a:srgbClr val="000000"/>
                          </a:solidFill>
                          <a:latin typeface="Gill Sans MT" pitchFamily="34" charset="0"/>
                          <a:cs typeface="Times New Roman" pitchFamily="18" charset="0"/>
                        </a:rPr>
                        <a:t>Primary sedimentation</a:t>
                      </a:r>
                    </a:p>
                  </p:txBody>
                </p:sp>
              </p:grpSp>
              <p:grpSp>
                <p:nvGrpSpPr>
                  <p:cNvPr id="3" name="Group 2"/>
                  <p:cNvGrpSpPr/>
                  <p:nvPr/>
                </p:nvGrpSpPr>
                <p:grpSpPr>
                  <a:xfrm>
                    <a:off x="4920891" y="5272686"/>
                    <a:ext cx="1495297" cy="925693"/>
                    <a:chOff x="4356738" y="5916521"/>
                    <a:chExt cx="1495297" cy="925693"/>
                  </a:xfrm>
                </p:grpSpPr>
                <p:sp>
                  <p:nvSpPr>
                    <p:cNvPr id="15" name="138 - Έλλειψη"/>
                    <p:cNvSpPr/>
                    <p:nvPr/>
                  </p:nvSpPr>
                  <p:spPr>
                    <a:xfrm>
                      <a:off x="4619526" y="5916521"/>
                      <a:ext cx="969722" cy="925693"/>
                    </a:xfrm>
                    <a:prstGeom prst="ellipse">
                      <a:avLst/>
                    </a:prstGeom>
                    <a:solidFill>
                      <a:schemeClr val="bg1">
                        <a:lumMod val="65000"/>
                      </a:schemeClr>
                    </a:solidFill>
                    <a:ln>
                      <a:solidFill>
                        <a:schemeClr val="bg1">
                          <a:lumMod val="65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GB" sz="1200" kern="0" dirty="0">
                        <a:solidFill>
                          <a:schemeClr val="bg1"/>
                        </a:solidFill>
                        <a:latin typeface="Arial" pitchFamily="34" charset="0"/>
                        <a:cs typeface="Arial" pitchFamily="34" charset="0"/>
                      </a:endParaRPr>
                    </a:p>
                  </p:txBody>
                </p:sp>
                <p:sp>
                  <p:nvSpPr>
                    <p:cNvPr id="18" name="141 - Ορθογώνιο"/>
                    <p:cNvSpPr>
                      <a:spLocks noChangeArrowheads="1"/>
                    </p:cNvSpPr>
                    <p:nvPr/>
                  </p:nvSpPr>
                  <p:spPr bwMode="auto">
                    <a:xfrm>
                      <a:off x="4356738" y="6184285"/>
                      <a:ext cx="1495297" cy="430887"/>
                    </a:xfrm>
                    <a:prstGeom prst="rect">
                      <a:avLst/>
                    </a:prstGeom>
                    <a:noFill/>
                    <a:ln w="9525">
                      <a:noFill/>
                      <a:miter lim="800000"/>
                      <a:headEnd/>
                      <a:tailEnd/>
                    </a:ln>
                  </p:spPr>
                  <p:txBody>
                    <a:bodyPr wrap="square">
                      <a:spAutoFit/>
                    </a:bodyPr>
                    <a:lstStyle/>
                    <a:p>
                      <a:pPr algn="ctr"/>
                      <a:r>
                        <a:rPr lang="en-US" sz="1100" b="1" dirty="0">
                          <a:solidFill>
                            <a:srgbClr val="000000"/>
                          </a:solidFill>
                          <a:latin typeface="Gill Sans MT" pitchFamily="34" charset="0"/>
                          <a:cs typeface="Times New Roman" pitchFamily="18" charset="0"/>
                        </a:rPr>
                        <a:t>Biological treatment</a:t>
                      </a:r>
                    </a:p>
                  </p:txBody>
                </p:sp>
              </p:grpSp>
              <p:grpSp>
                <p:nvGrpSpPr>
                  <p:cNvPr id="20" name="Group 19"/>
                  <p:cNvGrpSpPr/>
                  <p:nvPr/>
                </p:nvGrpSpPr>
                <p:grpSpPr>
                  <a:xfrm>
                    <a:off x="6662843" y="5242723"/>
                    <a:ext cx="1495297" cy="925693"/>
                    <a:chOff x="6192616" y="5460452"/>
                    <a:chExt cx="1495297" cy="925693"/>
                  </a:xfrm>
                </p:grpSpPr>
                <p:sp>
                  <p:nvSpPr>
                    <p:cNvPr id="16" name="138 - Έλλειψη"/>
                    <p:cNvSpPr/>
                    <p:nvPr/>
                  </p:nvSpPr>
                  <p:spPr>
                    <a:xfrm>
                      <a:off x="6446705" y="5460452"/>
                      <a:ext cx="969722" cy="925693"/>
                    </a:xfrm>
                    <a:prstGeom prst="ellipse">
                      <a:avLst/>
                    </a:prstGeom>
                    <a:solidFill>
                      <a:schemeClr val="bg1">
                        <a:lumMod val="65000"/>
                      </a:schemeClr>
                    </a:solidFill>
                    <a:ln>
                      <a:solidFill>
                        <a:schemeClr val="bg1">
                          <a:lumMod val="65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GB" sz="1200" kern="0" dirty="0">
                        <a:solidFill>
                          <a:schemeClr val="bg1"/>
                        </a:solidFill>
                        <a:latin typeface="Arial" pitchFamily="34" charset="0"/>
                        <a:cs typeface="Arial" pitchFamily="34" charset="0"/>
                      </a:endParaRPr>
                    </a:p>
                  </p:txBody>
                </p:sp>
                <p:sp>
                  <p:nvSpPr>
                    <p:cNvPr id="19" name="141 - Ορθογώνιο"/>
                    <p:cNvSpPr>
                      <a:spLocks noChangeArrowheads="1"/>
                    </p:cNvSpPr>
                    <p:nvPr/>
                  </p:nvSpPr>
                  <p:spPr bwMode="auto">
                    <a:xfrm>
                      <a:off x="6192616" y="5753398"/>
                      <a:ext cx="1495297" cy="430887"/>
                    </a:xfrm>
                    <a:prstGeom prst="rect">
                      <a:avLst/>
                    </a:prstGeom>
                    <a:noFill/>
                    <a:ln w="9525">
                      <a:noFill/>
                      <a:miter lim="800000"/>
                      <a:headEnd/>
                      <a:tailEnd/>
                    </a:ln>
                  </p:spPr>
                  <p:txBody>
                    <a:bodyPr wrap="square">
                      <a:spAutoFit/>
                    </a:bodyPr>
                    <a:lstStyle/>
                    <a:p>
                      <a:pPr algn="ctr"/>
                      <a:r>
                        <a:rPr lang="en-US" sz="1100" b="1" dirty="0">
                          <a:solidFill>
                            <a:srgbClr val="000000"/>
                          </a:solidFill>
                          <a:latin typeface="Gill Sans MT" pitchFamily="34" charset="0"/>
                          <a:cs typeface="Times New Roman" pitchFamily="18" charset="0"/>
                        </a:rPr>
                        <a:t>Secondary sedimentation</a:t>
                      </a:r>
                    </a:p>
                  </p:txBody>
                </p:sp>
              </p:grpSp>
              <p:cxnSp>
                <p:nvCxnSpPr>
                  <p:cNvPr id="23" name="149 - Ευθύγραμμο βέλος σύνδεσης"/>
                  <p:cNvCxnSpPr/>
                  <p:nvPr/>
                </p:nvCxnSpPr>
                <p:spPr>
                  <a:xfrm flipV="1">
                    <a:off x="-60151" y="5702240"/>
                    <a:ext cx="1852418" cy="3328"/>
                  </a:xfrm>
                  <a:prstGeom prst="straightConnector1">
                    <a:avLst/>
                  </a:prstGeom>
                  <a:ln w="28575">
                    <a:solidFill>
                      <a:schemeClr val="bg1">
                        <a:lumMod val="50000"/>
                      </a:schemeClr>
                    </a:solidFill>
                    <a:tailEnd type="arrow"/>
                  </a:ln>
                </p:spPr>
                <p:style>
                  <a:lnRef idx="1">
                    <a:schemeClr val="accent4"/>
                  </a:lnRef>
                  <a:fillRef idx="2">
                    <a:schemeClr val="accent4"/>
                  </a:fillRef>
                  <a:effectRef idx="1">
                    <a:schemeClr val="accent4"/>
                  </a:effectRef>
                  <a:fontRef idx="minor">
                    <a:schemeClr val="dk1"/>
                  </a:fontRef>
                </p:style>
              </p:cxnSp>
              <p:cxnSp>
                <p:nvCxnSpPr>
                  <p:cNvPr id="24" name="149 - Ευθύγραμμο βέλος σύνδεσης"/>
                  <p:cNvCxnSpPr/>
                  <p:nvPr/>
                </p:nvCxnSpPr>
                <p:spPr>
                  <a:xfrm>
                    <a:off x="7886654" y="5688242"/>
                    <a:ext cx="708440" cy="0"/>
                  </a:xfrm>
                  <a:prstGeom prst="straightConnector1">
                    <a:avLst/>
                  </a:prstGeom>
                  <a:ln w="28575">
                    <a:solidFill>
                      <a:schemeClr val="bg1">
                        <a:lumMod val="50000"/>
                      </a:schemeClr>
                    </a:solidFill>
                    <a:tailEnd type="arrow"/>
                  </a:ln>
                </p:spPr>
                <p:style>
                  <a:lnRef idx="1">
                    <a:schemeClr val="accent4"/>
                  </a:lnRef>
                  <a:fillRef idx="2">
                    <a:schemeClr val="accent4"/>
                  </a:fillRef>
                  <a:effectRef idx="1">
                    <a:schemeClr val="accent4"/>
                  </a:effectRef>
                  <a:fontRef idx="minor">
                    <a:schemeClr val="dk1"/>
                  </a:fontRef>
                </p:style>
              </p:cxnSp>
              <p:cxnSp>
                <p:nvCxnSpPr>
                  <p:cNvPr id="30" name="Straight Arrow Connector 29"/>
                  <p:cNvCxnSpPr>
                    <a:stCxn id="14" idx="4"/>
                  </p:cNvCxnSpPr>
                  <p:nvPr/>
                </p:nvCxnSpPr>
                <p:spPr>
                  <a:xfrm>
                    <a:off x="4002336" y="6168415"/>
                    <a:ext cx="0" cy="522531"/>
                  </a:xfrm>
                  <a:prstGeom prst="straightConnector1">
                    <a:avLst/>
                  </a:prstGeom>
                  <a:ln w="28575">
                    <a:solidFill>
                      <a:schemeClr val="bg1">
                        <a:lumMod val="50000"/>
                      </a:schemeClr>
                    </a:solidFill>
                    <a:tailEnd type="arrow"/>
                  </a:ln>
                </p:spPr>
                <p:style>
                  <a:lnRef idx="1">
                    <a:schemeClr val="accent4"/>
                  </a:lnRef>
                  <a:fillRef idx="2">
                    <a:schemeClr val="accent4"/>
                  </a:fillRef>
                  <a:effectRef idx="1">
                    <a:schemeClr val="accent4"/>
                  </a:effectRef>
                  <a:fontRef idx="minor">
                    <a:schemeClr val="dk1"/>
                  </a:fontRef>
                </p:style>
              </p:cxnSp>
              <p:cxnSp>
                <p:nvCxnSpPr>
                  <p:cNvPr id="32" name="Straight Arrow Connector 31"/>
                  <p:cNvCxnSpPr/>
                  <p:nvPr/>
                </p:nvCxnSpPr>
                <p:spPr>
                  <a:xfrm flipH="1">
                    <a:off x="7401792" y="6168415"/>
                    <a:ext cx="1" cy="501359"/>
                  </a:xfrm>
                  <a:prstGeom prst="straightConnector1">
                    <a:avLst/>
                  </a:prstGeom>
                  <a:ln w="28575">
                    <a:solidFill>
                      <a:schemeClr val="bg1">
                        <a:lumMod val="50000"/>
                      </a:schemeClr>
                    </a:solidFill>
                    <a:tailEnd type="arrow"/>
                  </a:ln>
                </p:spPr>
                <p:style>
                  <a:lnRef idx="1">
                    <a:schemeClr val="accent4"/>
                  </a:lnRef>
                  <a:fillRef idx="2">
                    <a:schemeClr val="accent4"/>
                  </a:fillRef>
                  <a:effectRef idx="1">
                    <a:schemeClr val="accent4"/>
                  </a:effectRef>
                  <a:fontRef idx="minor">
                    <a:schemeClr val="dk1"/>
                  </a:fontRef>
                </p:style>
              </p:cxnSp>
            </p:grpSp>
            <p:sp>
              <p:nvSpPr>
                <p:cNvPr id="34" name="141 - Ορθογώνιο"/>
                <p:cNvSpPr>
                  <a:spLocks noChangeArrowheads="1"/>
                </p:cNvSpPr>
                <p:nvPr/>
              </p:nvSpPr>
              <p:spPr bwMode="auto">
                <a:xfrm>
                  <a:off x="3090866" y="4552967"/>
                  <a:ext cx="1495297" cy="261610"/>
                </a:xfrm>
                <a:prstGeom prst="rect">
                  <a:avLst/>
                </a:prstGeom>
                <a:noFill/>
                <a:ln w="9525">
                  <a:noFill/>
                  <a:miter lim="800000"/>
                  <a:headEnd/>
                  <a:tailEnd/>
                </a:ln>
              </p:spPr>
              <p:txBody>
                <a:bodyPr wrap="square">
                  <a:spAutoFit/>
                </a:bodyPr>
                <a:lstStyle/>
                <a:p>
                  <a:pPr algn="ctr"/>
                  <a:r>
                    <a:rPr lang="en-US" sz="1100" b="1" dirty="0">
                      <a:solidFill>
                        <a:srgbClr val="000000"/>
                      </a:solidFill>
                      <a:latin typeface="Gill Sans MT" pitchFamily="34" charset="0"/>
                      <a:cs typeface="Times New Roman" pitchFamily="18" charset="0"/>
                    </a:rPr>
                    <a:t>Primary sludge</a:t>
                  </a:r>
                </a:p>
              </p:txBody>
            </p:sp>
            <p:sp>
              <p:nvSpPr>
                <p:cNvPr id="35" name="141 - Ορθογώνιο"/>
                <p:cNvSpPr>
                  <a:spLocks noChangeArrowheads="1"/>
                </p:cNvSpPr>
                <p:nvPr/>
              </p:nvSpPr>
              <p:spPr bwMode="auto">
                <a:xfrm>
                  <a:off x="6557966" y="4585658"/>
                  <a:ext cx="1495297" cy="261610"/>
                </a:xfrm>
                <a:prstGeom prst="rect">
                  <a:avLst/>
                </a:prstGeom>
                <a:noFill/>
                <a:ln w="9525">
                  <a:noFill/>
                  <a:miter lim="800000"/>
                  <a:headEnd/>
                  <a:tailEnd/>
                </a:ln>
              </p:spPr>
              <p:txBody>
                <a:bodyPr wrap="square">
                  <a:spAutoFit/>
                </a:bodyPr>
                <a:lstStyle/>
                <a:p>
                  <a:pPr algn="ctr"/>
                  <a:r>
                    <a:rPr lang="en-US" sz="1100" b="1" dirty="0">
                      <a:solidFill>
                        <a:srgbClr val="000000"/>
                      </a:solidFill>
                      <a:latin typeface="Gill Sans MT" pitchFamily="34" charset="0"/>
                      <a:cs typeface="Times New Roman" pitchFamily="18" charset="0"/>
                    </a:rPr>
                    <a:t>Excess sludge</a:t>
                  </a:r>
                </a:p>
              </p:txBody>
            </p:sp>
          </p:grpSp>
          <p:sp>
            <p:nvSpPr>
              <p:cNvPr id="37" name="TextBox 36"/>
              <p:cNvSpPr txBox="1"/>
              <p:nvPr/>
            </p:nvSpPr>
            <p:spPr>
              <a:xfrm>
                <a:off x="5982353" y="1397475"/>
                <a:ext cx="3094893" cy="369332"/>
              </a:xfrm>
              <a:prstGeom prst="rect">
                <a:avLst/>
              </a:prstGeom>
              <a:noFill/>
            </p:spPr>
            <p:txBody>
              <a:bodyPr wrap="square" rtlCol="0">
                <a:spAutoFit/>
              </a:bodyPr>
              <a:lstStyle/>
              <a:p>
                <a:r>
                  <a:rPr lang="en-US" dirty="0">
                    <a:solidFill>
                      <a:schemeClr val="bg1">
                        <a:lumMod val="50000"/>
                      </a:schemeClr>
                    </a:solidFill>
                  </a:rPr>
                  <a:t>Typical WWTP</a:t>
                </a:r>
                <a:endParaRPr lang="bg-BG" dirty="0">
                  <a:solidFill>
                    <a:schemeClr val="bg1">
                      <a:lumMod val="50000"/>
                    </a:schemeClr>
                  </a:solidFill>
                </a:endParaRPr>
              </a:p>
            </p:txBody>
          </p:sp>
        </p:grpSp>
        <p:sp>
          <p:nvSpPr>
            <p:cNvPr id="38" name="TextBox 37"/>
            <p:cNvSpPr txBox="1"/>
            <p:nvPr/>
          </p:nvSpPr>
          <p:spPr>
            <a:xfrm>
              <a:off x="1874158" y="2329597"/>
              <a:ext cx="1852418" cy="523220"/>
            </a:xfrm>
            <a:prstGeom prst="rect">
              <a:avLst/>
            </a:prstGeom>
            <a:noFill/>
          </p:spPr>
          <p:txBody>
            <a:bodyPr wrap="square" rtlCol="0">
              <a:spAutoFit/>
            </a:bodyPr>
            <a:lstStyle/>
            <a:p>
              <a:pPr algn="ctr"/>
              <a:r>
                <a:rPr lang="en-US" sz="1400" i="1" dirty="0">
                  <a:solidFill>
                    <a:srgbClr val="FF0000"/>
                  </a:solidFill>
                </a:rPr>
                <a:t>Wastewater from the community</a:t>
              </a:r>
              <a:endParaRPr lang="bg-BG" sz="1400" i="1" dirty="0">
                <a:solidFill>
                  <a:srgbClr val="FF0000"/>
                </a:solidFill>
              </a:endParaRPr>
            </a:p>
          </p:txBody>
        </p:sp>
      </p:grpSp>
      <p:grpSp>
        <p:nvGrpSpPr>
          <p:cNvPr id="12" name="Group 11"/>
          <p:cNvGrpSpPr/>
          <p:nvPr/>
        </p:nvGrpSpPr>
        <p:grpSpPr>
          <a:xfrm>
            <a:off x="5465038" y="1644984"/>
            <a:ext cx="6058606" cy="2446474"/>
            <a:chOff x="5465038" y="1644984"/>
            <a:chExt cx="6058606" cy="2446474"/>
          </a:xfrm>
        </p:grpSpPr>
        <p:sp>
          <p:nvSpPr>
            <p:cNvPr id="39" name="138 - Έλλειψη"/>
            <p:cNvSpPr/>
            <p:nvPr/>
          </p:nvSpPr>
          <p:spPr>
            <a:xfrm>
              <a:off x="10553922" y="1644984"/>
              <a:ext cx="969722" cy="925693"/>
            </a:xfrm>
            <a:prstGeom prst="ellipse">
              <a:avLst/>
            </a:prstGeom>
            <a:solidFill>
              <a:srgbClr val="FFC000"/>
            </a:solidFill>
            <a:ln>
              <a:solidFill>
                <a:schemeClr val="bg1">
                  <a:lumMod val="65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GB" sz="1200" kern="0" dirty="0">
                <a:solidFill>
                  <a:schemeClr val="bg1"/>
                </a:solidFill>
                <a:latin typeface="Arial" pitchFamily="34" charset="0"/>
                <a:cs typeface="Arial" pitchFamily="34" charset="0"/>
              </a:endParaRPr>
            </a:p>
          </p:txBody>
        </p:sp>
        <p:sp>
          <p:nvSpPr>
            <p:cNvPr id="43" name="138 - Έλλειψη"/>
            <p:cNvSpPr/>
            <p:nvPr/>
          </p:nvSpPr>
          <p:spPr>
            <a:xfrm>
              <a:off x="8859939" y="3129919"/>
              <a:ext cx="969722" cy="925693"/>
            </a:xfrm>
            <a:prstGeom prst="ellipse">
              <a:avLst/>
            </a:prstGeom>
            <a:solidFill>
              <a:srgbClr val="FFC000"/>
            </a:solidFill>
            <a:ln>
              <a:solidFill>
                <a:schemeClr val="bg1">
                  <a:lumMod val="65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GB" sz="1200" kern="0" dirty="0">
                <a:solidFill>
                  <a:schemeClr val="bg1"/>
                </a:solidFill>
                <a:latin typeface="Arial" pitchFamily="34" charset="0"/>
                <a:cs typeface="Arial" pitchFamily="34" charset="0"/>
              </a:endParaRPr>
            </a:p>
          </p:txBody>
        </p:sp>
        <p:sp>
          <p:nvSpPr>
            <p:cNvPr id="44" name="138 - Έλλειψη"/>
            <p:cNvSpPr/>
            <p:nvPr/>
          </p:nvSpPr>
          <p:spPr>
            <a:xfrm>
              <a:off x="5465038" y="3165765"/>
              <a:ext cx="969722" cy="925693"/>
            </a:xfrm>
            <a:prstGeom prst="ellipse">
              <a:avLst/>
            </a:prstGeom>
            <a:solidFill>
              <a:srgbClr val="FFC000"/>
            </a:solidFill>
            <a:ln>
              <a:solidFill>
                <a:schemeClr val="bg1">
                  <a:lumMod val="65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GB" sz="1200" kern="0" dirty="0">
                <a:solidFill>
                  <a:schemeClr val="bg1"/>
                </a:solidFill>
                <a:latin typeface="Arial" pitchFamily="34" charset="0"/>
                <a:cs typeface="Arial" pitchFamily="34" charset="0"/>
              </a:endParaRPr>
            </a:p>
          </p:txBody>
        </p:sp>
        <p:sp>
          <p:nvSpPr>
            <p:cNvPr id="6" name="TextBox 5"/>
            <p:cNvSpPr txBox="1"/>
            <p:nvPr/>
          </p:nvSpPr>
          <p:spPr>
            <a:xfrm>
              <a:off x="10814408" y="1870975"/>
              <a:ext cx="557981" cy="523220"/>
            </a:xfrm>
            <a:prstGeom prst="rect">
              <a:avLst/>
            </a:prstGeom>
            <a:noFill/>
          </p:spPr>
          <p:txBody>
            <a:bodyPr wrap="square" rtlCol="0">
              <a:spAutoFit/>
            </a:bodyPr>
            <a:lstStyle/>
            <a:p>
              <a:r>
                <a:rPr lang="en-US" sz="2800" dirty="0"/>
                <a:t>A</a:t>
              </a:r>
            </a:p>
          </p:txBody>
        </p:sp>
        <p:sp>
          <p:nvSpPr>
            <p:cNvPr id="41" name="TextBox 40"/>
            <p:cNvSpPr txBox="1"/>
            <p:nvPr/>
          </p:nvSpPr>
          <p:spPr>
            <a:xfrm>
              <a:off x="9135632" y="3350976"/>
              <a:ext cx="557981" cy="523220"/>
            </a:xfrm>
            <a:prstGeom prst="rect">
              <a:avLst/>
            </a:prstGeom>
            <a:noFill/>
          </p:spPr>
          <p:txBody>
            <a:bodyPr wrap="square" rtlCol="0">
              <a:spAutoFit/>
            </a:bodyPr>
            <a:lstStyle/>
            <a:p>
              <a:r>
                <a:rPr lang="en-US" sz="2800" dirty="0"/>
                <a:t>A</a:t>
              </a:r>
            </a:p>
          </p:txBody>
        </p:sp>
        <p:sp>
          <p:nvSpPr>
            <p:cNvPr id="45" name="TextBox 44"/>
            <p:cNvSpPr txBox="1"/>
            <p:nvPr/>
          </p:nvSpPr>
          <p:spPr>
            <a:xfrm>
              <a:off x="5766844" y="3379454"/>
              <a:ext cx="557981" cy="523220"/>
            </a:xfrm>
            <a:prstGeom prst="rect">
              <a:avLst/>
            </a:prstGeom>
            <a:noFill/>
          </p:spPr>
          <p:txBody>
            <a:bodyPr wrap="square" rtlCol="0">
              <a:spAutoFit/>
            </a:bodyPr>
            <a:lstStyle/>
            <a:p>
              <a:r>
                <a:rPr lang="en-US" sz="2800" dirty="0"/>
                <a:t>A</a:t>
              </a:r>
            </a:p>
          </p:txBody>
        </p:sp>
      </p:grpSp>
      <p:grpSp>
        <p:nvGrpSpPr>
          <p:cNvPr id="26" name="Group 25"/>
          <p:cNvGrpSpPr/>
          <p:nvPr/>
        </p:nvGrpSpPr>
        <p:grpSpPr>
          <a:xfrm>
            <a:off x="3463788" y="1037424"/>
            <a:ext cx="6628661" cy="2031092"/>
            <a:chOff x="3463788" y="1037424"/>
            <a:chExt cx="6628661" cy="2031092"/>
          </a:xfrm>
        </p:grpSpPr>
        <p:sp>
          <p:nvSpPr>
            <p:cNvPr id="42" name="Oval 41"/>
            <p:cNvSpPr/>
            <p:nvPr/>
          </p:nvSpPr>
          <p:spPr>
            <a:xfrm>
              <a:off x="3463788" y="1147146"/>
              <a:ext cx="6628661" cy="192137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6" name="TextBox 45"/>
            <p:cNvSpPr txBox="1"/>
            <p:nvPr/>
          </p:nvSpPr>
          <p:spPr>
            <a:xfrm>
              <a:off x="8350497" y="1037424"/>
              <a:ext cx="557981" cy="523220"/>
            </a:xfrm>
            <a:prstGeom prst="rect">
              <a:avLst/>
            </a:prstGeom>
            <a:noFill/>
          </p:spPr>
          <p:txBody>
            <a:bodyPr wrap="square" rtlCol="0">
              <a:spAutoFit/>
            </a:bodyPr>
            <a:lstStyle/>
            <a:p>
              <a:r>
                <a:rPr lang="en-US" sz="2800" dirty="0"/>
                <a:t>B</a:t>
              </a:r>
            </a:p>
          </p:txBody>
        </p:sp>
      </p:grpSp>
      <p:grpSp>
        <p:nvGrpSpPr>
          <p:cNvPr id="25" name="Group 24"/>
          <p:cNvGrpSpPr/>
          <p:nvPr/>
        </p:nvGrpSpPr>
        <p:grpSpPr>
          <a:xfrm>
            <a:off x="884815" y="1763084"/>
            <a:ext cx="969722" cy="925693"/>
            <a:chOff x="884815" y="1763084"/>
            <a:chExt cx="969722" cy="925693"/>
          </a:xfrm>
        </p:grpSpPr>
        <p:sp>
          <p:nvSpPr>
            <p:cNvPr id="40" name="138 - Έλλειψη"/>
            <p:cNvSpPr/>
            <p:nvPr/>
          </p:nvSpPr>
          <p:spPr>
            <a:xfrm>
              <a:off x="884815" y="1763084"/>
              <a:ext cx="969722" cy="925693"/>
            </a:xfrm>
            <a:prstGeom prst="ellipse">
              <a:avLst/>
            </a:prstGeom>
            <a:solidFill>
              <a:srgbClr val="FFC000"/>
            </a:solidFill>
            <a:ln>
              <a:solidFill>
                <a:schemeClr val="bg1">
                  <a:lumMod val="65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GB" sz="1200" kern="0" dirty="0">
                <a:solidFill>
                  <a:schemeClr val="bg1"/>
                </a:solidFill>
                <a:latin typeface="Arial" pitchFamily="34" charset="0"/>
                <a:cs typeface="Arial" pitchFamily="34" charset="0"/>
              </a:endParaRPr>
            </a:p>
          </p:txBody>
        </p:sp>
        <p:sp>
          <p:nvSpPr>
            <p:cNvPr id="47" name="TextBox 46"/>
            <p:cNvSpPr txBox="1"/>
            <p:nvPr/>
          </p:nvSpPr>
          <p:spPr>
            <a:xfrm>
              <a:off x="1191410" y="1948741"/>
              <a:ext cx="557981" cy="523220"/>
            </a:xfrm>
            <a:prstGeom prst="rect">
              <a:avLst/>
            </a:prstGeom>
            <a:noFill/>
          </p:spPr>
          <p:txBody>
            <a:bodyPr wrap="square" rtlCol="0">
              <a:spAutoFit/>
            </a:bodyPr>
            <a:lstStyle/>
            <a:p>
              <a:r>
                <a:rPr lang="en-US" sz="2800" dirty="0"/>
                <a:t>C</a:t>
              </a:r>
            </a:p>
          </p:txBody>
        </p:sp>
      </p:grpSp>
      <p:sp>
        <p:nvSpPr>
          <p:cNvPr id="27" name="Rectangle 26"/>
          <p:cNvSpPr/>
          <p:nvPr/>
        </p:nvSpPr>
        <p:spPr>
          <a:xfrm>
            <a:off x="649879" y="5106590"/>
            <a:ext cx="10606151" cy="584775"/>
          </a:xfrm>
          <a:prstGeom prst="rect">
            <a:avLst/>
          </a:prstGeom>
        </p:spPr>
        <p:txBody>
          <a:bodyPr wrap="square">
            <a:spAutoFit/>
          </a:bodyPr>
          <a:lstStyle/>
          <a:p>
            <a:pPr marL="971550" lvl="1" indent="-514350">
              <a:buFont typeface="+mj-lt"/>
              <a:buAutoNum type="alphaUcPeriod" startAt="2"/>
            </a:pPr>
            <a:r>
              <a:rPr lang="en-US" sz="1600" dirty="0"/>
              <a:t>Develop completely new treatment technology, not producing sludge</a:t>
            </a:r>
          </a:p>
          <a:p>
            <a:pPr marL="971550" lvl="1" indent="-514350">
              <a:buFont typeface="+mj-lt"/>
              <a:buAutoNum type="alphaUcPeriod" startAt="2"/>
            </a:pPr>
            <a:endParaRPr lang="en-US" sz="1600" dirty="0"/>
          </a:p>
        </p:txBody>
      </p:sp>
      <p:sp>
        <p:nvSpPr>
          <p:cNvPr id="28" name="Rectangle 27"/>
          <p:cNvSpPr/>
          <p:nvPr/>
        </p:nvSpPr>
        <p:spPr>
          <a:xfrm>
            <a:off x="649879" y="5521191"/>
            <a:ext cx="10791910" cy="584775"/>
          </a:xfrm>
          <a:prstGeom prst="rect">
            <a:avLst/>
          </a:prstGeom>
        </p:spPr>
        <p:txBody>
          <a:bodyPr wrap="square">
            <a:spAutoFit/>
          </a:bodyPr>
          <a:lstStyle/>
          <a:p>
            <a:pPr marL="971550" lvl="1" indent="-514350">
              <a:buFont typeface="+mj-lt"/>
              <a:buAutoNum type="alphaUcPeriod" startAt="3"/>
            </a:pPr>
            <a:r>
              <a:rPr lang="en-US" sz="1600" dirty="0"/>
              <a:t>Reduce pollutants at the source, which will enable the production of “cleaner” wastewater not requiring deeper treatment</a:t>
            </a:r>
          </a:p>
        </p:txBody>
      </p:sp>
      <p:pic>
        <p:nvPicPr>
          <p:cNvPr id="48" name="Picture 47"/>
          <p:cNvPicPr>
            <a:picLocks noChangeAspect="1"/>
          </p:cNvPicPr>
          <p:nvPr/>
        </p:nvPicPr>
        <p:blipFill>
          <a:blip r:embed="rId2"/>
          <a:stretch>
            <a:fillRect/>
          </a:stretch>
        </p:blipFill>
        <p:spPr>
          <a:xfrm>
            <a:off x="0" y="-29356"/>
            <a:ext cx="12191999" cy="895350"/>
          </a:xfrm>
          <a:prstGeom prst="rect">
            <a:avLst/>
          </a:prstGeom>
        </p:spPr>
      </p:pic>
      <p:sp>
        <p:nvSpPr>
          <p:cNvPr id="2" name="Title 1"/>
          <p:cNvSpPr>
            <a:spLocks noGrp="1"/>
          </p:cNvSpPr>
          <p:nvPr>
            <p:ph type="title"/>
          </p:nvPr>
        </p:nvSpPr>
        <p:spPr>
          <a:xfrm>
            <a:off x="2953331" y="180461"/>
            <a:ext cx="7172092" cy="730448"/>
          </a:xfrm>
        </p:spPr>
        <p:txBody>
          <a:bodyPr>
            <a:normAutofit/>
          </a:bodyPr>
          <a:lstStyle/>
          <a:p>
            <a:r>
              <a:rPr lang="en-US" sz="3200" dirty="0"/>
              <a:t>The pathways towards a circular economy</a:t>
            </a:r>
            <a:endParaRPr lang="bg-BG" sz="3200" dirty="0"/>
          </a:p>
        </p:txBody>
      </p:sp>
      <p:pic>
        <p:nvPicPr>
          <p:cNvPr id="49" name="Picture 48"/>
          <p:cNvPicPr>
            <a:picLocks noChangeAspect="1"/>
          </p:cNvPicPr>
          <p:nvPr/>
        </p:nvPicPr>
        <p:blipFill>
          <a:blip r:embed="rId3"/>
          <a:stretch>
            <a:fillRect/>
          </a:stretch>
        </p:blipFill>
        <p:spPr>
          <a:xfrm>
            <a:off x="-1" y="6286637"/>
            <a:ext cx="12191999" cy="571363"/>
          </a:xfrm>
          <a:prstGeom prst="rect">
            <a:avLst/>
          </a:prstGeom>
        </p:spPr>
      </p:pic>
    </p:spTree>
    <p:extLst>
      <p:ext uri="{BB962C8B-B14F-4D97-AF65-F5344CB8AC3E}">
        <p14:creationId xmlns:p14="http://schemas.microsoft.com/office/powerpoint/2010/main" val="253387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1+#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ppt_x"/>
                                          </p:val>
                                        </p:tav>
                                        <p:tav tm="100000">
                                          <p:val>
                                            <p:strVal val="#ppt_x"/>
                                          </p:val>
                                        </p:tav>
                                      </p:tavLst>
                                    </p:anim>
                                    <p:anim calcmode="lin" valueType="num">
                                      <p:cBhvr additive="base">
                                        <p:cTn id="3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0-#ppt_w/2"/>
                                          </p:val>
                                        </p:tav>
                                        <p:tav tm="100000">
                                          <p:val>
                                            <p:strVal val="#ppt_x"/>
                                          </p:val>
                                        </p:tav>
                                      </p:tavLst>
                                    </p:anim>
                                    <p:anim calcmode="lin" valueType="num">
                                      <p:cBhvr additive="base">
                                        <p:cTn id="42"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398" y="1270608"/>
            <a:ext cx="10515600" cy="1325563"/>
          </a:xfrm>
        </p:spPr>
        <p:txBody>
          <a:bodyPr>
            <a:normAutofit/>
          </a:bodyPr>
          <a:lstStyle/>
          <a:p>
            <a:r>
              <a:rPr lang="en-US" sz="3600" dirty="0"/>
              <a:t>The pathways towards a circular economy: Path A -wastewater</a:t>
            </a:r>
            <a:endParaRPr lang="bg-BG" sz="3600" dirty="0"/>
          </a:p>
        </p:txBody>
      </p:sp>
      <p:grpSp>
        <p:nvGrpSpPr>
          <p:cNvPr id="9" name="Group 8"/>
          <p:cNvGrpSpPr/>
          <p:nvPr/>
        </p:nvGrpSpPr>
        <p:grpSpPr>
          <a:xfrm>
            <a:off x="1164156" y="3168661"/>
            <a:ext cx="9639386" cy="1497942"/>
            <a:chOff x="1874158" y="1667823"/>
            <a:chExt cx="9639386" cy="1497942"/>
          </a:xfrm>
        </p:grpSpPr>
        <p:grpSp>
          <p:nvGrpSpPr>
            <p:cNvPr id="36" name="Group 35"/>
            <p:cNvGrpSpPr/>
            <p:nvPr/>
          </p:nvGrpSpPr>
          <p:grpSpPr>
            <a:xfrm>
              <a:off x="1874158" y="1717541"/>
              <a:ext cx="8834383" cy="1448224"/>
              <a:chOff x="-781120" y="3598561"/>
              <a:chExt cx="8834383" cy="1448224"/>
            </a:xfrm>
          </p:grpSpPr>
          <p:grpSp>
            <p:nvGrpSpPr>
              <p:cNvPr id="33" name="Group 32"/>
              <p:cNvGrpSpPr/>
              <p:nvPr/>
            </p:nvGrpSpPr>
            <p:grpSpPr>
              <a:xfrm>
                <a:off x="-781120" y="3598561"/>
                <a:ext cx="8655245" cy="1448224"/>
                <a:chOff x="-60151" y="5242722"/>
                <a:chExt cx="8655245" cy="1448224"/>
              </a:xfrm>
            </p:grpSpPr>
            <p:cxnSp>
              <p:nvCxnSpPr>
                <p:cNvPr id="7" name="149 - Ευθύγραμμο βέλος σύνδεσης"/>
                <p:cNvCxnSpPr/>
                <p:nvPr/>
              </p:nvCxnSpPr>
              <p:spPr>
                <a:xfrm>
                  <a:off x="4479785" y="5751112"/>
                  <a:ext cx="708440" cy="0"/>
                </a:xfrm>
                <a:prstGeom prst="straightConnector1">
                  <a:avLst/>
                </a:prstGeom>
                <a:ln w="28575">
                  <a:solidFill>
                    <a:schemeClr val="bg1">
                      <a:lumMod val="50000"/>
                    </a:schemeClr>
                  </a:solidFill>
                  <a:tailEnd type="arrow"/>
                </a:ln>
              </p:spPr>
              <p:style>
                <a:lnRef idx="1">
                  <a:schemeClr val="accent4"/>
                </a:lnRef>
                <a:fillRef idx="2">
                  <a:schemeClr val="accent4"/>
                </a:fillRef>
                <a:effectRef idx="1">
                  <a:schemeClr val="accent4"/>
                </a:effectRef>
                <a:fontRef idx="minor">
                  <a:schemeClr val="dk1"/>
                </a:fontRef>
              </p:style>
            </p:cxnSp>
            <p:cxnSp>
              <p:nvCxnSpPr>
                <p:cNvPr id="8" name="149 - Ευθύγραμμο βέλος σύνδεσης"/>
                <p:cNvCxnSpPr/>
                <p:nvPr/>
              </p:nvCxnSpPr>
              <p:spPr>
                <a:xfrm>
                  <a:off x="2781610" y="5743910"/>
                  <a:ext cx="708440" cy="0"/>
                </a:xfrm>
                <a:prstGeom prst="straightConnector1">
                  <a:avLst/>
                </a:prstGeom>
                <a:ln w="28575">
                  <a:solidFill>
                    <a:schemeClr val="bg1">
                      <a:lumMod val="50000"/>
                    </a:schemeClr>
                  </a:solidFill>
                  <a:tailEnd type="arrow"/>
                </a:ln>
              </p:spPr>
              <p:style>
                <a:lnRef idx="1">
                  <a:schemeClr val="accent4"/>
                </a:lnRef>
                <a:fillRef idx="2">
                  <a:schemeClr val="accent4"/>
                </a:fillRef>
                <a:effectRef idx="1">
                  <a:schemeClr val="accent4"/>
                </a:effectRef>
                <a:fontRef idx="minor">
                  <a:schemeClr val="dk1"/>
                </a:fontRef>
              </p:style>
            </p:cxnSp>
            <p:cxnSp>
              <p:nvCxnSpPr>
                <p:cNvPr id="11" name="149 - Ευθύγραμμο βέλος σύνδεσης"/>
                <p:cNvCxnSpPr/>
                <p:nvPr/>
              </p:nvCxnSpPr>
              <p:spPr>
                <a:xfrm>
                  <a:off x="6168259" y="5743910"/>
                  <a:ext cx="708440" cy="0"/>
                </a:xfrm>
                <a:prstGeom prst="straightConnector1">
                  <a:avLst/>
                </a:prstGeom>
                <a:ln w="28575">
                  <a:solidFill>
                    <a:schemeClr val="bg1">
                      <a:lumMod val="50000"/>
                    </a:schemeClr>
                  </a:solidFill>
                  <a:tailEnd type="arrow"/>
                </a:ln>
              </p:spPr>
              <p:style>
                <a:lnRef idx="1">
                  <a:schemeClr val="accent4"/>
                </a:lnRef>
                <a:fillRef idx="2">
                  <a:schemeClr val="accent4"/>
                </a:fillRef>
                <a:effectRef idx="1">
                  <a:schemeClr val="accent4"/>
                </a:effectRef>
                <a:fontRef idx="minor">
                  <a:schemeClr val="dk1"/>
                </a:fontRef>
              </p:style>
            </p:cxnSp>
            <p:grpSp>
              <p:nvGrpSpPr>
                <p:cNvPr id="22" name="Group 21"/>
                <p:cNvGrpSpPr/>
                <p:nvPr/>
              </p:nvGrpSpPr>
              <p:grpSpPr>
                <a:xfrm>
                  <a:off x="1529479" y="5272686"/>
                  <a:ext cx="1495297" cy="925693"/>
                  <a:chOff x="1525990" y="5527860"/>
                  <a:chExt cx="1495297" cy="925693"/>
                </a:xfrm>
              </p:grpSpPr>
              <p:sp>
                <p:nvSpPr>
                  <p:cNvPr id="4" name="138 - Έλλειψη"/>
                  <p:cNvSpPr/>
                  <p:nvPr/>
                </p:nvSpPr>
                <p:spPr>
                  <a:xfrm>
                    <a:off x="1788778" y="5527860"/>
                    <a:ext cx="969722" cy="925693"/>
                  </a:xfrm>
                  <a:prstGeom prst="ellipse">
                    <a:avLst/>
                  </a:prstGeom>
                  <a:solidFill>
                    <a:schemeClr val="bg1">
                      <a:lumMod val="65000"/>
                    </a:schemeClr>
                  </a:solidFill>
                  <a:ln>
                    <a:solidFill>
                      <a:schemeClr val="bg1">
                        <a:lumMod val="65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GB" sz="1200" kern="0" dirty="0">
                      <a:solidFill>
                        <a:schemeClr val="bg1"/>
                      </a:solidFill>
                      <a:latin typeface="Arial" pitchFamily="34" charset="0"/>
                      <a:cs typeface="Arial" pitchFamily="34" charset="0"/>
                    </a:endParaRPr>
                  </a:p>
                </p:txBody>
              </p:sp>
              <p:sp>
                <p:nvSpPr>
                  <p:cNvPr id="13" name="141 - Ορθογώνιο"/>
                  <p:cNvSpPr>
                    <a:spLocks noChangeArrowheads="1"/>
                  </p:cNvSpPr>
                  <p:nvPr/>
                </p:nvSpPr>
                <p:spPr bwMode="auto">
                  <a:xfrm>
                    <a:off x="1525990" y="5788909"/>
                    <a:ext cx="1495297" cy="430887"/>
                  </a:xfrm>
                  <a:prstGeom prst="rect">
                    <a:avLst/>
                  </a:prstGeom>
                  <a:noFill/>
                  <a:ln w="9525">
                    <a:noFill/>
                    <a:miter lim="800000"/>
                    <a:headEnd/>
                    <a:tailEnd/>
                  </a:ln>
                </p:spPr>
                <p:txBody>
                  <a:bodyPr wrap="square">
                    <a:spAutoFit/>
                  </a:bodyPr>
                  <a:lstStyle/>
                  <a:p>
                    <a:pPr algn="ctr"/>
                    <a:r>
                      <a:rPr lang="en-US" sz="1100" b="1" dirty="0">
                        <a:solidFill>
                          <a:srgbClr val="000000"/>
                        </a:solidFill>
                        <a:latin typeface="Gill Sans MT" pitchFamily="34" charset="0"/>
                        <a:cs typeface="Times New Roman" pitchFamily="18" charset="0"/>
                      </a:rPr>
                      <a:t>Mechanical treatment</a:t>
                    </a:r>
                  </a:p>
                </p:txBody>
              </p:sp>
            </p:grpSp>
            <p:grpSp>
              <p:nvGrpSpPr>
                <p:cNvPr id="21" name="Group 20"/>
                <p:cNvGrpSpPr/>
                <p:nvPr/>
              </p:nvGrpSpPr>
              <p:grpSpPr>
                <a:xfrm>
                  <a:off x="3267942" y="5242722"/>
                  <a:ext cx="1495297" cy="925693"/>
                  <a:chOff x="2981448" y="5541505"/>
                  <a:chExt cx="1495297" cy="925693"/>
                </a:xfrm>
              </p:grpSpPr>
              <p:sp>
                <p:nvSpPr>
                  <p:cNvPr id="14" name="138 - Έλλειψη"/>
                  <p:cNvSpPr/>
                  <p:nvPr/>
                </p:nvSpPr>
                <p:spPr>
                  <a:xfrm>
                    <a:off x="3230981" y="5541505"/>
                    <a:ext cx="969722" cy="925693"/>
                  </a:xfrm>
                  <a:prstGeom prst="ellipse">
                    <a:avLst/>
                  </a:prstGeom>
                  <a:solidFill>
                    <a:schemeClr val="bg1">
                      <a:lumMod val="65000"/>
                    </a:schemeClr>
                  </a:solidFill>
                  <a:ln>
                    <a:solidFill>
                      <a:schemeClr val="bg1">
                        <a:lumMod val="65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GB" sz="1200" kern="0" dirty="0">
                      <a:solidFill>
                        <a:schemeClr val="bg1"/>
                      </a:solidFill>
                      <a:latin typeface="Arial" pitchFamily="34" charset="0"/>
                      <a:cs typeface="Arial" pitchFamily="34" charset="0"/>
                    </a:endParaRPr>
                  </a:p>
                </p:txBody>
              </p:sp>
              <p:sp>
                <p:nvSpPr>
                  <p:cNvPr id="17" name="141 - Ορθογώνιο"/>
                  <p:cNvSpPr>
                    <a:spLocks noChangeArrowheads="1"/>
                  </p:cNvSpPr>
                  <p:nvPr/>
                </p:nvSpPr>
                <p:spPr bwMode="auto">
                  <a:xfrm>
                    <a:off x="2981448" y="5823037"/>
                    <a:ext cx="1495297" cy="430887"/>
                  </a:xfrm>
                  <a:prstGeom prst="rect">
                    <a:avLst/>
                  </a:prstGeom>
                  <a:noFill/>
                  <a:ln w="9525">
                    <a:noFill/>
                    <a:miter lim="800000"/>
                    <a:headEnd/>
                    <a:tailEnd/>
                  </a:ln>
                </p:spPr>
                <p:txBody>
                  <a:bodyPr wrap="square">
                    <a:spAutoFit/>
                  </a:bodyPr>
                  <a:lstStyle/>
                  <a:p>
                    <a:pPr algn="ctr"/>
                    <a:r>
                      <a:rPr lang="en-US" sz="1100" b="1" dirty="0">
                        <a:solidFill>
                          <a:srgbClr val="000000"/>
                        </a:solidFill>
                        <a:latin typeface="Gill Sans MT" pitchFamily="34" charset="0"/>
                        <a:cs typeface="Times New Roman" pitchFamily="18" charset="0"/>
                      </a:rPr>
                      <a:t>Primary sedimentation</a:t>
                    </a:r>
                  </a:p>
                </p:txBody>
              </p:sp>
            </p:grpSp>
            <p:grpSp>
              <p:nvGrpSpPr>
                <p:cNvPr id="3" name="Group 2"/>
                <p:cNvGrpSpPr/>
                <p:nvPr/>
              </p:nvGrpSpPr>
              <p:grpSpPr>
                <a:xfrm>
                  <a:off x="4920891" y="5272686"/>
                  <a:ext cx="1495297" cy="925693"/>
                  <a:chOff x="4356738" y="5916521"/>
                  <a:chExt cx="1495297" cy="925693"/>
                </a:xfrm>
              </p:grpSpPr>
              <p:sp>
                <p:nvSpPr>
                  <p:cNvPr id="15" name="138 - Έλλειψη"/>
                  <p:cNvSpPr/>
                  <p:nvPr/>
                </p:nvSpPr>
                <p:spPr>
                  <a:xfrm>
                    <a:off x="4619526" y="5916521"/>
                    <a:ext cx="969722" cy="925693"/>
                  </a:xfrm>
                  <a:prstGeom prst="ellipse">
                    <a:avLst/>
                  </a:prstGeom>
                  <a:solidFill>
                    <a:schemeClr val="bg1">
                      <a:lumMod val="65000"/>
                    </a:schemeClr>
                  </a:solidFill>
                  <a:ln>
                    <a:solidFill>
                      <a:schemeClr val="bg1">
                        <a:lumMod val="65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GB" sz="1200" kern="0" dirty="0">
                      <a:solidFill>
                        <a:schemeClr val="bg1"/>
                      </a:solidFill>
                      <a:latin typeface="Arial" pitchFamily="34" charset="0"/>
                      <a:cs typeface="Arial" pitchFamily="34" charset="0"/>
                    </a:endParaRPr>
                  </a:p>
                </p:txBody>
              </p:sp>
              <p:sp>
                <p:nvSpPr>
                  <p:cNvPr id="18" name="141 - Ορθογώνιο"/>
                  <p:cNvSpPr>
                    <a:spLocks noChangeArrowheads="1"/>
                  </p:cNvSpPr>
                  <p:nvPr/>
                </p:nvSpPr>
                <p:spPr bwMode="auto">
                  <a:xfrm>
                    <a:off x="4356738" y="6184285"/>
                    <a:ext cx="1495297" cy="430887"/>
                  </a:xfrm>
                  <a:prstGeom prst="rect">
                    <a:avLst/>
                  </a:prstGeom>
                  <a:noFill/>
                  <a:ln w="9525">
                    <a:noFill/>
                    <a:miter lim="800000"/>
                    <a:headEnd/>
                    <a:tailEnd/>
                  </a:ln>
                </p:spPr>
                <p:txBody>
                  <a:bodyPr wrap="square">
                    <a:spAutoFit/>
                  </a:bodyPr>
                  <a:lstStyle/>
                  <a:p>
                    <a:pPr algn="ctr"/>
                    <a:r>
                      <a:rPr lang="en-US" sz="1100" b="1" dirty="0">
                        <a:solidFill>
                          <a:srgbClr val="000000"/>
                        </a:solidFill>
                        <a:latin typeface="Gill Sans MT" pitchFamily="34" charset="0"/>
                        <a:cs typeface="Times New Roman" pitchFamily="18" charset="0"/>
                      </a:rPr>
                      <a:t>Biological treatment</a:t>
                    </a:r>
                  </a:p>
                </p:txBody>
              </p:sp>
            </p:grpSp>
            <p:grpSp>
              <p:nvGrpSpPr>
                <p:cNvPr id="20" name="Group 19"/>
                <p:cNvGrpSpPr/>
                <p:nvPr/>
              </p:nvGrpSpPr>
              <p:grpSpPr>
                <a:xfrm>
                  <a:off x="6662843" y="5242723"/>
                  <a:ext cx="1495297" cy="925693"/>
                  <a:chOff x="6192616" y="5460452"/>
                  <a:chExt cx="1495297" cy="925693"/>
                </a:xfrm>
              </p:grpSpPr>
              <p:sp>
                <p:nvSpPr>
                  <p:cNvPr id="16" name="138 - Έλλειψη"/>
                  <p:cNvSpPr/>
                  <p:nvPr/>
                </p:nvSpPr>
                <p:spPr>
                  <a:xfrm>
                    <a:off x="6446705" y="5460452"/>
                    <a:ext cx="969722" cy="925693"/>
                  </a:xfrm>
                  <a:prstGeom prst="ellipse">
                    <a:avLst/>
                  </a:prstGeom>
                  <a:solidFill>
                    <a:schemeClr val="bg1">
                      <a:lumMod val="65000"/>
                    </a:schemeClr>
                  </a:solidFill>
                  <a:ln>
                    <a:solidFill>
                      <a:schemeClr val="bg1">
                        <a:lumMod val="65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GB" sz="1200" kern="0" dirty="0">
                      <a:solidFill>
                        <a:schemeClr val="bg1"/>
                      </a:solidFill>
                      <a:latin typeface="Arial" pitchFamily="34" charset="0"/>
                      <a:cs typeface="Arial" pitchFamily="34" charset="0"/>
                    </a:endParaRPr>
                  </a:p>
                </p:txBody>
              </p:sp>
              <p:sp>
                <p:nvSpPr>
                  <p:cNvPr id="19" name="141 - Ορθογώνιο"/>
                  <p:cNvSpPr>
                    <a:spLocks noChangeArrowheads="1"/>
                  </p:cNvSpPr>
                  <p:nvPr/>
                </p:nvSpPr>
                <p:spPr bwMode="auto">
                  <a:xfrm>
                    <a:off x="6192616" y="5753398"/>
                    <a:ext cx="1495297" cy="430887"/>
                  </a:xfrm>
                  <a:prstGeom prst="rect">
                    <a:avLst/>
                  </a:prstGeom>
                  <a:noFill/>
                  <a:ln w="9525">
                    <a:noFill/>
                    <a:miter lim="800000"/>
                    <a:headEnd/>
                    <a:tailEnd/>
                  </a:ln>
                </p:spPr>
                <p:txBody>
                  <a:bodyPr wrap="square">
                    <a:spAutoFit/>
                  </a:bodyPr>
                  <a:lstStyle/>
                  <a:p>
                    <a:pPr algn="ctr"/>
                    <a:r>
                      <a:rPr lang="en-US" sz="1100" b="1" dirty="0">
                        <a:solidFill>
                          <a:srgbClr val="000000"/>
                        </a:solidFill>
                        <a:latin typeface="Gill Sans MT" pitchFamily="34" charset="0"/>
                        <a:cs typeface="Times New Roman" pitchFamily="18" charset="0"/>
                      </a:rPr>
                      <a:t>Secondary sedimentation</a:t>
                    </a:r>
                  </a:p>
                </p:txBody>
              </p:sp>
            </p:grpSp>
            <p:cxnSp>
              <p:nvCxnSpPr>
                <p:cNvPr id="23" name="149 - Ευθύγραμμο βέλος σύνδεσης"/>
                <p:cNvCxnSpPr/>
                <p:nvPr/>
              </p:nvCxnSpPr>
              <p:spPr>
                <a:xfrm flipV="1">
                  <a:off x="-60151" y="5702240"/>
                  <a:ext cx="1852418" cy="3328"/>
                </a:xfrm>
                <a:prstGeom prst="straightConnector1">
                  <a:avLst/>
                </a:prstGeom>
                <a:ln w="28575">
                  <a:solidFill>
                    <a:schemeClr val="bg1">
                      <a:lumMod val="50000"/>
                    </a:schemeClr>
                  </a:solidFill>
                  <a:tailEnd type="arrow"/>
                </a:ln>
              </p:spPr>
              <p:style>
                <a:lnRef idx="1">
                  <a:schemeClr val="accent4"/>
                </a:lnRef>
                <a:fillRef idx="2">
                  <a:schemeClr val="accent4"/>
                </a:fillRef>
                <a:effectRef idx="1">
                  <a:schemeClr val="accent4"/>
                </a:effectRef>
                <a:fontRef idx="minor">
                  <a:schemeClr val="dk1"/>
                </a:fontRef>
              </p:style>
            </p:cxnSp>
            <p:cxnSp>
              <p:nvCxnSpPr>
                <p:cNvPr id="24" name="149 - Ευθύγραμμο βέλος σύνδεσης"/>
                <p:cNvCxnSpPr/>
                <p:nvPr/>
              </p:nvCxnSpPr>
              <p:spPr>
                <a:xfrm>
                  <a:off x="7886654" y="5688242"/>
                  <a:ext cx="708440" cy="0"/>
                </a:xfrm>
                <a:prstGeom prst="straightConnector1">
                  <a:avLst/>
                </a:prstGeom>
                <a:ln w="28575">
                  <a:solidFill>
                    <a:schemeClr val="bg1">
                      <a:lumMod val="50000"/>
                    </a:schemeClr>
                  </a:solidFill>
                  <a:tailEnd type="arrow"/>
                </a:ln>
              </p:spPr>
              <p:style>
                <a:lnRef idx="1">
                  <a:schemeClr val="accent4"/>
                </a:lnRef>
                <a:fillRef idx="2">
                  <a:schemeClr val="accent4"/>
                </a:fillRef>
                <a:effectRef idx="1">
                  <a:schemeClr val="accent4"/>
                </a:effectRef>
                <a:fontRef idx="minor">
                  <a:schemeClr val="dk1"/>
                </a:fontRef>
              </p:style>
            </p:cxnSp>
            <p:cxnSp>
              <p:nvCxnSpPr>
                <p:cNvPr id="30" name="Straight Arrow Connector 29"/>
                <p:cNvCxnSpPr>
                  <a:stCxn id="14" idx="4"/>
                </p:cNvCxnSpPr>
                <p:nvPr/>
              </p:nvCxnSpPr>
              <p:spPr>
                <a:xfrm>
                  <a:off x="4002336" y="6168415"/>
                  <a:ext cx="0" cy="522531"/>
                </a:xfrm>
                <a:prstGeom prst="straightConnector1">
                  <a:avLst/>
                </a:prstGeom>
                <a:ln w="28575">
                  <a:solidFill>
                    <a:schemeClr val="bg1">
                      <a:lumMod val="50000"/>
                    </a:schemeClr>
                  </a:solidFill>
                  <a:tailEnd type="arrow"/>
                </a:ln>
              </p:spPr>
              <p:style>
                <a:lnRef idx="1">
                  <a:schemeClr val="accent4"/>
                </a:lnRef>
                <a:fillRef idx="2">
                  <a:schemeClr val="accent4"/>
                </a:fillRef>
                <a:effectRef idx="1">
                  <a:schemeClr val="accent4"/>
                </a:effectRef>
                <a:fontRef idx="minor">
                  <a:schemeClr val="dk1"/>
                </a:fontRef>
              </p:style>
            </p:cxnSp>
            <p:cxnSp>
              <p:nvCxnSpPr>
                <p:cNvPr id="32" name="Straight Arrow Connector 31"/>
                <p:cNvCxnSpPr/>
                <p:nvPr/>
              </p:nvCxnSpPr>
              <p:spPr>
                <a:xfrm flipH="1">
                  <a:off x="7401792" y="6168415"/>
                  <a:ext cx="1" cy="501359"/>
                </a:xfrm>
                <a:prstGeom prst="straightConnector1">
                  <a:avLst/>
                </a:prstGeom>
                <a:ln w="28575">
                  <a:solidFill>
                    <a:schemeClr val="bg1">
                      <a:lumMod val="50000"/>
                    </a:schemeClr>
                  </a:solidFill>
                  <a:tailEnd type="arrow"/>
                </a:ln>
              </p:spPr>
              <p:style>
                <a:lnRef idx="1">
                  <a:schemeClr val="accent4"/>
                </a:lnRef>
                <a:fillRef idx="2">
                  <a:schemeClr val="accent4"/>
                </a:fillRef>
                <a:effectRef idx="1">
                  <a:schemeClr val="accent4"/>
                </a:effectRef>
                <a:fontRef idx="minor">
                  <a:schemeClr val="dk1"/>
                </a:fontRef>
              </p:style>
            </p:cxnSp>
          </p:grpSp>
          <p:sp>
            <p:nvSpPr>
              <p:cNvPr id="34" name="141 - Ορθογώνιο"/>
              <p:cNvSpPr>
                <a:spLocks noChangeArrowheads="1"/>
              </p:cNvSpPr>
              <p:nvPr/>
            </p:nvSpPr>
            <p:spPr bwMode="auto">
              <a:xfrm>
                <a:off x="3090866" y="4552967"/>
                <a:ext cx="1495297" cy="261610"/>
              </a:xfrm>
              <a:prstGeom prst="rect">
                <a:avLst/>
              </a:prstGeom>
              <a:noFill/>
              <a:ln w="9525">
                <a:noFill/>
                <a:miter lim="800000"/>
                <a:headEnd/>
                <a:tailEnd/>
              </a:ln>
            </p:spPr>
            <p:txBody>
              <a:bodyPr wrap="square">
                <a:spAutoFit/>
              </a:bodyPr>
              <a:lstStyle/>
              <a:p>
                <a:pPr algn="ctr"/>
                <a:r>
                  <a:rPr lang="en-US" sz="1100" b="1" dirty="0">
                    <a:solidFill>
                      <a:srgbClr val="000000"/>
                    </a:solidFill>
                    <a:latin typeface="Gill Sans MT" pitchFamily="34" charset="0"/>
                    <a:cs typeface="Times New Roman" pitchFamily="18" charset="0"/>
                  </a:rPr>
                  <a:t>Primary sludge</a:t>
                </a:r>
              </a:p>
            </p:txBody>
          </p:sp>
          <p:sp>
            <p:nvSpPr>
              <p:cNvPr id="35" name="141 - Ορθογώνιο"/>
              <p:cNvSpPr>
                <a:spLocks noChangeArrowheads="1"/>
              </p:cNvSpPr>
              <p:nvPr/>
            </p:nvSpPr>
            <p:spPr bwMode="auto">
              <a:xfrm>
                <a:off x="6557966" y="4585658"/>
                <a:ext cx="1495297" cy="261610"/>
              </a:xfrm>
              <a:prstGeom prst="rect">
                <a:avLst/>
              </a:prstGeom>
              <a:noFill/>
              <a:ln w="9525">
                <a:noFill/>
                <a:miter lim="800000"/>
                <a:headEnd/>
                <a:tailEnd/>
              </a:ln>
            </p:spPr>
            <p:txBody>
              <a:bodyPr wrap="square">
                <a:spAutoFit/>
              </a:bodyPr>
              <a:lstStyle/>
              <a:p>
                <a:pPr algn="ctr"/>
                <a:r>
                  <a:rPr lang="en-US" sz="1100" b="1" dirty="0">
                    <a:solidFill>
                      <a:srgbClr val="000000"/>
                    </a:solidFill>
                    <a:latin typeface="Gill Sans MT" pitchFamily="34" charset="0"/>
                    <a:cs typeface="Times New Roman" pitchFamily="18" charset="0"/>
                  </a:rPr>
                  <a:t>Excess sludge</a:t>
                </a:r>
              </a:p>
            </p:txBody>
          </p:sp>
        </p:grpSp>
        <p:sp>
          <p:nvSpPr>
            <p:cNvPr id="38" name="TextBox 37"/>
            <p:cNvSpPr txBox="1"/>
            <p:nvPr/>
          </p:nvSpPr>
          <p:spPr>
            <a:xfrm>
              <a:off x="1874158" y="2329597"/>
              <a:ext cx="1852418" cy="523220"/>
            </a:xfrm>
            <a:prstGeom prst="rect">
              <a:avLst/>
            </a:prstGeom>
            <a:noFill/>
          </p:spPr>
          <p:txBody>
            <a:bodyPr wrap="square" rtlCol="0">
              <a:spAutoFit/>
            </a:bodyPr>
            <a:lstStyle/>
            <a:p>
              <a:pPr algn="ctr"/>
              <a:r>
                <a:rPr lang="en-US" sz="1400" i="1" dirty="0">
                  <a:solidFill>
                    <a:srgbClr val="FF0000"/>
                  </a:solidFill>
                </a:rPr>
                <a:t>Wastewater from the community</a:t>
              </a:r>
              <a:endParaRPr lang="bg-BG" sz="1400" i="1" dirty="0">
                <a:solidFill>
                  <a:srgbClr val="FF0000"/>
                </a:solidFill>
              </a:endParaRPr>
            </a:p>
          </p:txBody>
        </p:sp>
        <p:sp>
          <p:nvSpPr>
            <p:cNvPr id="39" name="138 - Έλλειψη"/>
            <p:cNvSpPr/>
            <p:nvPr/>
          </p:nvSpPr>
          <p:spPr>
            <a:xfrm>
              <a:off x="10543822" y="1667823"/>
              <a:ext cx="969722" cy="925693"/>
            </a:xfrm>
            <a:prstGeom prst="ellipse">
              <a:avLst/>
            </a:prstGeom>
            <a:solidFill>
              <a:srgbClr val="FFC000"/>
            </a:solidFill>
            <a:ln>
              <a:solidFill>
                <a:schemeClr val="bg1">
                  <a:lumMod val="65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GB" sz="1200" kern="0" dirty="0">
                <a:solidFill>
                  <a:schemeClr val="bg1"/>
                </a:solidFill>
                <a:latin typeface="Arial" pitchFamily="34" charset="0"/>
                <a:cs typeface="Arial" pitchFamily="34" charset="0"/>
              </a:endParaRPr>
            </a:p>
          </p:txBody>
        </p:sp>
      </p:grpSp>
      <p:sp>
        <p:nvSpPr>
          <p:cNvPr id="41" name="TextBox 40"/>
          <p:cNvSpPr txBox="1"/>
          <p:nvPr/>
        </p:nvSpPr>
        <p:spPr>
          <a:xfrm>
            <a:off x="10105306" y="3372381"/>
            <a:ext cx="557981" cy="523220"/>
          </a:xfrm>
          <a:prstGeom prst="rect">
            <a:avLst/>
          </a:prstGeom>
          <a:noFill/>
        </p:spPr>
        <p:txBody>
          <a:bodyPr wrap="square" rtlCol="0">
            <a:spAutoFit/>
          </a:bodyPr>
          <a:lstStyle/>
          <a:p>
            <a:r>
              <a:rPr lang="en-US" sz="2800" dirty="0"/>
              <a:t>A</a:t>
            </a:r>
          </a:p>
        </p:txBody>
      </p:sp>
      <p:pic>
        <p:nvPicPr>
          <p:cNvPr id="31" name="Picture 30"/>
          <p:cNvPicPr>
            <a:picLocks noChangeAspect="1"/>
          </p:cNvPicPr>
          <p:nvPr/>
        </p:nvPicPr>
        <p:blipFill>
          <a:blip r:embed="rId2"/>
          <a:stretch>
            <a:fillRect/>
          </a:stretch>
        </p:blipFill>
        <p:spPr>
          <a:xfrm>
            <a:off x="1" y="-38118"/>
            <a:ext cx="12191999" cy="895350"/>
          </a:xfrm>
          <a:prstGeom prst="rect">
            <a:avLst/>
          </a:prstGeom>
        </p:spPr>
      </p:pic>
      <p:pic>
        <p:nvPicPr>
          <p:cNvPr id="37" name="Picture 36"/>
          <p:cNvPicPr>
            <a:picLocks noChangeAspect="1"/>
          </p:cNvPicPr>
          <p:nvPr/>
        </p:nvPicPr>
        <p:blipFill>
          <a:blip r:embed="rId3"/>
          <a:stretch>
            <a:fillRect/>
          </a:stretch>
        </p:blipFill>
        <p:spPr>
          <a:xfrm>
            <a:off x="-1" y="6286637"/>
            <a:ext cx="12191999" cy="571363"/>
          </a:xfrm>
          <a:prstGeom prst="rect">
            <a:avLst/>
          </a:prstGeom>
        </p:spPr>
      </p:pic>
    </p:spTree>
    <p:extLst>
      <p:ext uri="{BB962C8B-B14F-4D97-AF65-F5344CB8AC3E}">
        <p14:creationId xmlns:p14="http://schemas.microsoft.com/office/powerpoint/2010/main" val="330158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166" y="1376241"/>
            <a:ext cx="11517922" cy="830629"/>
          </a:xfrm>
        </p:spPr>
        <p:txBody>
          <a:bodyPr>
            <a:normAutofit fontScale="90000"/>
          </a:bodyPr>
          <a:lstStyle/>
          <a:p>
            <a:r>
              <a:rPr lang="en-US" sz="3200" dirty="0"/>
              <a:t>A</a:t>
            </a:r>
            <a:r>
              <a:rPr lang="bg-BG" sz="3200" dirty="0"/>
              <a:t>. </a:t>
            </a:r>
            <a:r>
              <a:rPr lang="en-US" sz="3200" dirty="0"/>
              <a:t>Some interesting new technologies for improved wastewater treatment</a:t>
            </a:r>
            <a:endParaRPr lang="bg-BG" sz="3200" dirty="0"/>
          </a:p>
        </p:txBody>
      </p:sp>
      <p:pic>
        <p:nvPicPr>
          <p:cNvPr id="1026" name="Picture 2" descr="Ð ÐµÐ·ÑÐ»ÑÐ°Ñ Ñ Ð¸Ð·Ð¾Ð±ÑÐ°Ð¶ÐµÐ½Ð¸Ðµ Ð·Ð° ÑÐ½Ð¸Ð¼ÐºÐ¸ Ð¾ÑÐµÑ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2428508"/>
            <a:ext cx="4091110" cy="272948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702166" y="5235758"/>
            <a:ext cx="3601180" cy="646331"/>
          </a:xfrm>
          <a:prstGeom prst="rect">
            <a:avLst/>
          </a:prstGeom>
        </p:spPr>
        <p:txBody>
          <a:bodyPr wrap="square">
            <a:spAutoFit/>
          </a:bodyPr>
          <a:lstStyle/>
          <a:p>
            <a:r>
              <a:rPr lang="en-GB" dirty="0">
                <a:latin typeface="Times New Roman" panose="02020603050405020304" pitchFamily="18" charset="0"/>
                <a:ea typeface="Times New Roman" panose="02020603050405020304" pitchFamily="18" charset="0"/>
              </a:rPr>
              <a:t>About 75% of the walnut production is nut shells, which are wasted. </a:t>
            </a:r>
            <a:endParaRPr lang="bg-BG" dirty="0"/>
          </a:p>
        </p:txBody>
      </p:sp>
      <p:pic>
        <p:nvPicPr>
          <p:cNvPr id="3" name="Picture 2"/>
          <p:cNvPicPr>
            <a:picLocks noChangeAspect="1"/>
          </p:cNvPicPr>
          <p:nvPr/>
        </p:nvPicPr>
        <p:blipFill>
          <a:blip r:embed="rId3"/>
          <a:stretch>
            <a:fillRect/>
          </a:stretch>
        </p:blipFill>
        <p:spPr>
          <a:xfrm>
            <a:off x="4763967" y="2274014"/>
            <a:ext cx="7200900" cy="3038475"/>
          </a:xfrm>
          <a:prstGeom prst="rect">
            <a:avLst/>
          </a:prstGeom>
        </p:spPr>
      </p:pic>
      <p:pic>
        <p:nvPicPr>
          <p:cNvPr id="7" name="Picture 6"/>
          <p:cNvPicPr>
            <a:picLocks noChangeAspect="1"/>
          </p:cNvPicPr>
          <p:nvPr/>
        </p:nvPicPr>
        <p:blipFill>
          <a:blip r:embed="rId4"/>
          <a:stretch>
            <a:fillRect/>
          </a:stretch>
        </p:blipFill>
        <p:spPr>
          <a:xfrm>
            <a:off x="1" y="-38118"/>
            <a:ext cx="12191999" cy="895350"/>
          </a:xfrm>
          <a:prstGeom prst="rect">
            <a:avLst/>
          </a:prstGeom>
        </p:spPr>
      </p:pic>
      <p:pic>
        <p:nvPicPr>
          <p:cNvPr id="8" name="Picture 7"/>
          <p:cNvPicPr>
            <a:picLocks noChangeAspect="1"/>
          </p:cNvPicPr>
          <p:nvPr/>
        </p:nvPicPr>
        <p:blipFill>
          <a:blip r:embed="rId5"/>
          <a:stretch>
            <a:fillRect/>
          </a:stretch>
        </p:blipFill>
        <p:spPr>
          <a:xfrm>
            <a:off x="-1" y="6286637"/>
            <a:ext cx="12191999" cy="571363"/>
          </a:xfrm>
          <a:prstGeom prst="rect">
            <a:avLst/>
          </a:prstGeom>
        </p:spPr>
      </p:pic>
    </p:spTree>
    <p:extLst>
      <p:ext uri="{BB962C8B-B14F-4D97-AF65-F5344CB8AC3E}">
        <p14:creationId xmlns:p14="http://schemas.microsoft.com/office/powerpoint/2010/main" val="137809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8754" y="773497"/>
            <a:ext cx="8475785" cy="953721"/>
          </a:xfrm>
        </p:spPr>
        <p:txBody>
          <a:bodyPr vert="horz" lIns="91440" tIns="45720" rIns="91440" bIns="45720" rtlCol="0" anchor="ctr">
            <a:noAutofit/>
          </a:bodyPr>
          <a:lstStyle/>
          <a:p>
            <a:br>
              <a:rPr lang="en-US" sz="3200" b="1" dirty="0"/>
            </a:br>
            <a:r>
              <a:rPr lang="en-US" sz="3200" b="1" dirty="0"/>
              <a:t>Alternative technologies for phosphorus removal: </a:t>
            </a:r>
            <a:br>
              <a:rPr lang="en-US" sz="3200" b="1" dirty="0"/>
            </a:br>
            <a:r>
              <a:rPr lang="en-US" sz="3200" b="1" dirty="0"/>
              <a:t>Algae-based technologies</a:t>
            </a:r>
            <a:br>
              <a:rPr lang="bg-BG" sz="3200" b="1" dirty="0"/>
            </a:br>
            <a:r>
              <a:rPr lang="en-US" sz="3200" b="1" dirty="0"/>
              <a:t> </a:t>
            </a:r>
            <a:endParaRPr lang="bg-BG" sz="3200" b="1" dirty="0"/>
          </a:p>
        </p:txBody>
      </p:sp>
      <p:grpSp>
        <p:nvGrpSpPr>
          <p:cNvPr id="19" name="Group 18"/>
          <p:cNvGrpSpPr/>
          <p:nvPr/>
        </p:nvGrpSpPr>
        <p:grpSpPr>
          <a:xfrm>
            <a:off x="571500" y="1957137"/>
            <a:ext cx="10348546" cy="633048"/>
            <a:chOff x="202223" y="1899136"/>
            <a:chExt cx="10348546" cy="633048"/>
          </a:xfrm>
        </p:grpSpPr>
        <p:sp>
          <p:nvSpPr>
            <p:cNvPr id="3" name="Rectangle 2"/>
            <p:cNvSpPr/>
            <p:nvPr/>
          </p:nvSpPr>
          <p:spPr>
            <a:xfrm>
              <a:off x="650631" y="1899138"/>
              <a:ext cx="1081454" cy="325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Screen</a:t>
              </a:r>
              <a:endParaRPr lang="bg-BG" dirty="0"/>
            </a:p>
          </p:txBody>
        </p:sp>
        <p:sp>
          <p:nvSpPr>
            <p:cNvPr id="4" name="Rectangle 3"/>
            <p:cNvSpPr/>
            <p:nvPr/>
          </p:nvSpPr>
          <p:spPr>
            <a:xfrm>
              <a:off x="2057400" y="1899137"/>
              <a:ext cx="1143000" cy="633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Grid chamber</a:t>
              </a:r>
              <a:endParaRPr lang="bg-BG" dirty="0"/>
            </a:p>
          </p:txBody>
        </p:sp>
        <p:sp>
          <p:nvSpPr>
            <p:cNvPr id="5" name="Rectangle 4"/>
            <p:cNvSpPr/>
            <p:nvPr/>
          </p:nvSpPr>
          <p:spPr>
            <a:xfrm>
              <a:off x="3543300" y="1899136"/>
              <a:ext cx="1151792" cy="633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Primary clarifier</a:t>
              </a:r>
              <a:endParaRPr lang="bg-BG" dirty="0"/>
            </a:p>
          </p:txBody>
        </p:sp>
        <p:sp>
          <p:nvSpPr>
            <p:cNvPr id="6" name="Rectangle 5"/>
            <p:cNvSpPr/>
            <p:nvPr/>
          </p:nvSpPr>
          <p:spPr>
            <a:xfrm>
              <a:off x="5011615" y="1899136"/>
              <a:ext cx="1468316" cy="633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Bioreactor</a:t>
              </a:r>
              <a:endParaRPr lang="bg-BG" dirty="0"/>
            </a:p>
          </p:txBody>
        </p:sp>
        <p:sp>
          <p:nvSpPr>
            <p:cNvPr id="7" name="Rectangle 6"/>
            <p:cNvSpPr/>
            <p:nvPr/>
          </p:nvSpPr>
          <p:spPr>
            <a:xfrm>
              <a:off x="6787662" y="1899136"/>
              <a:ext cx="1266092" cy="633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Secondary clarifier</a:t>
              </a:r>
              <a:endParaRPr lang="bg-BG" dirty="0"/>
            </a:p>
          </p:txBody>
        </p:sp>
        <p:sp>
          <p:nvSpPr>
            <p:cNvPr id="8" name="Rectangle 7"/>
            <p:cNvSpPr/>
            <p:nvPr/>
          </p:nvSpPr>
          <p:spPr>
            <a:xfrm>
              <a:off x="8361485" y="1899138"/>
              <a:ext cx="1600200" cy="633046"/>
            </a:xfrm>
            <a:prstGeom prst="rect">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Algae post-treatment</a:t>
              </a:r>
              <a:endParaRPr lang="bg-BG" dirty="0"/>
            </a:p>
          </p:txBody>
        </p:sp>
        <p:sp>
          <p:nvSpPr>
            <p:cNvPr id="9" name="Right Arrow 8"/>
            <p:cNvSpPr/>
            <p:nvPr/>
          </p:nvSpPr>
          <p:spPr>
            <a:xfrm>
              <a:off x="202223" y="2031023"/>
              <a:ext cx="448408" cy="615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0" name="Right Arrow 9"/>
            <p:cNvSpPr/>
            <p:nvPr/>
          </p:nvSpPr>
          <p:spPr>
            <a:xfrm>
              <a:off x="1732085" y="2061796"/>
              <a:ext cx="325315"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1" name="Right Arrow 10"/>
            <p:cNvSpPr/>
            <p:nvPr/>
          </p:nvSpPr>
          <p:spPr>
            <a:xfrm>
              <a:off x="3200400" y="2107515"/>
              <a:ext cx="3429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2" name="Right Arrow 11"/>
            <p:cNvSpPr/>
            <p:nvPr/>
          </p:nvSpPr>
          <p:spPr>
            <a:xfrm>
              <a:off x="4695092" y="2130374"/>
              <a:ext cx="316523"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3" name="Right Arrow 12"/>
            <p:cNvSpPr/>
            <p:nvPr/>
          </p:nvSpPr>
          <p:spPr>
            <a:xfrm>
              <a:off x="6479931" y="2153233"/>
              <a:ext cx="307731"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6" name="Right Arrow 15"/>
            <p:cNvSpPr/>
            <p:nvPr/>
          </p:nvSpPr>
          <p:spPr>
            <a:xfrm>
              <a:off x="8053754" y="2153233"/>
              <a:ext cx="307731"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7" name="Right Arrow 16"/>
            <p:cNvSpPr/>
            <p:nvPr/>
          </p:nvSpPr>
          <p:spPr>
            <a:xfrm>
              <a:off x="9961685" y="2107515"/>
              <a:ext cx="589084" cy="685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sp>
        <p:nvSpPr>
          <p:cNvPr id="18" name="TextBox 17"/>
          <p:cNvSpPr txBox="1"/>
          <p:nvPr/>
        </p:nvSpPr>
        <p:spPr>
          <a:xfrm>
            <a:off x="10899530" y="2003709"/>
            <a:ext cx="1292470" cy="369332"/>
          </a:xfrm>
          <a:prstGeom prst="rect">
            <a:avLst/>
          </a:prstGeom>
          <a:noFill/>
        </p:spPr>
        <p:txBody>
          <a:bodyPr wrap="square" rtlCol="0">
            <a:spAutoFit/>
          </a:bodyPr>
          <a:lstStyle/>
          <a:p>
            <a:r>
              <a:rPr lang="en-US" dirty="0"/>
              <a:t>Discharge</a:t>
            </a:r>
            <a:endParaRPr lang="bg-BG" dirty="0"/>
          </a:p>
        </p:txBody>
      </p:sp>
      <p:grpSp>
        <p:nvGrpSpPr>
          <p:cNvPr id="14" name="Group 13"/>
          <p:cNvGrpSpPr/>
          <p:nvPr/>
        </p:nvGrpSpPr>
        <p:grpSpPr>
          <a:xfrm>
            <a:off x="0" y="3179267"/>
            <a:ext cx="12162196" cy="3129192"/>
            <a:chOff x="0" y="3179267"/>
            <a:chExt cx="12162196" cy="3129192"/>
          </a:xfrm>
        </p:grpSpPr>
        <p:pic>
          <p:nvPicPr>
            <p:cNvPr id="2050" name="Picture 2" descr="https://www.wef.org/globalassets/assets-wef/3---resources/topics/a-n/algae/racew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21" y="3192532"/>
              <a:ext cx="3449271" cy="2157513"/>
            </a:xfrm>
            <a:prstGeom prst="rect">
              <a:avLst/>
            </a:prstGeom>
            <a:noFill/>
            <a:extLst>
              <a:ext uri="{909E8E84-426E-40dd-AFC4-6F175D3DCCD1}">
                <a14:hiddenFill xmlns="" xmlns:a14="http://schemas.microsoft.com/office/drawing/2010/main">
                  <a:solidFill>
                    <a:srgbClr val="FFFFFF"/>
                  </a:solidFill>
                </a14:hiddenFill>
              </a:ext>
            </a:extLst>
          </p:spPr>
        </p:pic>
        <p:sp>
          <p:nvSpPr>
            <p:cNvPr id="20" name="TextBox 19"/>
            <p:cNvSpPr txBox="1"/>
            <p:nvPr/>
          </p:nvSpPr>
          <p:spPr>
            <a:xfrm>
              <a:off x="0" y="5613791"/>
              <a:ext cx="3297115" cy="523220"/>
            </a:xfrm>
            <a:prstGeom prst="rect">
              <a:avLst/>
            </a:prstGeom>
            <a:noFill/>
          </p:spPr>
          <p:txBody>
            <a:bodyPr wrap="square" rtlCol="0">
              <a:spAutoFit/>
            </a:bodyPr>
            <a:lstStyle/>
            <a:p>
              <a:r>
                <a:rPr lang="en-GB" sz="1400" dirty="0">
                  <a:hlinkClick r:id="rId3"/>
                </a:rPr>
                <a:t>https://www.wef.org/resources/topics/browse-topics-a-n/algae/</a:t>
              </a:r>
              <a:endParaRPr lang="bg-BG" sz="1400" dirty="0"/>
            </a:p>
          </p:txBody>
        </p:sp>
        <p:pic>
          <p:nvPicPr>
            <p:cNvPr id="2052" name="Picture 4" descr="https://i0.wp.com/news.algaeworld.org/wp-content/uploads/2017/08/New-wastewater-treatment-system-runs-on-algae.png?resize=672%2C3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2315" y="3192530"/>
              <a:ext cx="3897446" cy="2157515"/>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Rectangle 20"/>
            <p:cNvSpPr/>
            <p:nvPr/>
          </p:nvSpPr>
          <p:spPr>
            <a:xfrm>
              <a:off x="3912577" y="5613791"/>
              <a:ext cx="4050084" cy="523220"/>
            </a:xfrm>
            <a:prstGeom prst="rect">
              <a:avLst/>
            </a:prstGeom>
          </p:spPr>
          <p:txBody>
            <a:bodyPr wrap="square">
              <a:spAutoFit/>
            </a:bodyPr>
            <a:lstStyle/>
            <a:p>
              <a:r>
                <a:rPr lang="en-GB" sz="1400" dirty="0">
                  <a:hlinkClick r:id="rId5"/>
                </a:rPr>
                <a:t>http://news.algaeworld.org/2017/08/new-wastewater-treatment-system-runs-on-algae/</a:t>
              </a:r>
              <a:endParaRPr lang="bg-BG" sz="1400" dirty="0"/>
            </a:p>
          </p:txBody>
        </p:sp>
        <p:pic>
          <p:nvPicPr>
            <p:cNvPr id="2054" name="Picture 6" descr="https://www.us.schott.com/innovation/wp-content/uploads/2018/09/38_1_PBR_1820x90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2400" y="3179267"/>
              <a:ext cx="4389796" cy="2170778"/>
            </a:xfrm>
            <a:prstGeom prst="rect">
              <a:avLst/>
            </a:prstGeom>
            <a:noFill/>
            <a:extLst>
              <a:ext uri="{909E8E84-426E-40dd-AFC4-6F175D3DCCD1}">
                <a14:hiddenFill xmlns="" xmlns:a14="http://schemas.microsoft.com/office/drawing/2010/main">
                  <a:solidFill>
                    <a:srgbClr val="FFFFFF"/>
                  </a:solidFill>
                </a14:hiddenFill>
              </a:ext>
            </a:extLst>
          </p:spPr>
        </p:pic>
        <p:sp>
          <p:nvSpPr>
            <p:cNvPr id="24" name="Rectangle 23"/>
            <p:cNvSpPr/>
            <p:nvPr/>
          </p:nvSpPr>
          <p:spPr>
            <a:xfrm>
              <a:off x="8080907" y="5569795"/>
              <a:ext cx="3581400" cy="738664"/>
            </a:xfrm>
            <a:prstGeom prst="rect">
              <a:avLst/>
            </a:prstGeom>
          </p:spPr>
          <p:txBody>
            <a:bodyPr wrap="square">
              <a:spAutoFit/>
            </a:bodyPr>
            <a:lstStyle/>
            <a:p>
              <a:r>
                <a:rPr lang="en-GB" sz="1400" dirty="0">
                  <a:hlinkClick r:id="rId7"/>
                </a:rPr>
                <a:t>https://www.us.schott.com/innovation/wastewater-treatment-latest-footwear-algae-solves-problems/</a:t>
              </a:r>
              <a:endParaRPr lang="bg-BG" sz="1400" dirty="0"/>
            </a:p>
          </p:txBody>
        </p:sp>
      </p:grpSp>
      <p:pic>
        <p:nvPicPr>
          <p:cNvPr id="25" name="Picture 24"/>
          <p:cNvPicPr>
            <a:picLocks noChangeAspect="1"/>
          </p:cNvPicPr>
          <p:nvPr/>
        </p:nvPicPr>
        <p:blipFill>
          <a:blip r:embed="rId8"/>
          <a:stretch>
            <a:fillRect/>
          </a:stretch>
        </p:blipFill>
        <p:spPr>
          <a:xfrm>
            <a:off x="1" y="-38118"/>
            <a:ext cx="12191999" cy="895350"/>
          </a:xfrm>
          <a:prstGeom prst="rect">
            <a:avLst/>
          </a:prstGeom>
        </p:spPr>
      </p:pic>
      <p:pic>
        <p:nvPicPr>
          <p:cNvPr id="26" name="Picture 25"/>
          <p:cNvPicPr>
            <a:picLocks noChangeAspect="1"/>
          </p:cNvPicPr>
          <p:nvPr/>
        </p:nvPicPr>
        <p:blipFill>
          <a:blip r:embed="rId9"/>
          <a:stretch>
            <a:fillRect/>
          </a:stretch>
        </p:blipFill>
        <p:spPr>
          <a:xfrm>
            <a:off x="-1" y="6286637"/>
            <a:ext cx="12191999" cy="571363"/>
          </a:xfrm>
          <a:prstGeom prst="rect">
            <a:avLst/>
          </a:prstGeom>
        </p:spPr>
      </p:pic>
    </p:spTree>
    <p:extLst>
      <p:ext uri="{BB962C8B-B14F-4D97-AF65-F5344CB8AC3E}">
        <p14:creationId xmlns:p14="http://schemas.microsoft.com/office/powerpoint/2010/main" val="183007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6654" y="857232"/>
            <a:ext cx="10515600" cy="865798"/>
          </a:xfrm>
        </p:spPr>
        <p:txBody>
          <a:bodyPr vert="horz" lIns="91440" tIns="45720" rIns="91440" bIns="45720" rtlCol="0" anchor="ctr">
            <a:normAutofit/>
          </a:bodyPr>
          <a:lstStyle/>
          <a:p>
            <a:r>
              <a:rPr lang="en-US" sz="3200" b="1" dirty="0"/>
              <a:t>Main challenges and opportunities of algae technologies</a:t>
            </a:r>
            <a:endParaRPr lang="bg-BG" sz="3200" b="1" dirty="0"/>
          </a:p>
        </p:txBody>
      </p:sp>
      <p:sp>
        <p:nvSpPr>
          <p:cNvPr id="4" name="Content Placeholder 3"/>
          <p:cNvSpPr>
            <a:spLocks noGrp="1"/>
          </p:cNvSpPr>
          <p:nvPr>
            <p:ph idx="1"/>
          </p:nvPr>
        </p:nvSpPr>
        <p:spPr>
          <a:xfrm>
            <a:off x="838200" y="1957509"/>
            <a:ext cx="10515600" cy="3572852"/>
          </a:xfrm>
        </p:spPr>
        <p:txBody>
          <a:bodyPr>
            <a:normAutofit/>
          </a:bodyPr>
          <a:lstStyle/>
          <a:p>
            <a:r>
              <a:rPr lang="en-US" sz="2000" b="1" dirty="0"/>
              <a:t>Challenges</a:t>
            </a:r>
          </a:p>
          <a:p>
            <a:pPr lvl="1"/>
            <a:r>
              <a:rPr lang="en-US" sz="2000" dirty="0"/>
              <a:t>Separation of the algae from the treated effluent</a:t>
            </a:r>
          </a:p>
          <a:p>
            <a:pPr lvl="1"/>
            <a:r>
              <a:rPr lang="en-US" sz="2000" dirty="0"/>
              <a:t>Contamination of the strains</a:t>
            </a:r>
          </a:p>
          <a:p>
            <a:pPr lvl="1"/>
            <a:r>
              <a:rPr lang="en-US" sz="2000" dirty="0"/>
              <a:t>Area requirements</a:t>
            </a:r>
          </a:p>
          <a:p>
            <a:pPr lvl="1"/>
            <a:r>
              <a:rPr lang="en-US" sz="2000" dirty="0"/>
              <a:t>Seasonal and daily irregularities - different treatment rate</a:t>
            </a:r>
          </a:p>
          <a:p>
            <a:r>
              <a:rPr lang="en-US" sz="2000" b="1" dirty="0"/>
              <a:t>Opportunities</a:t>
            </a:r>
          </a:p>
          <a:p>
            <a:pPr lvl="1"/>
            <a:r>
              <a:rPr lang="en-US" sz="2000" dirty="0"/>
              <a:t>Biofuel</a:t>
            </a:r>
          </a:p>
          <a:p>
            <a:pPr lvl="1"/>
            <a:r>
              <a:rPr lang="en-US" sz="2000" dirty="0"/>
              <a:t>Capture of CO2 from air</a:t>
            </a:r>
          </a:p>
          <a:p>
            <a:pPr lvl="1"/>
            <a:r>
              <a:rPr lang="en-US" sz="2000" dirty="0"/>
              <a:t>Production of oxygen</a:t>
            </a:r>
          </a:p>
          <a:p>
            <a:pPr lvl="1"/>
            <a:r>
              <a:rPr lang="en-US" sz="2000" dirty="0"/>
              <a:t>Other use</a:t>
            </a:r>
            <a:endParaRPr lang="bg-BG" sz="2000" dirty="0"/>
          </a:p>
        </p:txBody>
      </p:sp>
      <p:pic>
        <p:nvPicPr>
          <p:cNvPr id="5" name="Picture 4"/>
          <p:cNvPicPr>
            <a:picLocks noChangeAspect="1"/>
          </p:cNvPicPr>
          <p:nvPr/>
        </p:nvPicPr>
        <p:blipFill>
          <a:blip r:embed="rId2"/>
          <a:stretch>
            <a:fillRect/>
          </a:stretch>
        </p:blipFill>
        <p:spPr>
          <a:xfrm>
            <a:off x="1" y="-38118"/>
            <a:ext cx="12191999" cy="895350"/>
          </a:xfrm>
          <a:prstGeom prst="rect">
            <a:avLst/>
          </a:prstGeom>
        </p:spPr>
      </p:pic>
      <p:pic>
        <p:nvPicPr>
          <p:cNvPr id="6" name="Picture 5"/>
          <p:cNvPicPr>
            <a:picLocks noChangeAspect="1"/>
          </p:cNvPicPr>
          <p:nvPr/>
        </p:nvPicPr>
        <p:blipFill>
          <a:blip r:embed="rId3"/>
          <a:stretch>
            <a:fillRect/>
          </a:stretch>
        </p:blipFill>
        <p:spPr>
          <a:xfrm>
            <a:off x="-1" y="6286637"/>
            <a:ext cx="12191999" cy="571363"/>
          </a:xfrm>
          <a:prstGeom prst="rect">
            <a:avLst/>
          </a:prstGeom>
        </p:spPr>
      </p:pic>
    </p:spTree>
    <p:extLst>
      <p:ext uri="{BB962C8B-B14F-4D97-AF65-F5344CB8AC3E}">
        <p14:creationId xmlns:p14="http://schemas.microsoft.com/office/powerpoint/2010/main" val="209095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 calcmode="lin" valueType="num">
                                      <p:cBhvr additive="base">
                                        <p:cTn id="3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anim calcmode="lin" valueType="num">
                                      <p:cBhvr additive="base">
                                        <p:cTn id="4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
                                            <p:txEl>
                                              <p:pRg st="9" end="9"/>
                                            </p:txEl>
                                          </p:spTgt>
                                        </p:tgtEl>
                                        <p:attrNameLst>
                                          <p:attrName>style.visibility</p:attrName>
                                        </p:attrNameLst>
                                      </p:cBhvr>
                                      <p:to>
                                        <p:strVal val="visible"/>
                                      </p:to>
                                    </p:set>
                                    <p:anim calcmode="lin" valueType="num">
                                      <p:cBhvr additive="base">
                                        <p:cTn id="4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5847" y="1194094"/>
            <a:ext cx="5696327" cy="1607511"/>
          </a:xfrm>
          <a:prstGeom prst="rect">
            <a:avLst/>
          </a:prstGeom>
        </p:spPr>
      </p:pic>
      <p:pic>
        <p:nvPicPr>
          <p:cNvPr id="5" name="Picture 4" descr="IMG_20180114_10585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8043" y="2886355"/>
            <a:ext cx="3163452" cy="3400281"/>
          </a:xfrm>
          <a:prstGeom prst="rect">
            <a:avLst/>
          </a:prstGeom>
          <a:noFill/>
          <a:ln>
            <a:noFill/>
          </a:ln>
        </p:spPr>
      </p:pic>
      <p:pic>
        <p:nvPicPr>
          <p:cNvPr id="6" name="Picture 5" descr="visch"/>
          <p:cNvPicPr/>
          <p:nvPr/>
        </p:nvPicPr>
        <p:blipFill>
          <a:blip r:embed="rId4" cstate="print">
            <a:extLst>
              <a:ext uri="{28A0092B-C50C-407E-A947-70E740481C1C}">
                <a14:useLocalDpi xmlns:a14="http://schemas.microsoft.com/office/drawing/2010/main" val="0"/>
              </a:ext>
            </a:extLst>
          </a:blip>
          <a:srcRect l="8365" t="461" r="7318"/>
          <a:stretch>
            <a:fillRect/>
          </a:stretch>
        </p:blipFill>
        <p:spPr bwMode="auto">
          <a:xfrm>
            <a:off x="9125022" y="2194838"/>
            <a:ext cx="2000250" cy="1784350"/>
          </a:xfrm>
          <a:prstGeom prst="rect">
            <a:avLst/>
          </a:prstGeom>
          <a:noFill/>
          <a:ln>
            <a:noFill/>
          </a:ln>
        </p:spPr>
      </p:pic>
      <p:pic>
        <p:nvPicPr>
          <p:cNvPr id="7" name="Picture 6" descr="Desmo 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1496" y="2194838"/>
            <a:ext cx="2000250" cy="1784350"/>
          </a:xfrm>
          <a:prstGeom prst="rect">
            <a:avLst/>
          </a:prstGeom>
          <a:noFill/>
          <a:ln>
            <a:noFill/>
          </a:ln>
        </p:spPr>
      </p:pic>
      <p:pic>
        <p:nvPicPr>
          <p:cNvPr id="8" name="Картина 6" descr="2"/>
          <p:cNvPicPr/>
          <p:nvPr/>
        </p:nvPicPr>
        <p:blipFill>
          <a:blip r:embed="rId6" cstate="print"/>
          <a:srcRect/>
          <a:stretch>
            <a:fillRect/>
          </a:stretch>
        </p:blipFill>
        <p:spPr bwMode="auto">
          <a:xfrm>
            <a:off x="5914129" y="4157762"/>
            <a:ext cx="2668384" cy="1950300"/>
          </a:xfrm>
          <a:prstGeom prst="rect">
            <a:avLst/>
          </a:prstGeom>
          <a:noFill/>
          <a:ln w="9525">
            <a:noFill/>
            <a:miter lim="800000"/>
            <a:headEnd/>
            <a:tailEnd/>
          </a:ln>
        </p:spPr>
      </p:pic>
      <p:pic>
        <p:nvPicPr>
          <p:cNvPr id="9" name="Picture 8" descr="IMG_20180718_114209"/>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45860" y="4065123"/>
            <a:ext cx="2558574" cy="2042939"/>
          </a:xfrm>
          <a:prstGeom prst="rect">
            <a:avLst/>
          </a:prstGeom>
          <a:noFill/>
          <a:ln>
            <a:noFill/>
          </a:ln>
        </p:spPr>
      </p:pic>
      <p:pic>
        <p:nvPicPr>
          <p:cNvPr id="10" name="Picture 9"/>
          <p:cNvPicPr>
            <a:picLocks noChangeAspect="1"/>
          </p:cNvPicPr>
          <p:nvPr/>
        </p:nvPicPr>
        <p:blipFill>
          <a:blip r:embed="rId8"/>
          <a:stretch>
            <a:fillRect/>
          </a:stretch>
        </p:blipFill>
        <p:spPr>
          <a:xfrm>
            <a:off x="1" y="-38118"/>
            <a:ext cx="12191999" cy="895350"/>
          </a:xfrm>
          <a:prstGeom prst="rect">
            <a:avLst/>
          </a:prstGeom>
        </p:spPr>
      </p:pic>
      <p:pic>
        <p:nvPicPr>
          <p:cNvPr id="11" name="Picture 10"/>
          <p:cNvPicPr>
            <a:picLocks noChangeAspect="1"/>
          </p:cNvPicPr>
          <p:nvPr/>
        </p:nvPicPr>
        <p:blipFill>
          <a:blip r:embed="rId9"/>
          <a:stretch>
            <a:fillRect/>
          </a:stretch>
        </p:blipFill>
        <p:spPr>
          <a:xfrm>
            <a:off x="-1" y="6286637"/>
            <a:ext cx="12191999" cy="571363"/>
          </a:xfrm>
          <a:prstGeom prst="rect">
            <a:avLst/>
          </a:prstGeom>
        </p:spPr>
      </p:pic>
      <p:sp>
        <p:nvSpPr>
          <p:cNvPr id="2" name="Title 1"/>
          <p:cNvSpPr>
            <a:spLocks noGrp="1"/>
          </p:cNvSpPr>
          <p:nvPr>
            <p:ph type="title" idx="4294967295"/>
          </p:nvPr>
        </p:nvSpPr>
        <p:spPr>
          <a:xfrm>
            <a:off x="4110403" y="68553"/>
            <a:ext cx="4800600" cy="1040790"/>
          </a:xfrm>
        </p:spPr>
        <p:txBody>
          <a:bodyPr>
            <a:normAutofit/>
          </a:bodyPr>
          <a:lstStyle/>
          <a:p>
            <a:r>
              <a:rPr lang="en-US" sz="3600" dirty="0"/>
              <a:t>Our current research</a:t>
            </a:r>
            <a:endParaRPr lang="bg-BG" sz="3600" dirty="0"/>
          </a:p>
        </p:txBody>
      </p:sp>
    </p:spTree>
    <p:extLst>
      <p:ext uri="{BB962C8B-B14F-4D97-AF65-F5344CB8AC3E}">
        <p14:creationId xmlns:p14="http://schemas.microsoft.com/office/powerpoint/2010/main" val="162954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1721</TotalTime>
  <Words>782</Words>
  <Application>Microsoft Office PowerPoint</Application>
  <PresentationFormat>Широк екран</PresentationFormat>
  <Paragraphs>148</Paragraphs>
  <Slides>20</Slides>
  <Notes>2</Notes>
  <HiddenSlides>0</HiddenSlides>
  <MMClips>0</MMClips>
  <ScaleCrop>false</ScaleCrop>
  <HeadingPairs>
    <vt:vector size="6" baseType="variant">
      <vt:variant>
        <vt:lpstr>Използвани шрифтове</vt:lpstr>
      </vt:variant>
      <vt:variant>
        <vt:i4>5</vt:i4>
      </vt:variant>
      <vt:variant>
        <vt:lpstr>Тема</vt:lpstr>
      </vt:variant>
      <vt:variant>
        <vt:i4>1</vt:i4>
      </vt:variant>
      <vt:variant>
        <vt:lpstr>Заглавия на слайдовете</vt:lpstr>
      </vt:variant>
      <vt:variant>
        <vt:i4>20</vt:i4>
      </vt:variant>
    </vt:vector>
  </HeadingPairs>
  <TitlesOfParts>
    <vt:vector size="26" baseType="lpstr">
      <vt:lpstr>Arial</vt:lpstr>
      <vt:lpstr>Calibri</vt:lpstr>
      <vt:lpstr>Calibri Light</vt:lpstr>
      <vt:lpstr>Gill Sans MT</vt:lpstr>
      <vt:lpstr>Times New Roman</vt:lpstr>
      <vt:lpstr>Office Theme</vt:lpstr>
      <vt:lpstr>Презентация на PowerPoint</vt:lpstr>
      <vt:lpstr>Two EU framework policies</vt:lpstr>
      <vt:lpstr>Reflection on urban water management policies in the EU</vt:lpstr>
      <vt:lpstr>The pathways towards a circular economy</vt:lpstr>
      <vt:lpstr>The pathways towards a circular economy: Path A -wastewater</vt:lpstr>
      <vt:lpstr>A. Some interesting new technologies for improved wastewater treatment</vt:lpstr>
      <vt:lpstr> Alternative technologies for phosphorus removal:  Algae-based technologies  </vt:lpstr>
      <vt:lpstr>Main challenges and opportunities of algae technologies</vt:lpstr>
      <vt:lpstr>Our current research</vt:lpstr>
      <vt:lpstr>The pathways towards a circular economy: Path A – plus sludge</vt:lpstr>
      <vt:lpstr>Презентация на PowerPoint</vt:lpstr>
      <vt:lpstr>The pathways towards circular economy: Path B</vt:lpstr>
      <vt:lpstr>B. Microbial fuel cells</vt:lpstr>
      <vt:lpstr>Презентация на PowerPoint</vt:lpstr>
      <vt:lpstr>Презентация на PowerPoint</vt:lpstr>
      <vt:lpstr>The pathways towards circular economy: Path C</vt:lpstr>
      <vt:lpstr>Презентация на PowerPoint</vt:lpstr>
      <vt:lpstr>What about a combination?</vt:lpstr>
      <vt:lpstr>From policies to practical implementation</vt:lpstr>
      <vt:lpstr>Next steps</vt:lpstr>
    </vt:vector>
  </TitlesOfParts>
  <Company>by adguard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Зони за защита на питейните води</dc:title>
  <dc:creator>Galina</dc:creator>
  <cp:lastModifiedBy>Petar Filkov</cp:lastModifiedBy>
  <cp:revision>362</cp:revision>
  <dcterms:created xsi:type="dcterms:W3CDTF">2019-01-20T13:46:24Z</dcterms:created>
  <dcterms:modified xsi:type="dcterms:W3CDTF">2019-05-27T12:42:13Z</dcterms:modified>
</cp:coreProperties>
</file>