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1" r:id="rId3"/>
    <p:sldId id="260" r:id="rId4"/>
    <p:sldId id="261" r:id="rId5"/>
    <p:sldId id="262" r:id="rId6"/>
    <p:sldId id="273" r:id="rId7"/>
    <p:sldId id="274" r:id="rId8"/>
    <p:sldId id="266" r:id="rId9"/>
    <p:sldId id="306" r:id="rId10"/>
    <p:sldId id="282" r:id="rId11"/>
    <p:sldId id="303" r:id="rId12"/>
    <p:sldId id="304" r:id="rId13"/>
    <p:sldId id="305" r:id="rId14"/>
    <p:sldId id="302" r:id="rId15"/>
    <p:sldId id="307" r:id="rId16"/>
    <p:sldId id="308" r:id="rId17"/>
    <p:sldId id="309" r:id="rId18"/>
    <p:sldId id="310" r:id="rId19"/>
    <p:sldId id="312" r:id="rId20"/>
    <p:sldId id="313" r:id="rId21"/>
    <p:sldId id="315" r:id="rId22"/>
    <p:sldId id="311" r:id="rId23"/>
    <p:sldId id="314" r:id="rId24"/>
    <p:sldId id="316" r:id="rId25"/>
    <p:sldId id="27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523" y="12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81960-5C55-4310-A73B-1C04FDA3532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bg-BG"/>
        </a:p>
      </dgm:t>
    </dgm:pt>
    <dgm:pt modelId="{9E103E2C-AC5B-4DDF-B32E-BF491904874F}">
      <dgm:prSet phldrT="[Текст]" custT="1"/>
      <dgm:spPr>
        <a:solidFill>
          <a:srgbClr val="00B0F0"/>
        </a:solidFill>
      </dgm:spPr>
      <dgm:t>
        <a:bodyPr/>
        <a:lstStyle/>
        <a:p>
          <a:pPr>
            <a:spcAft>
              <a:spcPts val="0"/>
            </a:spcAft>
          </a:pPr>
          <a:r>
            <a:rPr lang="en-GB" sz="1600" b="1" dirty="0"/>
            <a:t>Water Supply and Sewerage</a:t>
          </a:r>
          <a:endParaRPr lang="bg-BG" sz="1600" b="1" dirty="0"/>
        </a:p>
        <a:p>
          <a:pPr>
            <a:spcAft>
              <a:spcPct val="35000"/>
            </a:spcAft>
          </a:pPr>
          <a:r>
            <a:rPr lang="bg-BG" sz="1600" dirty="0"/>
            <a:t>(</a:t>
          </a:r>
          <a:r>
            <a:rPr lang="en-GB" sz="1600" dirty="0"/>
            <a:t>Integrated Master</a:t>
          </a:r>
          <a:r>
            <a:rPr lang="bg-BG" sz="1600" dirty="0"/>
            <a:t>)</a:t>
          </a:r>
        </a:p>
      </dgm:t>
    </dgm:pt>
    <dgm:pt modelId="{38CFC572-B485-4300-86BE-DDBA18F5C2DB}" type="parTrans" cxnId="{2389FC3D-25E0-40EC-9E56-E2C669D6864A}">
      <dgm:prSet/>
      <dgm:spPr/>
      <dgm:t>
        <a:bodyPr/>
        <a:lstStyle/>
        <a:p>
          <a:endParaRPr lang="bg-BG"/>
        </a:p>
      </dgm:t>
    </dgm:pt>
    <dgm:pt modelId="{407CB269-B812-4ADA-925F-B2051902DE57}" type="sibTrans" cxnId="{2389FC3D-25E0-40EC-9E56-E2C669D6864A}">
      <dgm:prSet/>
      <dgm:spPr/>
      <dgm:t>
        <a:bodyPr/>
        <a:lstStyle/>
        <a:p>
          <a:endParaRPr lang="bg-BG"/>
        </a:p>
      </dgm:t>
    </dgm:pt>
    <dgm:pt modelId="{9A9F765A-DA19-4EE8-A3D2-BADF21351E80}">
      <dgm:prSet phldrT="[Текст]" custT="1"/>
      <dgm:spPr>
        <a:solidFill>
          <a:srgbClr val="00B0F0"/>
        </a:solidFill>
      </dgm:spPr>
      <dgm:t>
        <a:bodyPr/>
        <a:lstStyle/>
        <a:p>
          <a:r>
            <a:rPr lang="en-GB" sz="1600" dirty="0"/>
            <a:t>Profile</a:t>
          </a:r>
          <a:r>
            <a:rPr lang="bg-BG" sz="1600" dirty="0"/>
            <a:t>  „</a:t>
          </a:r>
          <a:r>
            <a:rPr lang="en-GB" sz="1600" dirty="0"/>
            <a:t>Systems and Facilities</a:t>
          </a:r>
          <a:r>
            <a:rPr lang="bg-BG" sz="1600" dirty="0"/>
            <a:t>“</a:t>
          </a:r>
        </a:p>
      </dgm:t>
    </dgm:pt>
    <dgm:pt modelId="{10640B92-F376-4AB0-9876-B7A83E174C24}" type="parTrans" cxnId="{6B188642-3FB8-40A0-BA8B-DF5787D538AA}">
      <dgm:prSet/>
      <dgm:spPr>
        <a:ln w="25400">
          <a:solidFill>
            <a:schemeClr val="accent1"/>
          </a:solidFill>
        </a:ln>
      </dgm:spPr>
      <dgm:t>
        <a:bodyPr/>
        <a:lstStyle/>
        <a:p>
          <a:endParaRPr lang="bg-BG"/>
        </a:p>
      </dgm:t>
    </dgm:pt>
    <dgm:pt modelId="{FD929D9B-A317-43AC-8A44-EBBA9787E278}" type="sibTrans" cxnId="{6B188642-3FB8-40A0-BA8B-DF5787D538AA}">
      <dgm:prSet/>
      <dgm:spPr/>
      <dgm:t>
        <a:bodyPr/>
        <a:lstStyle/>
        <a:p>
          <a:endParaRPr lang="bg-BG"/>
        </a:p>
      </dgm:t>
    </dgm:pt>
    <dgm:pt modelId="{1C4F7039-7B3D-4F92-BA74-5358BBA04DBD}">
      <dgm:prSet phldrT="[Текст]" custT="1"/>
      <dgm:spPr>
        <a:solidFill>
          <a:srgbClr val="00B0F0"/>
        </a:solidFill>
      </dgm:spPr>
      <dgm:t>
        <a:bodyPr/>
        <a:lstStyle/>
        <a:p>
          <a:r>
            <a:rPr lang="en-GB" sz="1600" dirty="0"/>
            <a:t>Profile</a:t>
          </a:r>
          <a:r>
            <a:rPr lang="bg-BG" sz="1600" dirty="0"/>
            <a:t>  „</a:t>
          </a:r>
          <a:r>
            <a:rPr lang="en-GB" sz="1600" dirty="0"/>
            <a:t>Water &amp; Wastewater Treatment</a:t>
          </a:r>
          <a:r>
            <a:rPr lang="bg-BG" sz="1600" dirty="0"/>
            <a:t>“</a:t>
          </a:r>
        </a:p>
      </dgm:t>
    </dgm:pt>
    <dgm:pt modelId="{28BCB929-8F40-448E-A9A7-FE9F67C05F2B}" type="parTrans" cxnId="{3EBDE44D-6769-4043-9534-8A553D162805}">
      <dgm:prSet/>
      <dgm:spPr>
        <a:ln w="25400">
          <a:solidFill>
            <a:schemeClr val="accent1"/>
          </a:solidFill>
        </a:ln>
      </dgm:spPr>
      <dgm:t>
        <a:bodyPr/>
        <a:lstStyle/>
        <a:p>
          <a:endParaRPr lang="bg-BG"/>
        </a:p>
      </dgm:t>
    </dgm:pt>
    <dgm:pt modelId="{F45A39FC-F9AC-4E76-B3CF-5A8FF8E9A248}" type="sibTrans" cxnId="{3EBDE44D-6769-4043-9534-8A553D162805}">
      <dgm:prSet/>
      <dgm:spPr/>
      <dgm:t>
        <a:bodyPr/>
        <a:lstStyle/>
        <a:p>
          <a:endParaRPr lang="bg-BG"/>
        </a:p>
      </dgm:t>
    </dgm:pt>
    <dgm:pt modelId="{36C88461-1ECE-4743-B753-FF780B431486}" type="pres">
      <dgm:prSet presAssocID="{24681960-5C55-4310-A73B-1C04FDA35326}" presName="hierChild1" presStyleCnt="0">
        <dgm:presLayoutVars>
          <dgm:orgChart val="1"/>
          <dgm:chPref val="1"/>
          <dgm:dir/>
          <dgm:animOne val="branch"/>
          <dgm:animLvl val="lvl"/>
          <dgm:resizeHandles/>
        </dgm:presLayoutVars>
      </dgm:prSet>
      <dgm:spPr/>
    </dgm:pt>
    <dgm:pt modelId="{E4F235E7-6D70-4CDC-9063-468922A9EEF2}" type="pres">
      <dgm:prSet presAssocID="{9E103E2C-AC5B-4DDF-B32E-BF491904874F}" presName="hierRoot1" presStyleCnt="0">
        <dgm:presLayoutVars>
          <dgm:hierBranch val="init"/>
        </dgm:presLayoutVars>
      </dgm:prSet>
      <dgm:spPr/>
    </dgm:pt>
    <dgm:pt modelId="{C50D48C5-531A-4D49-BDDE-FA998DE7A8AB}" type="pres">
      <dgm:prSet presAssocID="{9E103E2C-AC5B-4DDF-B32E-BF491904874F}" presName="rootComposite1" presStyleCnt="0"/>
      <dgm:spPr/>
    </dgm:pt>
    <dgm:pt modelId="{96A18E8E-019B-4FD7-B4CF-364870FC50A1}" type="pres">
      <dgm:prSet presAssocID="{9E103E2C-AC5B-4DDF-B32E-BF491904874F}" presName="rootText1" presStyleLbl="node0" presStyleIdx="0" presStyleCnt="1" custScaleX="203538" custLinFactNeighborX="-39044">
        <dgm:presLayoutVars>
          <dgm:chPref val="3"/>
        </dgm:presLayoutVars>
      </dgm:prSet>
      <dgm:spPr/>
    </dgm:pt>
    <dgm:pt modelId="{FC9C1F3B-9ADD-4295-A3EC-15DBD0493A02}" type="pres">
      <dgm:prSet presAssocID="{9E103E2C-AC5B-4DDF-B32E-BF491904874F}" presName="rootConnector1" presStyleLbl="node1" presStyleIdx="0" presStyleCnt="0"/>
      <dgm:spPr/>
    </dgm:pt>
    <dgm:pt modelId="{AA701927-D879-416F-9371-FC67C56E76B7}" type="pres">
      <dgm:prSet presAssocID="{9E103E2C-AC5B-4DDF-B32E-BF491904874F}" presName="hierChild2" presStyleCnt="0"/>
      <dgm:spPr/>
    </dgm:pt>
    <dgm:pt modelId="{9E40D94D-A20A-4D4B-ACFA-70B08C9C0198}" type="pres">
      <dgm:prSet presAssocID="{10640B92-F376-4AB0-9876-B7A83E174C24}" presName="Name64" presStyleLbl="parChTrans1D2" presStyleIdx="0" presStyleCnt="2"/>
      <dgm:spPr/>
    </dgm:pt>
    <dgm:pt modelId="{0BD3A78A-7E1A-4754-B4AF-D3B1A0E4E68E}" type="pres">
      <dgm:prSet presAssocID="{9A9F765A-DA19-4EE8-A3D2-BADF21351E80}" presName="hierRoot2" presStyleCnt="0">
        <dgm:presLayoutVars>
          <dgm:hierBranch val="init"/>
        </dgm:presLayoutVars>
      </dgm:prSet>
      <dgm:spPr/>
    </dgm:pt>
    <dgm:pt modelId="{7B1AB29A-0ECF-4073-953D-36D9A36B675A}" type="pres">
      <dgm:prSet presAssocID="{9A9F765A-DA19-4EE8-A3D2-BADF21351E80}" presName="rootComposite" presStyleCnt="0"/>
      <dgm:spPr/>
    </dgm:pt>
    <dgm:pt modelId="{AB9FA199-F703-4603-948D-5AAA4B32476F}" type="pres">
      <dgm:prSet presAssocID="{9A9F765A-DA19-4EE8-A3D2-BADF21351E80}" presName="rootText" presStyleLbl="node2" presStyleIdx="0" presStyleCnt="2" custScaleX="202286" custScaleY="67440" custLinFactNeighborX="36057">
        <dgm:presLayoutVars>
          <dgm:chPref val="3"/>
        </dgm:presLayoutVars>
      </dgm:prSet>
      <dgm:spPr/>
    </dgm:pt>
    <dgm:pt modelId="{E2A8C72F-9787-4E25-B96D-1448AE72B422}" type="pres">
      <dgm:prSet presAssocID="{9A9F765A-DA19-4EE8-A3D2-BADF21351E80}" presName="rootConnector" presStyleLbl="node2" presStyleIdx="0" presStyleCnt="2"/>
      <dgm:spPr/>
    </dgm:pt>
    <dgm:pt modelId="{F00ACE0B-6369-4B55-B90C-7DE1E67CBF05}" type="pres">
      <dgm:prSet presAssocID="{9A9F765A-DA19-4EE8-A3D2-BADF21351E80}" presName="hierChild4" presStyleCnt="0"/>
      <dgm:spPr/>
    </dgm:pt>
    <dgm:pt modelId="{61BD2939-EF0E-437C-9F5C-0EB8DC22C6B1}" type="pres">
      <dgm:prSet presAssocID="{9A9F765A-DA19-4EE8-A3D2-BADF21351E80}" presName="hierChild5" presStyleCnt="0"/>
      <dgm:spPr/>
    </dgm:pt>
    <dgm:pt modelId="{DEF2D7A5-0180-4800-BCA1-233C1C0360E3}" type="pres">
      <dgm:prSet presAssocID="{28BCB929-8F40-448E-A9A7-FE9F67C05F2B}" presName="Name64" presStyleLbl="parChTrans1D2" presStyleIdx="1" presStyleCnt="2"/>
      <dgm:spPr/>
    </dgm:pt>
    <dgm:pt modelId="{2D931EDA-9929-4B1E-8BF7-5B4347F604DB}" type="pres">
      <dgm:prSet presAssocID="{1C4F7039-7B3D-4F92-BA74-5358BBA04DBD}" presName="hierRoot2" presStyleCnt="0">
        <dgm:presLayoutVars>
          <dgm:hierBranch val="init"/>
        </dgm:presLayoutVars>
      </dgm:prSet>
      <dgm:spPr/>
    </dgm:pt>
    <dgm:pt modelId="{281F5463-31AE-411C-8066-166773FFC4B9}" type="pres">
      <dgm:prSet presAssocID="{1C4F7039-7B3D-4F92-BA74-5358BBA04DBD}" presName="rootComposite" presStyleCnt="0"/>
      <dgm:spPr/>
    </dgm:pt>
    <dgm:pt modelId="{FA6A07AD-588F-4E9F-B7AD-C790CA188352}" type="pres">
      <dgm:prSet presAssocID="{1C4F7039-7B3D-4F92-BA74-5358BBA04DBD}" presName="rootText" presStyleLbl="node2" presStyleIdx="1" presStyleCnt="2" custScaleX="202371" custScaleY="75916" custLinFactNeighborX="36057">
        <dgm:presLayoutVars>
          <dgm:chPref val="3"/>
        </dgm:presLayoutVars>
      </dgm:prSet>
      <dgm:spPr/>
    </dgm:pt>
    <dgm:pt modelId="{E8F6B70F-9D27-4786-B265-6F8CAF214E70}" type="pres">
      <dgm:prSet presAssocID="{1C4F7039-7B3D-4F92-BA74-5358BBA04DBD}" presName="rootConnector" presStyleLbl="node2" presStyleIdx="1" presStyleCnt="2"/>
      <dgm:spPr/>
    </dgm:pt>
    <dgm:pt modelId="{4289DB57-D48C-438C-A3E1-950F1682E7B9}" type="pres">
      <dgm:prSet presAssocID="{1C4F7039-7B3D-4F92-BA74-5358BBA04DBD}" presName="hierChild4" presStyleCnt="0"/>
      <dgm:spPr/>
    </dgm:pt>
    <dgm:pt modelId="{7ED9684C-998D-488D-90CC-4659753001CC}" type="pres">
      <dgm:prSet presAssocID="{1C4F7039-7B3D-4F92-BA74-5358BBA04DBD}" presName="hierChild5" presStyleCnt="0"/>
      <dgm:spPr/>
    </dgm:pt>
    <dgm:pt modelId="{D03D4DD3-992E-40D6-A67A-8EE150A6D279}" type="pres">
      <dgm:prSet presAssocID="{9E103E2C-AC5B-4DDF-B32E-BF491904874F}" presName="hierChild3" presStyleCnt="0"/>
      <dgm:spPr/>
    </dgm:pt>
  </dgm:ptLst>
  <dgm:cxnLst>
    <dgm:cxn modelId="{83DF4009-88FE-4580-B432-837DC50FADEA}" type="presOf" srcId="{9A9F765A-DA19-4EE8-A3D2-BADF21351E80}" destId="{AB9FA199-F703-4603-948D-5AAA4B32476F}" srcOrd="0" destOrd="0" presId="urn:microsoft.com/office/officeart/2009/3/layout/HorizontalOrganizationChart"/>
    <dgm:cxn modelId="{8257DA1F-2FB8-4C11-AD8E-A123AB446C1D}" type="presOf" srcId="{28BCB929-8F40-448E-A9A7-FE9F67C05F2B}" destId="{DEF2D7A5-0180-4800-BCA1-233C1C0360E3}" srcOrd="0" destOrd="0" presId="urn:microsoft.com/office/officeart/2009/3/layout/HorizontalOrganizationChart"/>
    <dgm:cxn modelId="{C855D22E-1998-4D41-B949-AFD8B8846ACB}" type="presOf" srcId="{24681960-5C55-4310-A73B-1C04FDA35326}" destId="{36C88461-1ECE-4743-B753-FF780B431486}" srcOrd="0" destOrd="0" presId="urn:microsoft.com/office/officeart/2009/3/layout/HorizontalOrganizationChart"/>
    <dgm:cxn modelId="{2389FC3D-25E0-40EC-9E56-E2C669D6864A}" srcId="{24681960-5C55-4310-A73B-1C04FDA35326}" destId="{9E103E2C-AC5B-4DDF-B32E-BF491904874F}" srcOrd="0" destOrd="0" parTransId="{38CFC572-B485-4300-86BE-DDBA18F5C2DB}" sibTransId="{407CB269-B812-4ADA-925F-B2051902DE57}"/>
    <dgm:cxn modelId="{6B188642-3FB8-40A0-BA8B-DF5787D538AA}" srcId="{9E103E2C-AC5B-4DDF-B32E-BF491904874F}" destId="{9A9F765A-DA19-4EE8-A3D2-BADF21351E80}" srcOrd="0" destOrd="0" parTransId="{10640B92-F376-4AB0-9876-B7A83E174C24}" sibTransId="{FD929D9B-A317-43AC-8A44-EBBA9787E278}"/>
    <dgm:cxn modelId="{28278967-8818-4881-B6CF-A91488A0C0FF}" type="presOf" srcId="{1C4F7039-7B3D-4F92-BA74-5358BBA04DBD}" destId="{E8F6B70F-9D27-4786-B265-6F8CAF214E70}" srcOrd="1" destOrd="0" presId="urn:microsoft.com/office/officeart/2009/3/layout/HorizontalOrganizationChart"/>
    <dgm:cxn modelId="{3EBDE44D-6769-4043-9534-8A553D162805}" srcId="{9E103E2C-AC5B-4DDF-B32E-BF491904874F}" destId="{1C4F7039-7B3D-4F92-BA74-5358BBA04DBD}" srcOrd="1" destOrd="0" parTransId="{28BCB929-8F40-448E-A9A7-FE9F67C05F2B}" sibTransId="{F45A39FC-F9AC-4E76-B3CF-5A8FF8E9A248}"/>
    <dgm:cxn modelId="{12EE5580-EA5B-45FB-A998-D914F6F0E642}" type="presOf" srcId="{1C4F7039-7B3D-4F92-BA74-5358BBA04DBD}" destId="{FA6A07AD-588F-4E9F-B7AD-C790CA188352}" srcOrd="0" destOrd="0" presId="urn:microsoft.com/office/officeart/2009/3/layout/HorizontalOrganizationChart"/>
    <dgm:cxn modelId="{CCEFB886-E22E-4E6B-85D7-86FED181BAA4}" type="presOf" srcId="{9E103E2C-AC5B-4DDF-B32E-BF491904874F}" destId="{96A18E8E-019B-4FD7-B4CF-364870FC50A1}" srcOrd="0" destOrd="0" presId="urn:microsoft.com/office/officeart/2009/3/layout/HorizontalOrganizationChart"/>
    <dgm:cxn modelId="{346951C2-099F-45F2-916B-A8A278A5F9AE}" type="presOf" srcId="{9A9F765A-DA19-4EE8-A3D2-BADF21351E80}" destId="{E2A8C72F-9787-4E25-B96D-1448AE72B422}" srcOrd="1" destOrd="0" presId="urn:microsoft.com/office/officeart/2009/3/layout/HorizontalOrganizationChart"/>
    <dgm:cxn modelId="{D20EC6D3-268E-429B-8637-3EB9A2D19DD6}" type="presOf" srcId="{9E103E2C-AC5B-4DDF-B32E-BF491904874F}" destId="{FC9C1F3B-9ADD-4295-A3EC-15DBD0493A02}" srcOrd="1" destOrd="0" presId="urn:microsoft.com/office/officeart/2009/3/layout/HorizontalOrganizationChart"/>
    <dgm:cxn modelId="{6F1EC6DC-9D18-45AA-AEFA-01201272F698}" type="presOf" srcId="{10640B92-F376-4AB0-9876-B7A83E174C24}" destId="{9E40D94D-A20A-4D4B-ACFA-70B08C9C0198}" srcOrd="0" destOrd="0" presId="urn:microsoft.com/office/officeart/2009/3/layout/HorizontalOrganizationChart"/>
    <dgm:cxn modelId="{27D95CD2-96E8-4B45-B1DF-05784F3F861B}" type="presParOf" srcId="{36C88461-1ECE-4743-B753-FF780B431486}" destId="{E4F235E7-6D70-4CDC-9063-468922A9EEF2}" srcOrd="0" destOrd="0" presId="urn:microsoft.com/office/officeart/2009/3/layout/HorizontalOrganizationChart"/>
    <dgm:cxn modelId="{C86BF4A6-4EBA-4228-94D3-BD7E9ABA42A0}" type="presParOf" srcId="{E4F235E7-6D70-4CDC-9063-468922A9EEF2}" destId="{C50D48C5-531A-4D49-BDDE-FA998DE7A8AB}" srcOrd="0" destOrd="0" presId="urn:microsoft.com/office/officeart/2009/3/layout/HorizontalOrganizationChart"/>
    <dgm:cxn modelId="{30ED42E9-8610-4239-9E0D-76DAA4F815A9}" type="presParOf" srcId="{C50D48C5-531A-4D49-BDDE-FA998DE7A8AB}" destId="{96A18E8E-019B-4FD7-B4CF-364870FC50A1}" srcOrd="0" destOrd="0" presId="urn:microsoft.com/office/officeart/2009/3/layout/HorizontalOrganizationChart"/>
    <dgm:cxn modelId="{0E247ECB-4312-4EAD-8A12-CE772C15E3AE}" type="presParOf" srcId="{C50D48C5-531A-4D49-BDDE-FA998DE7A8AB}" destId="{FC9C1F3B-9ADD-4295-A3EC-15DBD0493A02}" srcOrd="1" destOrd="0" presId="urn:microsoft.com/office/officeart/2009/3/layout/HorizontalOrganizationChart"/>
    <dgm:cxn modelId="{5276D11B-974A-414C-BE54-0C6A8637DA68}" type="presParOf" srcId="{E4F235E7-6D70-4CDC-9063-468922A9EEF2}" destId="{AA701927-D879-416F-9371-FC67C56E76B7}" srcOrd="1" destOrd="0" presId="urn:microsoft.com/office/officeart/2009/3/layout/HorizontalOrganizationChart"/>
    <dgm:cxn modelId="{0AC556A8-7D9C-4AE5-B229-D3A24B85F0F9}" type="presParOf" srcId="{AA701927-D879-416F-9371-FC67C56E76B7}" destId="{9E40D94D-A20A-4D4B-ACFA-70B08C9C0198}" srcOrd="0" destOrd="0" presId="urn:microsoft.com/office/officeart/2009/3/layout/HorizontalOrganizationChart"/>
    <dgm:cxn modelId="{A100092E-281D-4338-824C-D3B7EF7D69E6}" type="presParOf" srcId="{AA701927-D879-416F-9371-FC67C56E76B7}" destId="{0BD3A78A-7E1A-4754-B4AF-D3B1A0E4E68E}" srcOrd="1" destOrd="0" presId="urn:microsoft.com/office/officeart/2009/3/layout/HorizontalOrganizationChart"/>
    <dgm:cxn modelId="{AC3646EC-9052-4808-8209-E602A37538B0}" type="presParOf" srcId="{0BD3A78A-7E1A-4754-B4AF-D3B1A0E4E68E}" destId="{7B1AB29A-0ECF-4073-953D-36D9A36B675A}" srcOrd="0" destOrd="0" presId="urn:microsoft.com/office/officeart/2009/3/layout/HorizontalOrganizationChart"/>
    <dgm:cxn modelId="{9FE0ADEA-B547-4942-A292-47D898A2CAF0}" type="presParOf" srcId="{7B1AB29A-0ECF-4073-953D-36D9A36B675A}" destId="{AB9FA199-F703-4603-948D-5AAA4B32476F}" srcOrd="0" destOrd="0" presId="urn:microsoft.com/office/officeart/2009/3/layout/HorizontalOrganizationChart"/>
    <dgm:cxn modelId="{D7F4832C-F905-4C49-86D9-E8937F4DDFB3}" type="presParOf" srcId="{7B1AB29A-0ECF-4073-953D-36D9A36B675A}" destId="{E2A8C72F-9787-4E25-B96D-1448AE72B422}" srcOrd="1" destOrd="0" presId="urn:microsoft.com/office/officeart/2009/3/layout/HorizontalOrganizationChart"/>
    <dgm:cxn modelId="{1EEBEA9E-0720-4438-849E-D97D114B93CC}" type="presParOf" srcId="{0BD3A78A-7E1A-4754-B4AF-D3B1A0E4E68E}" destId="{F00ACE0B-6369-4B55-B90C-7DE1E67CBF05}" srcOrd="1" destOrd="0" presId="urn:microsoft.com/office/officeart/2009/3/layout/HorizontalOrganizationChart"/>
    <dgm:cxn modelId="{DCF1CCBF-0254-4426-8B97-9E5EA44D2985}" type="presParOf" srcId="{0BD3A78A-7E1A-4754-B4AF-D3B1A0E4E68E}" destId="{61BD2939-EF0E-437C-9F5C-0EB8DC22C6B1}" srcOrd="2" destOrd="0" presId="urn:microsoft.com/office/officeart/2009/3/layout/HorizontalOrganizationChart"/>
    <dgm:cxn modelId="{A9F827D7-636F-4FDE-88CA-913207D6D08A}" type="presParOf" srcId="{AA701927-D879-416F-9371-FC67C56E76B7}" destId="{DEF2D7A5-0180-4800-BCA1-233C1C0360E3}" srcOrd="2" destOrd="0" presId="urn:microsoft.com/office/officeart/2009/3/layout/HorizontalOrganizationChart"/>
    <dgm:cxn modelId="{50BCB14C-1ED8-429F-95D1-DE41B8BC2418}" type="presParOf" srcId="{AA701927-D879-416F-9371-FC67C56E76B7}" destId="{2D931EDA-9929-4B1E-8BF7-5B4347F604DB}" srcOrd="3" destOrd="0" presId="urn:microsoft.com/office/officeart/2009/3/layout/HorizontalOrganizationChart"/>
    <dgm:cxn modelId="{DD0B8E77-F215-4B75-8EA4-8552252BC782}" type="presParOf" srcId="{2D931EDA-9929-4B1E-8BF7-5B4347F604DB}" destId="{281F5463-31AE-411C-8066-166773FFC4B9}" srcOrd="0" destOrd="0" presId="urn:microsoft.com/office/officeart/2009/3/layout/HorizontalOrganizationChart"/>
    <dgm:cxn modelId="{00B7092A-A67F-4642-9B3A-7E9D052DFE36}" type="presParOf" srcId="{281F5463-31AE-411C-8066-166773FFC4B9}" destId="{FA6A07AD-588F-4E9F-B7AD-C790CA188352}" srcOrd="0" destOrd="0" presId="urn:microsoft.com/office/officeart/2009/3/layout/HorizontalOrganizationChart"/>
    <dgm:cxn modelId="{1829FA63-2945-48F2-9647-C3E37E769C71}" type="presParOf" srcId="{281F5463-31AE-411C-8066-166773FFC4B9}" destId="{E8F6B70F-9D27-4786-B265-6F8CAF214E70}" srcOrd="1" destOrd="0" presId="urn:microsoft.com/office/officeart/2009/3/layout/HorizontalOrganizationChart"/>
    <dgm:cxn modelId="{8E3D3FA6-1679-45E0-9A35-58418F1FA094}" type="presParOf" srcId="{2D931EDA-9929-4B1E-8BF7-5B4347F604DB}" destId="{4289DB57-D48C-438C-A3E1-950F1682E7B9}" srcOrd="1" destOrd="0" presId="urn:microsoft.com/office/officeart/2009/3/layout/HorizontalOrganizationChart"/>
    <dgm:cxn modelId="{68720F74-4878-4E46-B423-164815688E77}" type="presParOf" srcId="{2D931EDA-9929-4B1E-8BF7-5B4347F604DB}" destId="{7ED9684C-998D-488D-90CC-4659753001CC}" srcOrd="2" destOrd="0" presId="urn:microsoft.com/office/officeart/2009/3/layout/HorizontalOrganizationChart"/>
    <dgm:cxn modelId="{17BE5000-8997-467C-92A4-2C676827A3A9}" type="presParOf" srcId="{E4F235E7-6D70-4CDC-9063-468922A9EEF2}" destId="{D03D4DD3-992E-40D6-A67A-8EE150A6D279}"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81960-5C55-4310-A73B-1C04FDA3532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bg-BG"/>
        </a:p>
      </dgm:t>
    </dgm:pt>
    <dgm:pt modelId="{9E103E2C-AC5B-4DDF-B32E-BF491904874F}">
      <dgm:prSet phldrT="[Текст]" custT="1"/>
      <dgm:spPr>
        <a:solidFill>
          <a:srgbClr val="0070C0"/>
        </a:solidFill>
      </dgm:spPr>
      <dgm:t>
        <a:bodyPr/>
        <a:lstStyle/>
        <a:p>
          <a:pPr>
            <a:spcAft>
              <a:spcPts val="0"/>
            </a:spcAft>
          </a:pPr>
          <a:r>
            <a:rPr lang="en-GB" sz="1600" b="1" dirty="0"/>
            <a:t>Water Engineering</a:t>
          </a:r>
          <a:endParaRPr lang="bg-BG" sz="1600" b="1" dirty="0"/>
        </a:p>
        <a:p>
          <a:pPr>
            <a:spcAft>
              <a:spcPct val="35000"/>
            </a:spcAft>
          </a:pPr>
          <a:r>
            <a:rPr lang="bg-BG" sz="1600" dirty="0"/>
            <a:t>(</a:t>
          </a:r>
          <a:r>
            <a:rPr lang="en-GB" sz="1600" dirty="0"/>
            <a:t>Integrated Master</a:t>
          </a:r>
          <a:r>
            <a:rPr lang="bg-BG" sz="1600" dirty="0"/>
            <a:t>)</a:t>
          </a:r>
        </a:p>
      </dgm:t>
    </dgm:pt>
    <dgm:pt modelId="{38CFC572-B485-4300-86BE-DDBA18F5C2DB}" type="parTrans" cxnId="{2389FC3D-25E0-40EC-9E56-E2C669D6864A}">
      <dgm:prSet/>
      <dgm:spPr/>
      <dgm:t>
        <a:bodyPr/>
        <a:lstStyle/>
        <a:p>
          <a:endParaRPr lang="bg-BG"/>
        </a:p>
      </dgm:t>
    </dgm:pt>
    <dgm:pt modelId="{407CB269-B812-4ADA-925F-B2051902DE57}" type="sibTrans" cxnId="{2389FC3D-25E0-40EC-9E56-E2C669D6864A}">
      <dgm:prSet/>
      <dgm:spPr/>
      <dgm:t>
        <a:bodyPr/>
        <a:lstStyle/>
        <a:p>
          <a:endParaRPr lang="bg-BG"/>
        </a:p>
      </dgm:t>
    </dgm:pt>
    <dgm:pt modelId="{9A9F765A-DA19-4EE8-A3D2-BADF21351E80}">
      <dgm:prSet phldrT="[Текст]" custT="1"/>
      <dgm:spPr/>
      <dgm:t>
        <a:bodyPr/>
        <a:lstStyle/>
        <a:p>
          <a:r>
            <a:rPr lang="en-GB" sz="1600" dirty="0"/>
            <a:t>Profile</a:t>
          </a:r>
          <a:r>
            <a:rPr lang="bg-BG" sz="1600" dirty="0"/>
            <a:t>  „</a:t>
          </a:r>
          <a:r>
            <a:rPr lang="en-GB" sz="1600" dirty="0"/>
            <a:t>Hydraulic Engineering</a:t>
          </a:r>
          <a:r>
            <a:rPr lang="bg-BG" sz="1600" dirty="0"/>
            <a:t>“</a:t>
          </a:r>
        </a:p>
      </dgm:t>
    </dgm:pt>
    <dgm:pt modelId="{10640B92-F376-4AB0-9876-B7A83E174C24}" type="parTrans" cxnId="{6B188642-3FB8-40A0-BA8B-DF5787D538AA}">
      <dgm:prSet/>
      <dgm:spPr>
        <a:noFill/>
        <a:ln w="25400" cap="flat" cmpd="sng" algn="ctr">
          <a:solidFill>
            <a:srgbClr val="4472C4"/>
          </a:solidFill>
          <a:prstDash val="solid"/>
          <a:miter lim="800000"/>
        </a:ln>
        <a:effectLst/>
      </dgm:spPr>
      <dgm:t>
        <a:bodyPr/>
        <a:lstStyle/>
        <a:p>
          <a:endParaRPr lang="bg-BG"/>
        </a:p>
      </dgm:t>
    </dgm:pt>
    <dgm:pt modelId="{FD929D9B-A317-43AC-8A44-EBBA9787E278}" type="sibTrans" cxnId="{6B188642-3FB8-40A0-BA8B-DF5787D538AA}">
      <dgm:prSet/>
      <dgm:spPr/>
      <dgm:t>
        <a:bodyPr/>
        <a:lstStyle/>
        <a:p>
          <a:endParaRPr lang="bg-BG"/>
        </a:p>
      </dgm:t>
    </dgm:pt>
    <dgm:pt modelId="{1C4F7039-7B3D-4F92-BA74-5358BBA04DBD}">
      <dgm:prSet phldrT="[Текст]" custT="1"/>
      <dgm:spPr/>
      <dgm:t>
        <a:bodyPr/>
        <a:lstStyle/>
        <a:p>
          <a:r>
            <a:rPr lang="en-GB" sz="1600" dirty="0"/>
            <a:t>Profile</a:t>
          </a:r>
          <a:r>
            <a:rPr lang="bg-BG" sz="1600" dirty="0"/>
            <a:t> „</a:t>
          </a:r>
          <a:r>
            <a:rPr lang="en-GB" sz="1600" dirty="0"/>
            <a:t>Irrigation and Drainage Engineering</a:t>
          </a:r>
          <a:r>
            <a:rPr lang="bg-BG" sz="1600" dirty="0"/>
            <a:t>“</a:t>
          </a:r>
        </a:p>
      </dgm:t>
    </dgm:pt>
    <dgm:pt modelId="{28BCB929-8F40-448E-A9A7-FE9F67C05F2B}" type="parTrans" cxnId="{3EBDE44D-6769-4043-9534-8A553D162805}">
      <dgm:prSet/>
      <dgm:spPr>
        <a:noFill/>
        <a:ln w="25400" cap="flat" cmpd="sng" algn="ctr">
          <a:solidFill>
            <a:srgbClr val="4472C4"/>
          </a:solidFill>
          <a:prstDash val="solid"/>
          <a:miter lim="800000"/>
        </a:ln>
        <a:effectLst/>
      </dgm:spPr>
      <dgm:t>
        <a:bodyPr/>
        <a:lstStyle/>
        <a:p>
          <a:endParaRPr lang="bg-BG"/>
        </a:p>
      </dgm:t>
    </dgm:pt>
    <dgm:pt modelId="{F45A39FC-F9AC-4E76-B3CF-5A8FF8E9A248}" type="sibTrans" cxnId="{3EBDE44D-6769-4043-9534-8A553D162805}">
      <dgm:prSet/>
      <dgm:spPr/>
      <dgm:t>
        <a:bodyPr/>
        <a:lstStyle/>
        <a:p>
          <a:endParaRPr lang="bg-BG"/>
        </a:p>
      </dgm:t>
    </dgm:pt>
    <dgm:pt modelId="{36C88461-1ECE-4743-B753-FF780B431486}" type="pres">
      <dgm:prSet presAssocID="{24681960-5C55-4310-A73B-1C04FDA35326}" presName="hierChild1" presStyleCnt="0">
        <dgm:presLayoutVars>
          <dgm:orgChart val="1"/>
          <dgm:chPref val="1"/>
          <dgm:dir/>
          <dgm:animOne val="branch"/>
          <dgm:animLvl val="lvl"/>
          <dgm:resizeHandles/>
        </dgm:presLayoutVars>
      </dgm:prSet>
      <dgm:spPr/>
    </dgm:pt>
    <dgm:pt modelId="{E4F235E7-6D70-4CDC-9063-468922A9EEF2}" type="pres">
      <dgm:prSet presAssocID="{9E103E2C-AC5B-4DDF-B32E-BF491904874F}" presName="hierRoot1" presStyleCnt="0">
        <dgm:presLayoutVars>
          <dgm:hierBranch val="init"/>
        </dgm:presLayoutVars>
      </dgm:prSet>
      <dgm:spPr/>
    </dgm:pt>
    <dgm:pt modelId="{C50D48C5-531A-4D49-BDDE-FA998DE7A8AB}" type="pres">
      <dgm:prSet presAssocID="{9E103E2C-AC5B-4DDF-B32E-BF491904874F}" presName="rootComposite1" presStyleCnt="0"/>
      <dgm:spPr/>
    </dgm:pt>
    <dgm:pt modelId="{96A18E8E-019B-4FD7-B4CF-364870FC50A1}" type="pres">
      <dgm:prSet presAssocID="{9E103E2C-AC5B-4DDF-B32E-BF491904874F}" presName="rootText1" presStyleLbl="node0" presStyleIdx="0" presStyleCnt="1" custScaleX="118121" custLinFactNeighborX="-39044">
        <dgm:presLayoutVars>
          <dgm:chPref val="3"/>
        </dgm:presLayoutVars>
      </dgm:prSet>
      <dgm:spPr/>
    </dgm:pt>
    <dgm:pt modelId="{FC9C1F3B-9ADD-4295-A3EC-15DBD0493A02}" type="pres">
      <dgm:prSet presAssocID="{9E103E2C-AC5B-4DDF-B32E-BF491904874F}" presName="rootConnector1" presStyleLbl="node1" presStyleIdx="0" presStyleCnt="0"/>
      <dgm:spPr/>
    </dgm:pt>
    <dgm:pt modelId="{AA701927-D879-416F-9371-FC67C56E76B7}" type="pres">
      <dgm:prSet presAssocID="{9E103E2C-AC5B-4DDF-B32E-BF491904874F}" presName="hierChild2" presStyleCnt="0"/>
      <dgm:spPr/>
    </dgm:pt>
    <dgm:pt modelId="{9E40D94D-A20A-4D4B-ACFA-70B08C9C0198}" type="pres">
      <dgm:prSet presAssocID="{10640B92-F376-4AB0-9876-B7A83E174C24}" presName="Name64" presStyleLbl="parChTrans1D2" presStyleIdx="0" presStyleCnt="2"/>
      <dgm:spPr>
        <a:xfrm>
          <a:off x="2744383" y="239384"/>
          <a:ext cx="978630" cy="414190"/>
        </a:xfrm>
        <a:custGeom>
          <a:avLst/>
          <a:gdLst/>
          <a:ahLst/>
          <a:cxnLst/>
          <a:rect l="0" t="0" r="0" b="0"/>
          <a:pathLst>
            <a:path>
              <a:moveTo>
                <a:pt x="0" y="414190"/>
              </a:moveTo>
              <a:lnTo>
                <a:pt x="746293" y="414190"/>
              </a:lnTo>
              <a:lnTo>
                <a:pt x="746293" y="0"/>
              </a:lnTo>
              <a:lnTo>
                <a:pt x="978630" y="0"/>
              </a:lnTo>
            </a:path>
          </a:pathLst>
        </a:custGeom>
      </dgm:spPr>
    </dgm:pt>
    <dgm:pt modelId="{0BD3A78A-7E1A-4754-B4AF-D3B1A0E4E68E}" type="pres">
      <dgm:prSet presAssocID="{9A9F765A-DA19-4EE8-A3D2-BADF21351E80}" presName="hierRoot2" presStyleCnt="0">
        <dgm:presLayoutVars>
          <dgm:hierBranch val="init"/>
        </dgm:presLayoutVars>
      </dgm:prSet>
      <dgm:spPr/>
    </dgm:pt>
    <dgm:pt modelId="{7B1AB29A-0ECF-4073-953D-36D9A36B675A}" type="pres">
      <dgm:prSet presAssocID="{9A9F765A-DA19-4EE8-A3D2-BADF21351E80}" presName="rootComposite" presStyleCnt="0"/>
      <dgm:spPr/>
    </dgm:pt>
    <dgm:pt modelId="{AB9FA199-F703-4603-948D-5AAA4B32476F}" type="pres">
      <dgm:prSet presAssocID="{9A9F765A-DA19-4EE8-A3D2-BADF21351E80}" presName="rootText" presStyleLbl="node2" presStyleIdx="0" presStyleCnt="2" custScaleX="281971" custScaleY="67440" custLinFactNeighborX="36057">
        <dgm:presLayoutVars>
          <dgm:chPref val="3"/>
        </dgm:presLayoutVars>
      </dgm:prSet>
      <dgm:spPr/>
    </dgm:pt>
    <dgm:pt modelId="{E2A8C72F-9787-4E25-B96D-1448AE72B422}" type="pres">
      <dgm:prSet presAssocID="{9A9F765A-DA19-4EE8-A3D2-BADF21351E80}" presName="rootConnector" presStyleLbl="node2" presStyleIdx="0" presStyleCnt="2"/>
      <dgm:spPr/>
    </dgm:pt>
    <dgm:pt modelId="{F00ACE0B-6369-4B55-B90C-7DE1E67CBF05}" type="pres">
      <dgm:prSet presAssocID="{9A9F765A-DA19-4EE8-A3D2-BADF21351E80}" presName="hierChild4" presStyleCnt="0"/>
      <dgm:spPr/>
    </dgm:pt>
    <dgm:pt modelId="{61BD2939-EF0E-437C-9F5C-0EB8DC22C6B1}" type="pres">
      <dgm:prSet presAssocID="{9A9F765A-DA19-4EE8-A3D2-BADF21351E80}" presName="hierChild5" presStyleCnt="0"/>
      <dgm:spPr/>
    </dgm:pt>
    <dgm:pt modelId="{DEF2D7A5-0180-4800-BCA1-233C1C0360E3}" type="pres">
      <dgm:prSet presAssocID="{28BCB929-8F40-448E-A9A7-FE9F67C05F2B}" presName="Name64" presStyleLbl="parChTrans1D2" presStyleIdx="1" presStyleCnt="2"/>
      <dgm:spPr>
        <a:xfrm>
          <a:off x="2744383" y="653575"/>
          <a:ext cx="976376" cy="384159"/>
        </a:xfrm>
        <a:custGeom>
          <a:avLst/>
          <a:gdLst/>
          <a:ahLst/>
          <a:cxnLst/>
          <a:rect l="0" t="0" r="0" b="0"/>
          <a:pathLst>
            <a:path>
              <a:moveTo>
                <a:pt x="0" y="0"/>
              </a:moveTo>
              <a:lnTo>
                <a:pt x="744040" y="0"/>
              </a:lnTo>
              <a:lnTo>
                <a:pt x="744040" y="384159"/>
              </a:lnTo>
              <a:lnTo>
                <a:pt x="976376" y="384159"/>
              </a:lnTo>
            </a:path>
          </a:pathLst>
        </a:custGeom>
      </dgm:spPr>
    </dgm:pt>
    <dgm:pt modelId="{2D931EDA-9929-4B1E-8BF7-5B4347F604DB}" type="pres">
      <dgm:prSet presAssocID="{1C4F7039-7B3D-4F92-BA74-5358BBA04DBD}" presName="hierRoot2" presStyleCnt="0">
        <dgm:presLayoutVars>
          <dgm:hierBranch val="init"/>
        </dgm:presLayoutVars>
      </dgm:prSet>
      <dgm:spPr/>
    </dgm:pt>
    <dgm:pt modelId="{281F5463-31AE-411C-8066-166773FFC4B9}" type="pres">
      <dgm:prSet presAssocID="{1C4F7039-7B3D-4F92-BA74-5358BBA04DBD}" presName="rootComposite" presStyleCnt="0"/>
      <dgm:spPr/>
    </dgm:pt>
    <dgm:pt modelId="{FA6A07AD-588F-4E9F-B7AD-C790CA188352}" type="pres">
      <dgm:prSet presAssocID="{1C4F7039-7B3D-4F92-BA74-5358BBA04DBD}" presName="rootText" presStyleLbl="node2" presStyleIdx="1" presStyleCnt="2" custScaleX="282068" custScaleY="75916" custLinFactNeighborX="36057">
        <dgm:presLayoutVars>
          <dgm:chPref val="3"/>
        </dgm:presLayoutVars>
      </dgm:prSet>
      <dgm:spPr/>
    </dgm:pt>
    <dgm:pt modelId="{E8F6B70F-9D27-4786-B265-6F8CAF214E70}" type="pres">
      <dgm:prSet presAssocID="{1C4F7039-7B3D-4F92-BA74-5358BBA04DBD}" presName="rootConnector" presStyleLbl="node2" presStyleIdx="1" presStyleCnt="2"/>
      <dgm:spPr/>
    </dgm:pt>
    <dgm:pt modelId="{4289DB57-D48C-438C-A3E1-950F1682E7B9}" type="pres">
      <dgm:prSet presAssocID="{1C4F7039-7B3D-4F92-BA74-5358BBA04DBD}" presName="hierChild4" presStyleCnt="0"/>
      <dgm:spPr/>
    </dgm:pt>
    <dgm:pt modelId="{7ED9684C-998D-488D-90CC-4659753001CC}" type="pres">
      <dgm:prSet presAssocID="{1C4F7039-7B3D-4F92-BA74-5358BBA04DBD}" presName="hierChild5" presStyleCnt="0"/>
      <dgm:spPr/>
    </dgm:pt>
    <dgm:pt modelId="{D03D4DD3-992E-40D6-A67A-8EE150A6D279}" type="pres">
      <dgm:prSet presAssocID="{9E103E2C-AC5B-4DDF-B32E-BF491904874F}" presName="hierChild3" presStyleCnt="0"/>
      <dgm:spPr/>
    </dgm:pt>
  </dgm:ptLst>
  <dgm:cxnLst>
    <dgm:cxn modelId="{83DF4009-88FE-4580-B432-837DC50FADEA}" type="presOf" srcId="{9A9F765A-DA19-4EE8-A3D2-BADF21351E80}" destId="{AB9FA199-F703-4603-948D-5AAA4B32476F}" srcOrd="0" destOrd="0" presId="urn:microsoft.com/office/officeart/2009/3/layout/HorizontalOrganizationChart"/>
    <dgm:cxn modelId="{8257DA1F-2FB8-4C11-AD8E-A123AB446C1D}" type="presOf" srcId="{28BCB929-8F40-448E-A9A7-FE9F67C05F2B}" destId="{DEF2D7A5-0180-4800-BCA1-233C1C0360E3}" srcOrd="0" destOrd="0" presId="urn:microsoft.com/office/officeart/2009/3/layout/HorizontalOrganizationChart"/>
    <dgm:cxn modelId="{C855D22E-1998-4D41-B949-AFD8B8846ACB}" type="presOf" srcId="{24681960-5C55-4310-A73B-1C04FDA35326}" destId="{36C88461-1ECE-4743-B753-FF780B431486}" srcOrd="0" destOrd="0" presId="urn:microsoft.com/office/officeart/2009/3/layout/HorizontalOrganizationChart"/>
    <dgm:cxn modelId="{2389FC3D-25E0-40EC-9E56-E2C669D6864A}" srcId="{24681960-5C55-4310-A73B-1C04FDA35326}" destId="{9E103E2C-AC5B-4DDF-B32E-BF491904874F}" srcOrd="0" destOrd="0" parTransId="{38CFC572-B485-4300-86BE-DDBA18F5C2DB}" sibTransId="{407CB269-B812-4ADA-925F-B2051902DE57}"/>
    <dgm:cxn modelId="{6B188642-3FB8-40A0-BA8B-DF5787D538AA}" srcId="{9E103E2C-AC5B-4DDF-B32E-BF491904874F}" destId="{9A9F765A-DA19-4EE8-A3D2-BADF21351E80}" srcOrd="0" destOrd="0" parTransId="{10640B92-F376-4AB0-9876-B7A83E174C24}" sibTransId="{FD929D9B-A317-43AC-8A44-EBBA9787E278}"/>
    <dgm:cxn modelId="{28278967-8818-4881-B6CF-A91488A0C0FF}" type="presOf" srcId="{1C4F7039-7B3D-4F92-BA74-5358BBA04DBD}" destId="{E8F6B70F-9D27-4786-B265-6F8CAF214E70}" srcOrd="1" destOrd="0" presId="urn:microsoft.com/office/officeart/2009/3/layout/HorizontalOrganizationChart"/>
    <dgm:cxn modelId="{3EBDE44D-6769-4043-9534-8A553D162805}" srcId="{9E103E2C-AC5B-4DDF-B32E-BF491904874F}" destId="{1C4F7039-7B3D-4F92-BA74-5358BBA04DBD}" srcOrd="1" destOrd="0" parTransId="{28BCB929-8F40-448E-A9A7-FE9F67C05F2B}" sibTransId="{F45A39FC-F9AC-4E76-B3CF-5A8FF8E9A248}"/>
    <dgm:cxn modelId="{12EE5580-EA5B-45FB-A998-D914F6F0E642}" type="presOf" srcId="{1C4F7039-7B3D-4F92-BA74-5358BBA04DBD}" destId="{FA6A07AD-588F-4E9F-B7AD-C790CA188352}" srcOrd="0" destOrd="0" presId="urn:microsoft.com/office/officeart/2009/3/layout/HorizontalOrganizationChart"/>
    <dgm:cxn modelId="{CCEFB886-E22E-4E6B-85D7-86FED181BAA4}" type="presOf" srcId="{9E103E2C-AC5B-4DDF-B32E-BF491904874F}" destId="{96A18E8E-019B-4FD7-B4CF-364870FC50A1}" srcOrd="0" destOrd="0" presId="urn:microsoft.com/office/officeart/2009/3/layout/HorizontalOrganizationChart"/>
    <dgm:cxn modelId="{346951C2-099F-45F2-916B-A8A278A5F9AE}" type="presOf" srcId="{9A9F765A-DA19-4EE8-A3D2-BADF21351E80}" destId="{E2A8C72F-9787-4E25-B96D-1448AE72B422}" srcOrd="1" destOrd="0" presId="urn:microsoft.com/office/officeart/2009/3/layout/HorizontalOrganizationChart"/>
    <dgm:cxn modelId="{D20EC6D3-268E-429B-8637-3EB9A2D19DD6}" type="presOf" srcId="{9E103E2C-AC5B-4DDF-B32E-BF491904874F}" destId="{FC9C1F3B-9ADD-4295-A3EC-15DBD0493A02}" srcOrd="1" destOrd="0" presId="urn:microsoft.com/office/officeart/2009/3/layout/HorizontalOrganizationChart"/>
    <dgm:cxn modelId="{6F1EC6DC-9D18-45AA-AEFA-01201272F698}" type="presOf" srcId="{10640B92-F376-4AB0-9876-B7A83E174C24}" destId="{9E40D94D-A20A-4D4B-ACFA-70B08C9C0198}" srcOrd="0" destOrd="0" presId="urn:microsoft.com/office/officeart/2009/3/layout/HorizontalOrganizationChart"/>
    <dgm:cxn modelId="{27D95CD2-96E8-4B45-B1DF-05784F3F861B}" type="presParOf" srcId="{36C88461-1ECE-4743-B753-FF780B431486}" destId="{E4F235E7-6D70-4CDC-9063-468922A9EEF2}" srcOrd="0" destOrd="0" presId="urn:microsoft.com/office/officeart/2009/3/layout/HorizontalOrganizationChart"/>
    <dgm:cxn modelId="{C86BF4A6-4EBA-4228-94D3-BD7E9ABA42A0}" type="presParOf" srcId="{E4F235E7-6D70-4CDC-9063-468922A9EEF2}" destId="{C50D48C5-531A-4D49-BDDE-FA998DE7A8AB}" srcOrd="0" destOrd="0" presId="urn:microsoft.com/office/officeart/2009/3/layout/HorizontalOrganizationChart"/>
    <dgm:cxn modelId="{30ED42E9-8610-4239-9E0D-76DAA4F815A9}" type="presParOf" srcId="{C50D48C5-531A-4D49-BDDE-FA998DE7A8AB}" destId="{96A18E8E-019B-4FD7-B4CF-364870FC50A1}" srcOrd="0" destOrd="0" presId="urn:microsoft.com/office/officeart/2009/3/layout/HorizontalOrganizationChart"/>
    <dgm:cxn modelId="{0E247ECB-4312-4EAD-8A12-CE772C15E3AE}" type="presParOf" srcId="{C50D48C5-531A-4D49-BDDE-FA998DE7A8AB}" destId="{FC9C1F3B-9ADD-4295-A3EC-15DBD0493A02}" srcOrd="1" destOrd="0" presId="urn:microsoft.com/office/officeart/2009/3/layout/HorizontalOrganizationChart"/>
    <dgm:cxn modelId="{5276D11B-974A-414C-BE54-0C6A8637DA68}" type="presParOf" srcId="{E4F235E7-6D70-4CDC-9063-468922A9EEF2}" destId="{AA701927-D879-416F-9371-FC67C56E76B7}" srcOrd="1" destOrd="0" presId="urn:microsoft.com/office/officeart/2009/3/layout/HorizontalOrganizationChart"/>
    <dgm:cxn modelId="{0AC556A8-7D9C-4AE5-B229-D3A24B85F0F9}" type="presParOf" srcId="{AA701927-D879-416F-9371-FC67C56E76B7}" destId="{9E40D94D-A20A-4D4B-ACFA-70B08C9C0198}" srcOrd="0" destOrd="0" presId="urn:microsoft.com/office/officeart/2009/3/layout/HorizontalOrganizationChart"/>
    <dgm:cxn modelId="{A100092E-281D-4338-824C-D3B7EF7D69E6}" type="presParOf" srcId="{AA701927-D879-416F-9371-FC67C56E76B7}" destId="{0BD3A78A-7E1A-4754-B4AF-D3B1A0E4E68E}" srcOrd="1" destOrd="0" presId="urn:microsoft.com/office/officeart/2009/3/layout/HorizontalOrganizationChart"/>
    <dgm:cxn modelId="{AC3646EC-9052-4808-8209-E602A37538B0}" type="presParOf" srcId="{0BD3A78A-7E1A-4754-B4AF-D3B1A0E4E68E}" destId="{7B1AB29A-0ECF-4073-953D-36D9A36B675A}" srcOrd="0" destOrd="0" presId="urn:microsoft.com/office/officeart/2009/3/layout/HorizontalOrganizationChart"/>
    <dgm:cxn modelId="{9FE0ADEA-B547-4942-A292-47D898A2CAF0}" type="presParOf" srcId="{7B1AB29A-0ECF-4073-953D-36D9A36B675A}" destId="{AB9FA199-F703-4603-948D-5AAA4B32476F}" srcOrd="0" destOrd="0" presId="urn:microsoft.com/office/officeart/2009/3/layout/HorizontalOrganizationChart"/>
    <dgm:cxn modelId="{D7F4832C-F905-4C49-86D9-E8937F4DDFB3}" type="presParOf" srcId="{7B1AB29A-0ECF-4073-953D-36D9A36B675A}" destId="{E2A8C72F-9787-4E25-B96D-1448AE72B422}" srcOrd="1" destOrd="0" presId="urn:microsoft.com/office/officeart/2009/3/layout/HorizontalOrganizationChart"/>
    <dgm:cxn modelId="{1EEBEA9E-0720-4438-849E-D97D114B93CC}" type="presParOf" srcId="{0BD3A78A-7E1A-4754-B4AF-D3B1A0E4E68E}" destId="{F00ACE0B-6369-4B55-B90C-7DE1E67CBF05}" srcOrd="1" destOrd="0" presId="urn:microsoft.com/office/officeart/2009/3/layout/HorizontalOrganizationChart"/>
    <dgm:cxn modelId="{DCF1CCBF-0254-4426-8B97-9E5EA44D2985}" type="presParOf" srcId="{0BD3A78A-7E1A-4754-B4AF-D3B1A0E4E68E}" destId="{61BD2939-EF0E-437C-9F5C-0EB8DC22C6B1}" srcOrd="2" destOrd="0" presId="urn:microsoft.com/office/officeart/2009/3/layout/HorizontalOrganizationChart"/>
    <dgm:cxn modelId="{A9F827D7-636F-4FDE-88CA-913207D6D08A}" type="presParOf" srcId="{AA701927-D879-416F-9371-FC67C56E76B7}" destId="{DEF2D7A5-0180-4800-BCA1-233C1C0360E3}" srcOrd="2" destOrd="0" presId="urn:microsoft.com/office/officeart/2009/3/layout/HorizontalOrganizationChart"/>
    <dgm:cxn modelId="{50BCB14C-1ED8-429F-95D1-DE41B8BC2418}" type="presParOf" srcId="{AA701927-D879-416F-9371-FC67C56E76B7}" destId="{2D931EDA-9929-4B1E-8BF7-5B4347F604DB}" srcOrd="3" destOrd="0" presId="urn:microsoft.com/office/officeart/2009/3/layout/HorizontalOrganizationChart"/>
    <dgm:cxn modelId="{DD0B8E77-F215-4B75-8EA4-8552252BC782}" type="presParOf" srcId="{2D931EDA-9929-4B1E-8BF7-5B4347F604DB}" destId="{281F5463-31AE-411C-8066-166773FFC4B9}" srcOrd="0" destOrd="0" presId="urn:microsoft.com/office/officeart/2009/3/layout/HorizontalOrganizationChart"/>
    <dgm:cxn modelId="{00B7092A-A67F-4642-9B3A-7E9D052DFE36}" type="presParOf" srcId="{281F5463-31AE-411C-8066-166773FFC4B9}" destId="{FA6A07AD-588F-4E9F-B7AD-C790CA188352}" srcOrd="0" destOrd="0" presId="urn:microsoft.com/office/officeart/2009/3/layout/HorizontalOrganizationChart"/>
    <dgm:cxn modelId="{1829FA63-2945-48F2-9647-C3E37E769C71}" type="presParOf" srcId="{281F5463-31AE-411C-8066-166773FFC4B9}" destId="{E8F6B70F-9D27-4786-B265-6F8CAF214E70}" srcOrd="1" destOrd="0" presId="urn:microsoft.com/office/officeart/2009/3/layout/HorizontalOrganizationChart"/>
    <dgm:cxn modelId="{8E3D3FA6-1679-45E0-9A35-58418F1FA094}" type="presParOf" srcId="{2D931EDA-9929-4B1E-8BF7-5B4347F604DB}" destId="{4289DB57-D48C-438C-A3E1-950F1682E7B9}" srcOrd="1" destOrd="0" presId="urn:microsoft.com/office/officeart/2009/3/layout/HorizontalOrganizationChart"/>
    <dgm:cxn modelId="{68720F74-4878-4E46-B423-164815688E77}" type="presParOf" srcId="{2D931EDA-9929-4B1E-8BF7-5B4347F604DB}" destId="{7ED9684C-998D-488D-90CC-4659753001CC}" srcOrd="2" destOrd="0" presId="urn:microsoft.com/office/officeart/2009/3/layout/HorizontalOrganizationChart"/>
    <dgm:cxn modelId="{17BE5000-8997-467C-92A4-2C676827A3A9}" type="presParOf" srcId="{E4F235E7-6D70-4CDC-9063-468922A9EEF2}" destId="{D03D4DD3-992E-40D6-A67A-8EE150A6D279}"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681960-5C55-4310-A73B-1C04FDA3532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bg-BG"/>
        </a:p>
      </dgm:t>
    </dgm:pt>
    <dgm:pt modelId="{9E103E2C-AC5B-4DDF-B32E-BF491904874F}">
      <dgm:prSet phldrT="[Текст]" custT="1"/>
      <dgm:spPr>
        <a:solidFill>
          <a:schemeClr val="accent6">
            <a:lumMod val="75000"/>
          </a:schemeClr>
        </a:solidFill>
      </dgm:spPr>
      <dgm:t>
        <a:bodyPr/>
        <a:lstStyle/>
        <a:p>
          <a:pPr>
            <a:spcAft>
              <a:spcPts val="0"/>
            </a:spcAft>
          </a:pPr>
          <a:r>
            <a:rPr lang="en-GB" sz="1600" b="1" dirty="0"/>
            <a:t>Engineering Ecology</a:t>
          </a:r>
          <a:endParaRPr lang="bg-BG" sz="1600" b="1" dirty="0"/>
        </a:p>
        <a:p>
          <a:pPr>
            <a:spcAft>
              <a:spcPct val="35000"/>
            </a:spcAft>
          </a:pPr>
          <a:r>
            <a:rPr lang="bg-BG" sz="1600" dirty="0"/>
            <a:t>(</a:t>
          </a:r>
          <a:r>
            <a:rPr lang="en-GB" sz="1600" dirty="0"/>
            <a:t>Bachelor Degree</a:t>
          </a:r>
          <a:r>
            <a:rPr lang="bg-BG" sz="1600" dirty="0"/>
            <a:t>)</a:t>
          </a:r>
        </a:p>
      </dgm:t>
    </dgm:pt>
    <dgm:pt modelId="{38CFC572-B485-4300-86BE-DDBA18F5C2DB}" type="parTrans" cxnId="{2389FC3D-25E0-40EC-9E56-E2C669D6864A}">
      <dgm:prSet/>
      <dgm:spPr/>
      <dgm:t>
        <a:bodyPr/>
        <a:lstStyle/>
        <a:p>
          <a:endParaRPr lang="bg-BG"/>
        </a:p>
      </dgm:t>
    </dgm:pt>
    <dgm:pt modelId="{407CB269-B812-4ADA-925F-B2051902DE57}" type="sibTrans" cxnId="{2389FC3D-25E0-40EC-9E56-E2C669D6864A}">
      <dgm:prSet/>
      <dgm:spPr/>
      <dgm:t>
        <a:bodyPr/>
        <a:lstStyle/>
        <a:p>
          <a:endParaRPr lang="bg-BG"/>
        </a:p>
      </dgm:t>
    </dgm:pt>
    <dgm:pt modelId="{36C88461-1ECE-4743-B753-FF780B431486}" type="pres">
      <dgm:prSet presAssocID="{24681960-5C55-4310-A73B-1C04FDA35326}" presName="hierChild1" presStyleCnt="0">
        <dgm:presLayoutVars>
          <dgm:orgChart val="1"/>
          <dgm:chPref val="1"/>
          <dgm:dir/>
          <dgm:animOne val="branch"/>
          <dgm:animLvl val="lvl"/>
          <dgm:resizeHandles/>
        </dgm:presLayoutVars>
      </dgm:prSet>
      <dgm:spPr/>
    </dgm:pt>
    <dgm:pt modelId="{E4F235E7-6D70-4CDC-9063-468922A9EEF2}" type="pres">
      <dgm:prSet presAssocID="{9E103E2C-AC5B-4DDF-B32E-BF491904874F}" presName="hierRoot1" presStyleCnt="0">
        <dgm:presLayoutVars>
          <dgm:hierBranch val="init"/>
        </dgm:presLayoutVars>
      </dgm:prSet>
      <dgm:spPr/>
    </dgm:pt>
    <dgm:pt modelId="{C50D48C5-531A-4D49-BDDE-FA998DE7A8AB}" type="pres">
      <dgm:prSet presAssocID="{9E103E2C-AC5B-4DDF-B32E-BF491904874F}" presName="rootComposite1" presStyleCnt="0"/>
      <dgm:spPr/>
    </dgm:pt>
    <dgm:pt modelId="{96A18E8E-019B-4FD7-B4CF-364870FC50A1}" type="pres">
      <dgm:prSet presAssocID="{9E103E2C-AC5B-4DDF-B32E-BF491904874F}" presName="rootText1" presStyleLbl="node0" presStyleIdx="0" presStyleCnt="1" custScaleX="422775" custScaleY="129022" custLinFactNeighborX="-15060">
        <dgm:presLayoutVars>
          <dgm:chPref val="3"/>
        </dgm:presLayoutVars>
      </dgm:prSet>
      <dgm:spPr/>
    </dgm:pt>
    <dgm:pt modelId="{FC9C1F3B-9ADD-4295-A3EC-15DBD0493A02}" type="pres">
      <dgm:prSet presAssocID="{9E103E2C-AC5B-4DDF-B32E-BF491904874F}" presName="rootConnector1" presStyleLbl="node1" presStyleIdx="0" presStyleCnt="0"/>
      <dgm:spPr/>
    </dgm:pt>
    <dgm:pt modelId="{AA701927-D879-416F-9371-FC67C56E76B7}" type="pres">
      <dgm:prSet presAssocID="{9E103E2C-AC5B-4DDF-B32E-BF491904874F}" presName="hierChild2" presStyleCnt="0"/>
      <dgm:spPr/>
    </dgm:pt>
    <dgm:pt modelId="{D03D4DD3-992E-40D6-A67A-8EE150A6D279}" type="pres">
      <dgm:prSet presAssocID="{9E103E2C-AC5B-4DDF-B32E-BF491904874F}" presName="hierChild3" presStyleCnt="0"/>
      <dgm:spPr/>
    </dgm:pt>
  </dgm:ptLst>
  <dgm:cxnLst>
    <dgm:cxn modelId="{C855D22E-1998-4D41-B949-AFD8B8846ACB}" type="presOf" srcId="{24681960-5C55-4310-A73B-1C04FDA35326}" destId="{36C88461-1ECE-4743-B753-FF780B431486}" srcOrd="0" destOrd="0" presId="urn:microsoft.com/office/officeart/2009/3/layout/HorizontalOrganizationChart"/>
    <dgm:cxn modelId="{2389FC3D-25E0-40EC-9E56-E2C669D6864A}" srcId="{24681960-5C55-4310-A73B-1C04FDA35326}" destId="{9E103E2C-AC5B-4DDF-B32E-BF491904874F}" srcOrd="0" destOrd="0" parTransId="{38CFC572-B485-4300-86BE-DDBA18F5C2DB}" sibTransId="{407CB269-B812-4ADA-925F-B2051902DE57}"/>
    <dgm:cxn modelId="{CCEFB886-E22E-4E6B-85D7-86FED181BAA4}" type="presOf" srcId="{9E103E2C-AC5B-4DDF-B32E-BF491904874F}" destId="{96A18E8E-019B-4FD7-B4CF-364870FC50A1}" srcOrd="0" destOrd="0" presId="urn:microsoft.com/office/officeart/2009/3/layout/HorizontalOrganizationChart"/>
    <dgm:cxn modelId="{D20EC6D3-268E-429B-8637-3EB9A2D19DD6}" type="presOf" srcId="{9E103E2C-AC5B-4DDF-B32E-BF491904874F}" destId="{FC9C1F3B-9ADD-4295-A3EC-15DBD0493A02}" srcOrd="1" destOrd="0" presId="urn:microsoft.com/office/officeart/2009/3/layout/HorizontalOrganizationChart"/>
    <dgm:cxn modelId="{27D95CD2-96E8-4B45-B1DF-05784F3F861B}" type="presParOf" srcId="{36C88461-1ECE-4743-B753-FF780B431486}" destId="{E4F235E7-6D70-4CDC-9063-468922A9EEF2}" srcOrd="0" destOrd="0" presId="urn:microsoft.com/office/officeart/2009/3/layout/HorizontalOrganizationChart"/>
    <dgm:cxn modelId="{C86BF4A6-4EBA-4228-94D3-BD7E9ABA42A0}" type="presParOf" srcId="{E4F235E7-6D70-4CDC-9063-468922A9EEF2}" destId="{C50D48C5-531A-4D49-BDDE-FA998DE7A8AB}" srcOrd="0" destOrd="0" presId="urn:microsoft.com/office/officeart/2009/3/layout/HorizontalOrganizationChart"/>
    <dgm:cxn modelId="{30ED42E9-8610-4239-9E0D-76DAA4F815A9}" type="presParOf" srcId="{C50D48C5-531A-4D49-BDDE-FA998DE7A8AB}" destId="{96A18E8E-019B-4FD7-B4CF-364870FC50A1}" srcOrd="0" destOrd="0" presId="urn:microsoft.com/office/officeart/2009/3/layout/HorizontalOrganizationChart"/>
    <dgm:cxn modelId="{0E247ECB-4312-4EAD-8A12-CE772C15E3AE}" type="presParOf" srcId="{C50D48C5-531A-4D49-BDDE-FA998DE7A8AB}" destId="{FC9C1F3B-9ADD-4295-A3EC-15DBD0493A02}" srcOrd="1" destOrd="0" presId="urn:microsoft.com/office/officeart/2009/3/layout/HorizontalOrganizationChart"/>
    <dgm:cxn modelId="{5276D11B-974A-414C-BE54-0C6A8637DA68}" type="presParOf" srcId="{E4F235E7-6D70-4CDC-9063-468922A9EEF2}" destId="{AA701927-D879-416F-9371-FC67C56E76B7}" srcOrd="1" destOrd="0" presId="urn:microsoft.com/office/officeart/2009/3/layout/HorizontalOrganizationChart"/>
    <dgm:cxn modelId="{17BE5000-8997-467C-92A4-2C676827A3A9}" type="presParOf" srcId="{E4F235E7-6D70-4CDC-9063-468922A9EEF2}" destId="{D03D4DD3-992E-40D6-A67A-8EE150A6D279}" srcOrd="2" destOrd="0" presId="urn:microsoft.com/office/officeart/2009/3/layout/HorizontalOrganizationChar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2D7A5-0180-4800-BCA1-233C1C0360E3}">
      <dsp:nvSpPr>
        <dsp:cNvPr id="0" name=""/>
        <dsp:cNvSpPr/>
      </dsp:nvSpPr>
      <dsp:spPr>
        <a:xfrm>
          <a:off x="3628068" y="501649"/>
          <a:ext cx="470340" cy="294729"/>
        </a:xfrm>
        <a:custGeom>
          <a:avLst/>
          <a:gdLst/>
          <a:ahLst/>
          <a:cxnLst/>
          <a:rect l="0" t="0" r="0" b="0"/>
          <a:pathLst>
            <a:path>
              <a:moveTo>
                <a:pt x="0" y="0"/>
              </a:moveTo>
              <a:lnTo>
                <a:pt x="292089" y="0"/>
              </a:lnTo>
              <a:lnTo>
                <a:pt x="292089" y="294729"/>
              </a:lnTo>
              <a:lnTo>
                <a:pt x="470340" y="294729"/>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E40D94D-A20A-4D4B-ACFA-70B08C9C0198}">
      <dsp:nvSpPr>
        <dsp:cNvPr id="0" name=""/>
        <dsp:cNvSpPr/>
      </dsp:nvSpPr>
      <dsp:spPr>
        <a:xfrm>
          <a:off x="3628068" y="183878"/>
          <a:ext cx="471855" cy="317770"/>
        </a:xfrm>
        <a:custGeom>
          <a:avLst/>
          <a:gdLst/>
          <a:ahLst/>
          <a:cxnLst/>
          <a:rect l="0" t="0" r="0" b="0"/>
          <a:pathLst>
            <a:path>
              <a:moveTo>
                <a:pt x="0" y="317770"/>
              </a:moveTo>
              <a:lnTo>
                <a:pt x="293605" y="317770"/>
              </a:lnTo>
              <a:lnTo>
                <a:pt x="293605" y="0"/>
              </a:lnTo>
              <a:lnTo>
                <a:pt x="471855"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6A18E8E-019B-4FD7-B4CF-364870FC50A1}">
      <dsp:nvSpPr>
        <dsp:cNvPr id="0" name=""/>
        <dsp:cNvSpPr/>
      </dsp:nvSpPr>
      <dsp:spPr>
        <a:xfrm>
          <a:off x="0" y="229817"/>
          <a:ext cx="3628068" cy="54366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GB" sz="1600" b="1" kern="1200" dirty="0"/>
            <a:t>Water Supply and Sewerage</a:t>
          </a:r>
          <a:endParaRPr lang="bg-BG" sz="1600" b="1" kern="1200" dirty="0"/>
        </a:p>
        <a:p>
          <a:pPr marL="0" lvl="0" indent="0" algn="ctr" defTabSz="711200">
            <a:lnSpc>
              <a:spcPct val="90000"/>
            </a:lnSpc>
            <a:spcBef>
              <a:spcPct val="0"/>
            </a:spcBef>
            <a:spcAft>
              <a:spcPct val="35000"/>
            </a:spcAft>
            <a:buNone/>
          </a:pPr>
          <a:r>
            <a:rPr lang="bg-BG" sz="1600" kern="1200" dirty="0"/>
            <a:t>(</a:t>
          </a:r>
          <a:r>
            <a:rPr lang="en-GB" sz="1600" kern="1200" dirty="0"/>
            <a:t>Integrated Master</a:t>
          </a:r>
          <a:r>
            <a:rPr lang="bg-BG" sz="1600" kern="1200" dirty="0"/>
            <a:t>)</a:t>
          </a:r>
        </a:p>
      </dsp:txBody>
      <dsp:txXfrm>
        <a:off x="0" y="229817"/>
        <a:ext cx="3628068" cy="543663"/>
      </dsp:txXfrm>
    </dsp:sp>
    <dsp:sp modelId="{AB9FA199-F703-4603-948D-5AAA4B32476F}">
      <dsp:nvSpPr>
        <dsp:cNvPr id="0" name=""/>
        <dsp:cNvSpPr/>
      </dsp:nvSpPr>
      <dsp:spPr>
        <a:xfrm>
          <a:off x="4099924" y="555"/>
          <a:ext cx="3605751" cy="366646"/>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Profile</a:t>
          </a:r>
          <a:r>
            <a:rPr lang="bg-BG" sz="1600" kern="1200" dirty="0"/>
            <a:t>  „</a:t>
          </a:r>
          <a:r>
            <a:rPr lang="en-GB" sz="1600" kern="1200" dirty="0"/>
            <a:t>Systems and Facilities</a:t>
          </a:r>
          <a:r>
            <a:rPr lang="bg-BG" sz="1600" kern="1200" dirty="0"/>
            <a:t>“</a:t>
          </a:r>
        </a:p>
      </dsp:txBody>
      <dsp:txXfrm>
        <a:off x="4099924" y="555"/>
        <a:ext cx="3605751" cy="366646"/>
      </dsp:txXfrm>
    </dsp:sp>
    <dsp:sp modelId="{FA6A07AD-588F-4E9F-B7AD-C790CA188352}">
      <dsp:nvSpPr>
        <dsp:cNvPr id="0" name=""/>
        <dsp:cNvSpPr/>
      </dsp:nvSpPr>
      <dsp:spPr>
        <a:xfrm>
          <a:off x="4098408" y="590014"/>
          <a:ext cx="3607267" cy="412727"/>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Profile</a:t>
          </a:r>
          <a:r>
            <a:rPr lang="bg-BG" sz="1600" kern="1200" dirty="0"/>
            <a:t>  „</a:t>
          </a:r>
          <a:r>
            <a:rPr lang="en-GB" sz="1600" kern="1200" dirty="0"/>
            <a:t>Water &amp; Wastewater Treatment</a:t>
          </a:r>
          <a:r>
            <a:rPr lang="bg-BG" sz="1600" kern="1200" dirty="0"/>
            <a:t>“</a:t>
          </a:r>
        </a:p>
      </dsp:txBody>
      <dsp:txXfrm>
        <a:off x="4098408" y="590014"/>
        <a:ext cx="3607267" cy="412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2D7A5-0180-4800-BCA1-233C1C0360E3}">
      <dsp:nvSpPr>
        <dsp:cNvPr id="0" name=""/>
        <dsp:cNvSpPr/>
      </dsp:nvSpPr>
      <dsp:spPr>
        <a:xfrm>
          <a:off x="2058287" y="490181"/>
          <a:ext cx="732282" cy="288119"/>
        </a:xfrm>
        <a:custGeom>
          <a:avLst/>
          <a:gdLst/>
          <a:ahLst/>
          <a:cxnLst/>
          <a:rect l="0" t="0" r="0" b="0"/>
          <a:pathLst>
            <a:path>
              <a:moveTo>
                <a:pt x="0" y="0"/>
              </a:moveTo>
              <a:lnTo>
                <a:pt x="744040" y="0"/>
              </a:lnTo>
              <a:lnTo>
                <a:pt x="744040" y="384159"/>
              </a:lnTo>
              <a:lnTo>
                <a:pt x="976376" y="384159"/>
              </a:lnTo>
            </a:path>
          </a:pathLst>
        </a:custGeom>
        <a:noFill/>
        <a:ln w="25400" cap="flat" cmpd="sng" algn="ctr">
          <a:solidFill>
            <a:srgbClr val="4472C4"/>
          </a:solidFill>
          <a:prstDash val="solid"/>
          <a:miter lim="800000"/>
        </a:ln>
        <a:effectLst/>
      </dsp:spPr>
      <dsp:style>
        <a:lnRef idx="2">
          <a:scrgbClr r="0" g="0" b="0"/>
        </a:lnRef>
        <a:fillRef idx="0">
          <a:scrgbClr r="0" g="0" b="0"/>
        </a:fillRef>
        <a:effectRef idx="0">
          <a:scrgbClr r="0" g="0" b="0"/>
        </a:effectRef>
        <a:fontRef idx="minor"/>
      </dsp:style>
    </dsp:sp>
    <dsp:sp modelId="{9E40D94D-A20A-4D4B-ACFA-70B08C9C0198}">
      <dsp:nvSpPr>
        <dsp:cNvPr id="0" name=""/>
        <dsp:cNvSpPr/>
      </dsp:nvSpPr>
      <dsp:spPr>
        <a:xfrm>
          <a:off x="2058287" y="179538"/>
          <a:ext cx="733972" cy="310643"/>
        </a:xfrm>
        <a:custGeom>
          <a:avLst/>
          <a:gdLst/>
          <a:ahLst/>
          <a:cxnLst/>
          <a:rect l="0" t="0" r="0" b="0"/>
          <a:pathLst>
            <a:path>
              <a:moveTo>
                <a:pt x="0" y="414190"/>
              </a:moveTo>
              <a:lnTo>
                <a:pt x="746293" y="414190"/>
              </a:lnTo>
              <a:lnTo>
                <a:pt x="746293" y="0"/>
              </a:lnTo>
              <a:lnTo>
                <a:pt x="978630" y="0"/>
              </a:lnTo>
            </a:path>
          </a:pathLst>
        </a:custGeom>
        <a:noFill/>
        <a:ln w="25400" cap="flat" cmpd="sng" algn="ctr">
          <a:solidFill>
            <a:srgbClr val="4472C4"/>
          </a:solidFill>
          <a:prstDash val="solid"/>
          <a:miter lim="800000"/>
        </a:ln>
        <a:effectLst/>
      </dsp:spPr>
      <dsp:style>
        <a:lnRef idx="2">
          <a:scrgbClr r="0" g="0" b="0"/>
        </a:lnRef>
        <a:fillRef idx="0">
          <a:scrgbClr r="0" g="0" b="0"/>
        </a:fillRef>
        <a:effectRef idx="0">
          <a:scrgbClr r="0" g="0" b="0"/>
        </a:effectRef>
        <a:fontRef idx="minor"/>
      </dsp:style>
    </dsp:sp>
    <dsp:sp modelId="{96A18E8E-019B-4FD7-B4CF-364870FC50A1}">
      <dsp:nvSpPr>
        <dsp:cNvPr id="0" name=""/>
        <dsp:cNvSpPr/>
      </dsp:nvSpPr>
      <dsp:spPr>
        <a:xfrm>
          <a:off x="0" y="224446"/>
          <a:ext cx="2058287" cy="53147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GB" sz="1600" b="1" kern="1200" dirty="0"/>
            <a:t>Water Engineering</a:t>
          </a:r>
          <a:endParaRPr lang="bg-BG" sz="1600" b="1" kern="1200" dirty="0"/>
        </a:p>
        <a:p>
          <a:pPr marL="0" lvl="0" indent="0" algn="ctr" defTabSz="711200">
            <a:lnSpc>
              <a:spcPct val="90000"/>
            </a:lnSpc>
            <a:spcBef>
              <a:spcPct val="0"/>
            </a:spcBef>
            <a:spcAft>
              <a:spcPct val="35000"/>
            </a:spcAft>
            <a:buNone/>
          </a:pPr>
          <a:r>
            <a:rPr lang="bg-BG" sz="1600" kern="1200" dirty="0"/>
            <a:t>(</a:t>
          </a:r>
          <a:r>
            <a:rPr lang="en-GB" sz="1600" kern="1200" dirty="0"/>
            <a:t>Integrated Master</a:t>
          </a:r>
          <a:r>
            <a:rPr lang="bg-BG" sz="1600" kern="1200" dirty="0"/>
            <a:t>)</a:t>
          </a:r>
        </a:p>
      </dsp:txBody>
      <dsp:txXfrm>
        <a:off x="0" y="224446"/>
        <a:ext cx="2058287" cy="531470"/>
      </dsp:txXfrm>
    </dsp:sp>
    <dsp:sp modelId="{AB9FA199-F703-4603-948D-5AAA4B32476F}">
      <dsp:nvSpPr>
        <dsp:cNvPr id="0" name=""/>
        <dsp:cNvSpPr/>
      </dsp:nvSpPr>
      <dsp:spPr>
        <a:xfrm>
          <a:off x="2792260" y="326"/>
          <a:ext cx="4913415" cy="358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Profile</a:t>
          </a:r>
          <a:r>
            <a:rPr lang="bg-BG" sz="1600" kern="1200" dirty="0"/>
            <a:t>  „</a:t>
          </a:r>
          <a:r>
            <a:rPr lang="en-GB" sz="1600" kern="1200" dirty="0"/>
            <a:t>Hydraulic Engineering</a:t>
          </a:r>
          <a:r>
            <a:rPr lang="bg-BG" sz="1600" kern="1200" dirty="0"/>
            <a:t>“</a:t>
          </a:r>
        </a:p>
      </dsp:txBody>
      <dsp:txXfrm>
        <a:off x="2792260" y="326"/>
        <a:ext cx="4913415" cy="358423"/>
      </dsp:txXfrm>
    </dsp:sp>
    <dsp:sp modelId="{FA6A07AD-588F-4E9F-B7AD-C790CA188352}">
      <dsp:nvSpPr>
        <dsp:cNvPr id="0" name=""/>
        <dsp:cNvSpPr/>
      </dsp:nvSpPr>
      <dsp:spPr>
        <a:xfrm>
          <a:off x="2790570" y="576565"/>
          <a:ext cx="4915105" cy="4034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Profile</a:t>
          </a:r>
          <a:r>
            <a:rPr lang="bg-BG" sz="1600" kern="1200" dirty="0"/>
            <a:t> „</a:t>
          </a:r>
          <a:r>
            <a:rPr lang="en-GB" sz="1600" kern="1200" dirty="0"/>
            <a:t>Irrigation and Drainage Engineering</a:t>
          </a:r>
          <a:r>
            <a:rPr lang="bg-BG" sz="1600" kern="1200" dirty="0"/>
            <a:t>“</a:t>
          </a:r>
        </a:p>
      </dsp:txBody>
      <dsp:txXfrm>
        <a:off x="2790570" y="576565"/>
        <a:ext cx="4915105" cy="403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8E8E-019B-4FD7-B4CF-364870FC50A1}">
      <dsp:nvSpPr>
        <dsp:cNvPr id="0" name=""/>
        <dsp:cNvSpPr/>
      </dsp:nvSpPr>
      <dsp:spPr>
        <a:xfrm>
          <a:off x="0" y="197861"/>
          <a:ext cx="6281075" cy="58463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GB" sz="1600" b="1" kern="1200" dirty="0"/>
            <a:t>Engineering Ecology</a:t>
          </a:r>
          <a:endParaRPr lang="bg-BG" sz="1600" b="1" kern="1200" dirty="0"/>
        </a:p>
        <a:p>
          <a:pPr marL="0" lvl="0" indent="0" algn="ctr" defTabSz="711200">
            <a:lnSpc>
              <a:spcPct val="90000"/>
            </a:lnSpc>
            <a:spcBef>
              <a:spcPct val="0"/>
            </a:spcBef>
            <a:spcAft>
              <a:spcPct val="35000"/>
            </a:spcAft>
            <a:buNone/>
          </a:pPr>
          <a:r>
            <a:rPr lang="bg-BG" sz="1600" kern="1200" dirty="0"/>
            <a:t>(</a:t>
          </a:r>
          <a:r>
            <a:rPr lang="en-GB" sz="1600" kern="1200" dirty="0"/>
            <a:t>Bachelor Degree</a:t>
          </a:r>
          <a:r>
            <a:rPr lang="bg-BG" sz="1600" kern="1200" dirty="0"/>
            <a:t>)</a:t>
          </a:r>
        </a:p>
      </dsp:txBody>
      <dsp:txXfrm>
        <a:off x="0" y="197861"/>
        <a:ext cx="6281075" cy="58463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9FE8-1A39-4F73-8791-C2D8B64BD269}" type="datetimeFigureOut">
              <a:rPr lang="en-US" smtClean="0"/>
              <a:t>5/27/2019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6BEE-5574-412B-B498-3788E435FB52}" type="slidenum">
              <a:rPr lang="en-US" smtClean="0"/>
              <a:t>‹#›</a:t>
            </a:fld>
            <a:endParaRPr lang="en-US"/>
          </a:p>
        </p:txBody>
      </p:sp>
    </p:spTree>
    <p:extLst>
      <p:ext uri="{BB962C8B-B14F-4D97-AF65-F5344CB8AC3E}">
        <p14:creationId xmlns:p14="http://schemas.microsoft.com/office/powerpoint/2010/main" val="39040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5AA46BEE-5574-412B-B498-3788E435FB52}" type="slidenum">
              <a:rPr lang="en-US" smtClean="0"/>
              <a:t>25</a:t>
            </a:fld>
            <a:endParaRPr lang="en-US"/>
          </a:p>
        </p:txBody>
      </p:sp>
    </p:spTree>
    <p:extLst>
      <p:ext uri="{BB962C8B-B14F-4D97-AF65-F5344CB8AC3E}">
        <p14:creationId xmlns:p14="http://schemas.microsoft.com/office/powerpoint/2010/main" val="340228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4.tiff"/></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32.jpe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4.tiff"/></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4.tiff"/></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jpeg"/><Relationship Id="rId3" Type="http://schemas.openxmlformats.org/officeDocument/2006/relationships/image" Target="../media/image3.tiff"/><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5.jpeg"/><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4.tiff"/><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tiff"/><Relationship Id="rId7" Type="http://schemas.openxmlformats.org/officeDocument/2006/relationships/image" Target="../media/image19.jpe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4.tiff"/><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tiff"/><Relationship Id="rId7" Type="http://schemas.openxmlformats.org/officeDocument/2006/relationships/image" Target="../media/image23.jpe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3.tiff"/><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2.tiff"/><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image" Target="../media/image4.tiff"/><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799" y="4699504"/>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7" name="Subtitle 2"/>
          <p:cNvSpPr>
            <a:spLocks noGrp="1"/>
          </p:cNvSpPr>
          <p:nvPr>
            <p:ph type="subTitle" idx="1"/>
          </p:nvPr>
        </p:nvSpPr>
        <p:spPr>
          <a:xfrm>
            <a:off x="1266263" y="1526018"/>
            <a:ext cx="6400800" cy="1651752"/>
          </a:xfrm>
        </p:spPr>
        <p:txBody>
          <a:bodyPr>
            <a:noAutofit/>
          </a:bodyPr>
          <a:lstStyle/>
          <a:p>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Teaching and Learning Methods in </a:t>
            </a:r>
            <a:r>
              <a:rPr lang="en-US" b="1" dirty="0" err="1">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UACEG</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3177770"/>
            <a:ext cx="7772400" cy="8382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accent1">
                    <a:lumMod val="75000"/>
                  </a:schemeClr>
                </a:solidFill>
                <a:latin typeface="Calibri Light" pitchFamily="34" charset="0"/>
                <a:cs typeface="Calibri Light" pitchFamily="34" charset="0"/>
              </a:rPr>
              <a:t>Assoc. Prof. </a:t>
            </a:r>
            <a:r>
              <a:rPr lang="en-GB" sz="1800" b="1" dirty="0" err="1">
                <a:solidFill>
                  <a:schemeClr val="accent1">
                    <a:lumMod val="75000"/>
                  </a:schemeClr>
                </a:solidFill>
                <a:latin typeface="Calibri Light" pitchFamily="34" charset="0"/>
                <a:cs typeface="Calibri Light" pitchFamily="34" charset="0"/>
              </a:rPr>
              <a:t>Dr.</a:t>
            </a:r>
            <a:r>
              <a:rPr lang="en-GB" sz="1800" b="1" dirty="0">
                <a:solidFill>
                  <a:schemeClr val="accent1">
                    <a:lumMod val="75000"/>
                  </a:schemeClr>
                </a:solidFill>
                <a:latin typeface="Calibri Light" pitchFamily="34" charset="0"/>
                <a:cs typeface="Calibri Light" pitchFamily="34" charset="0"/>
              </a:rPr>
              <a:t> Eng. Petar Filkov</a:t>
            </a:r>
          </a:p>
          <a:p>
            <a:endParaRPr lang="en-GB" sz="1800" b="1" dirty="0">
              <a:solidFill>
                <a:schemeClr val="accent1">
                  <a:lumMod val="75000"/>
                </a:schemeClr>
              </a:solidFill>
              <a:latin typeface="Calibri Light" pitchFamily="34" charset="0"/>
              <a:cs typeface="Calibri Light" pitchFamily="34" charset="0"/>
            </a:endParaRPr>
          </a:p>
          <a:p>
            <a:r>
              <a:rPr lang="en-GB" sz="1800" dirty="0">
                <a:solidFill>
                  <a:schemeClr val="accent1">
                    <a:lumMod val="75000"/>
                  </a:schemeClr>
                </a:solidFill>
                <a:latin typeface="Calibri Light" pitchFamily="34" charset="0"/>
                <a:cs typeface="Calibri Light" pitchFamily="34" charset="0"/>
              </a:rPr>
              <a:t>University of Architecture, Civil Engineering and Geodesy, Sofia, Bulgaria</a:t>
            </a:r>
            <a:endParaRPr lang="bs-Latn-BA"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984015"/>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Theme-based Staff Training in </a:t>
            </a:r>
            <a:r>
              <a:rPr lang="en-US" sz="1800" dirty="0" err="1">
                <a:solidFill>
                  <a:schemeClr val="accent1">
                    <a:lumMod val="75000"/>
                  </a:schemeClr>
                </a:solidFill>
                <a:latin typeface="Calibri Light" pitchFamily="34" charset="0"/>
                <a:cs typeface="Calibri Light" pitchFamily="34" charset="0"/>
              </a:rPr>
              <a:t>UACEG</a:t>
            </a:r>
            <a:r>
              <a:rPr lang="en-US" sz="1800" dirty="0">
                <a:solidFill>
                  <a:schemeClr val="accent1">
                    <a:lumMod val="75000"/>
                  </a:schemeClr>
                </a:solidFill>
                <a:latin typeface="Calibri Light" pitchFamily="34" charset="0"/>
                <a:cs typeface="Calibri Light" pitchFamily="34" charset="0"/>
              </a:rPr>
              <a:t>, Sofia</a:t>
            </a:r>
            <a:r>
              <a:rPr lang="sr-Latn-BA" sz="1800" dirty="0">
                <a:solidFill>
                  <a:schemeClr val="accent1">
                    <a:lumMod val="75000"/>
                  </a:schemeClr>
                </a:solidFill>
                <a:latin typeface="Calibri Light" pitchFamily="34" charset="0"/>
                <a:cs typeface="Calibri Light" pitchFamily="34" charset="0"/>
              </a:rPr>
              <a:t>/ </a:t>
            </a:r>
            <a:r>
              <a:rPr lang="en-GB" sz="1800" dirty="0">
                <a:solidFill>
                  <a:schemeClr val="accent1">
                    <a:lumMod val="75000"/>
                  </a:schemeClr>
                </a:solidFill>
                <a:latin typeface="Calibri Light" pitchFamily="34" charset="0"/>
                <a:cs typeface="Calibri Light" pitchFamily="34" charset="0"/>
              </a:rPr>
              <a:t>29-31.05.2019</a:t>
            </a:r>
            <a:endParaRPr lang="bs-Latn-BA" sz="1800" dirty="0">
              <a:solidFill>
                <a:schemeClr val="accent1">
                  <a:lumMod val="75000"/>
                </a:schemeClr>
              </a:solidFill>
              <a:latin typeface="Calibri Light" pitchFamily="34" charset="0"/>
              <a:cs typeface="Calibri Light"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2. Classical Teaching Method</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371600"/>
            <a:ext cx="3589382" cy="4754563"/>
          </a:xfrm>
        </p:spPr>
        <p:txBody>
          <a:bodyPr>
            <a:noAutofit/>
          </a:bodyPr>
          <a:lstStyle/>
          <a:p>
            <a:r>
              <a:rPr lang="en-GB" sz="3000" dirty="0"/>
              <a:t>Lectures</a:t>
            </a:r>
            <a:endParaRPr lang="en-GB" sz="3000" i="1" dirty="0"/>
          </a:p>
          <a:p>
            <a:pPr lvl="1"/>
            <a:r>
              <a:rPr lang="en-GB" sz="2600" dirty="0"/>
              <a:t>Class room</a:t>
            </a:r>
          </a:p>
          <a:p>
            <a:pPr lvl="1"/>
            <a:r>
              <a:rPr lang="en-GB" sz="2600" dirty="0"/>
              <a:t>Professor writing on the black/white board, </a:t>
            </a:r>
          </a:p>
          <a:p>
            <a:pPr lvl="1">
              <a:spcBef>
                <a:spcPts val="600"/>
              </a:spcBef>
            </a:pPr>
            <a:r>
              <a:rPr lang="en-GB" sz="2600" dirty="0"/>
              <a:t>Students take notes in their notebooks</a:t>
            </a:r>
          </a:p>
        </p:txBody>
      </p:sp>
      <p:pic>
        <p:nvPicPr>
          <p:cNvPr id="10" name="Картина 9">
            <a:extLst>
              <a:ext uri="{FF2B5EF4-FFF2-40B4-BE49-F238E27FC236}">
                <a16:creationId xmlns:a16="http://schemas.microsoft.com/office/drawing/2014/main" id="{A30963E8-A4F3-413F-858F-24627DA7B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6582" y="1518662"/>
            <a:ext cx="4797401" cy="3196268"/>
          </a:xfrm>
          <a:prstGeom prst="rect">
            <a:avLst/>
          </a:prstGeom>
        </p:spPr>
      </p:pic>
      <p:sp>
        <p:nvSpPr>
          <p:cNvPr id="11" name="Текстово поле 10">
            <a:extLst>
              <a:ext uri="{FF2B5EF4-FFF2-40B4-BE49-F238E27FC236}">
                <a16:creationId xmlns:a16="http://schemas.microsoft.com/office/drawing/2014/main" id="{B719BE15-D599-4A14-95DE-D54B82F7CF75}"/>
              </a:ext>
            </a:extLst>
          </p:cNvPr>
          <p:cNvSpPr txBox="1"/>
          <p:nvPr/>
        </p:nvSpPr>
        <p:spPr>
          <a:xfrm>
            <a:off x="4571999" y="5105400"/>
            <a:ext cx="3505201" cy="838200"/>
          </a:xfrm>
          <a:prstGeom prst="rect">
            <a:avLst/>
          </a:prstGeom>
          <a:noFill/>
        </p:spPr>
        <p:txBody>
          <a:bodyPr wrap="square" rtlCol="0">
            <a:noAutofit/>
          </a:bodyPr>
          <a:lstStyle/>
          <a:p>
            <a:r>
              <a:rPr lang="en-GB" sz="2400" b="1" i="1" dirty="0">
                <a:solidFill>
                  <a:srgbClr val="FF0000"/>
                </a:solidFill>
              </a:rPr>
              <a:t>Still widely used, not only amongst old professors</a:t>
            </a:r>
          </a:p>
          <a:p>
            <a:endParaRPr lang="bg-BG" dirty="0"/>
          </a:p>
        </p:txBody>
      </p:sp>
    </p:spTree>
    <p:extLst>
      <p:ext uri="{BB962C8B-B14F-4D97-AF65-F5344CB8AC3E}">
        <p14:creationId xmlns:p14="http://schemas.microsoft.com/office/powerpoint/2010/main" val="143115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2. Classical Teaching Method</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304800" y="1371600"/>
            <a:ext cx="4419600" cy="4754563"/>
          </a:xfrm>
        </p:spPr>
        <p:txBody>
          <a:bodyPr>
            <a:noAutofit/>
          </a:bodyPr>
          <a:lstStyle/>
          <a:p>
            <a:pPr>
              <a:spcBef>
                <a:spcPts val="600"/>
              </a:spcBef>
            </a:pPr>
            <a:r>
              <a:rPr lang="en-GB" sz="3000" dirty="0"/>
              <a:t>Seminars/Course Project</a:t>
            </a:r>
          </a:p>
          <a:p>
            <a:pPr lvl="1">
              <a:spcBef>
                <a:spcPts val="600"/>
              </a:spcBef>
            </a:pPr>
            <a:r>
              <a:rPr lang="en-GB" sz="2400" dirty="0"/>
              <a:t>Class room</a:t>
            </a:r>
          </a:p>
          <a:p>
            <a:pPr lvl="1">
              <a:spcBef>
                <a:spcPts val="600"/>
              </a:spcBef>
            </a:pPr>
            <a:r>
              <a:rPr lang="en-GB" sz="2400" dirty="0"/>
              <a:t>Assistant explains how the given task should be solved – approx. 50% of classes (weeks) in the semester</a:t>
            </a:r>
          </a:p>
          <a:p>
            <a:pPr lvl="2">
              <a:spcBef>
                <a:spcPts val="600"/>
              </a:spcBef>
            </a:pPr>
            <a:r>
              <a:rPr lang="en-GB" sz="2200" dirty="0"/>
              <a:t> writes on the black/white board; </a:t>
            </a:r>
          </a:p>
          <a:p>
            <a:pPr lvl="2">
              <a:spcBef>
                <a:spcPts val="0"/>
              </a:spcBef>
            </a:pPr>
            <a:r>
              <a:rPr lang="en-GB" sz="2200" dirty="0"/>
              <a:t>students take notes</a:t>
            </a:r>
          </a:p>
          <a:p>
            <a:pPr lvl="1">
              <a:spcBef>
                <a:spcPts val="600"/>
              </a:spcBef>
            </a:pPr>
            <a:r>
              <a:rPr lang="en-GB" sz="2400" dirty="0"/>
              <a:t>Professor checks the work done – approx. 50% of classes in the semester</a:t>
            </a:r>
          </a:p>
          <a:p>
            <a:pPr lvl="2">
              <a:spcBef>
                <a:spcPts val="600"/>
              </a:spcBef>
            </a:pPr>
            <a:endParaRPr lang="en-GB" dirty="0"/>
          </a:p>
        </p:txBody>
      </p:sp>
      <p:pic>
        <p:nvPicPr>
          <p:cNvPr id="10" name="Picture 2">
            <a:extLst>
              <a:ext uri="{FF2B5EF4-FFF2-40B4-BE49-F238E27FC236}">
                <a16:creationId xmlns:a16="http://schemas.microsoft.com/office/drawing/2014/main" id="{82D68B66-E403-4FAF-A026-A5AF3D3E1BC7}"/>
              </a:ext>
            </a:extLst>
          </p:cNvPr>
          <p:cNvPicPr>
            <a:picLocks noChangeAspect="1"/>
          </p:cNvPicPr>
          <p:nvPr/>
        </p:nvPicPr>
        <p:blipFill>
          <a:blip r:embed="rId5" cstate="print">
            <a:extLst>
              <a:ext uri="{28A0092B-C50C-407E-A947-70E740481C1C}">
                <a14:useLocalDpi xmlns:a14="http://schemas.microsoft.com/office/drawing/2010/main" val="0"/>
              </a:ext>
            </a:extLst>
          </a:blip>
          <a:srcRect t="2652" b="4617"/>
          <a:stretch>
            <a:fillRect/>
          </a:stretch>
        </p:blipFill>
        <p:spPr bwMode="auto">
          <a:xfrm>
            <a:off x="4724400" y="2103437"/>
            <a:ext cx="4195246" cy="247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Текстово поле 10">
            <a:extLst>
              <a:ext uri="{FF2B5EF4-FFF2-40B4-BE49-F238E27FC236}">
                <a16:creationId xmlns:a16="http://schemas.microsoft.com/office/drawing/2014/main" id="{31918BED-E825-4B57-B3D0-F8A29F3A4D57}"/>
              </a:ext>
            </a:extLst>
          </p:cNvPr>
          <p:cNvSpPr txBox="1"/>
          <p:nvPr/>
        </p:nvSpPr>
        <p:spPr>
          <a:xfrm>
            <a:off x="5414445" y="4942393"/>
            <a:ext cx="3505201" cy="1183769"/>
          </a:xfrm>
          <a:prstGeom prst="rect">
            <a:avLst/>
          </a:prstGeom>
          <a:noFill/>
        </p:spPr>
        <p:txBody>
          <a:bodyPr wrap="square" rtlCol="0">
            <a:noAutofit/>
          </a:bodyPr>
          <a:lstStyle/>
          <a:p>
            <a:r>
              <a:rPr lang="en-GB" sz="2400" b="1" i="1" dirty="0">
                <a:solidFill>
                  <a:srgbClr val="FF0000"/>
                </a:solidFill>
              </a:rPr>
              <a:t>Still in use;</a:t>
            </a:r>
          </a:p>
          <a:p>
            <a:r>
              <a:rPr lang="en-GB" sz="2400" b="1" i="1" dirty="0">
                <a:solidFill>
                  <a:srgbClr val="FF0000"/>
                </a:solidFill>
              </a:rPr>
              <a:t>young colleagues prefer updated method</a:t>
            </a:r>
          </a:p>
          <a:p>
            <a:endParaRPr lang="bg-BG" dirty="0"/>
          </a:p>
        </p:txBody>
      </p:sp>
    </p:spTree>
    <p:extLst>
      <p:ext uri="{BB962C8B-B14F-4D97-AF65-F5344CB8AC3E}">
        <p14:creationId xmlns:p14="http://schemas.microsoft.com/office/powerpoint/2010/main" val="272885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3. Updated Classical Teaching Method</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304800" y="1371600"/>
            <a:ext cx="3741782" cy="4754563"/>
          </a:xfrm>
        </p:spPr>
        <p:txBody>
          <a:bodyPr>
            <a:noAutofit/>
          </a:bodyPr>
          <a:lstStyle/>
          <a:p>
            <a:r>
              <a:rPr lang="en-GB" sz="3000" dirty="0"/>
              <a:t>Lectures</a:t>
            </a:r>
            <a:endParaRPr lang="en-GB" sz="3000" i="1" dirty="0"/>
          </a:p>
          <a:p>
            <a:pPr lvl="1"/>
            <a:r>
              <a:rPr lang="en-GB" sz="2600" dirty="0"/>
              <a:t>Class room</a:t>
            </a:r>
          </a:p>
          <a:p>
            <a:pPr lvl="1"/>
            <a:r>
              <a:rPr lang="en-GB" sz="2600" dirty="0"/>
              <a:t>Professor shows </a:t>
            </a:r>
            <a:r>
              <a:rPr lang="en-GB" sz="2600" dirty="0">
                <a:solidFill>
                  <a:srgbClr val="FF0000"/>
                </a:solidFill>
              </a:rPr>
              <a:t>PowerPoint</a:t>
            </a:r>
            <a:r>
              <a:rPr lang="en-GB" sz="2600" dirty="0"/>
              <a:t> </a:t>
            </a:r>
            <a:r>
              <a:rPr lang="en-GB" sz="2600" dirty="0">
                <a:solidFill>
                  <a:srgbClr val="FF0000"/>
                </a:solidFill>
              </a:rPr>
              <a:t>presentation using multimedia projector</a:t>
            </a:r>
            <a:r>
              <a:rPr lang="en-GB" sz="2600" dirty="0"/>
              <a:t>, </a:t>
            </a:r>
          </a:p>
          <a:p>
            <a:pPr lvl="1">
              <a:spcBef>
                <a:spcPts val="600"/>
              </a:spcBef>
            </a:pPr>
            <a:r>
              <a:rPr lang="en-GB" sz="2600" dirty="0"/>
              <a:t>Students take notes on the </a:t>
            </a:r>
            <a:r>
              <a:rPr lang="en-GB" sz="2600" dirty="0">
                <a:solidFill>
                  <a:srgbClr val="FF0000"/>
                </a:solidFill>
              </a:rPr>
              <a:t>presentation printouts </a:t>
            </a:r>
            <a:r>
              <a:rPr lang="en-GB" sz="2600" dirty="0"/>
              <a:t>or in notebooks</a:t>
            </a:r>
          </a:p>
        </p:txBody>
      </p:sp>
      <p:pic>
        <p:nvPicPr>
          <p:cNvPr id="11" name="Картина 10">
            <a:extLst>
              <a:ext uri="{FF2B5EF4-FFF2-40B4-BE49-F238E27FC236}">
                <a16:creationId xmlns:a16="http://schemas.microsoft.com/office/drawing/2014/main" id="{330B2ABC-26C5-4519-9285-1EEB1576667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001" r="5999" b="8886"/>
          <a:stretch/>
        </p:blipFill>
        <p:spPr>
          <a:xfrm>
            <a:off x="4046582" y="1574927"/>
            <a:ext cx="4745057" cy="3001719"/>
          </a:xfrm>
          <a:prstGeom prst="rect">
            <a:avLst/>
          </a:prstGeom>
        </p:spPr>
      </p:pic>
      <p:sp>
        <p:nvSpPr>
          <p:cNvPr id="12" name="Текстово поле 11">
            <a:extLst>
              <a:ext uri="{FF2B5EF4-FFF2-40B4-BE49-F238E27FC236}">
                <a16:creationId xmlns:a16="http://schemas.microsoft.com/office/drawing/2014/main" id="{0D9C9065-3CE5-4F48-BBC0-1740078CD757}"/>
              </a:ext>
            </a:extLst>
          </p:cNvPr>
          <p:cNvSpPr txBox="1"/>
          <p:nvPr/>
        </p:nvSpPr>
        <p:spPr>
          <a:xfrm>
            <a:off x="4581832" y="5013826"/>
            <a:ext cx="3581401" cy="838200"/>
          </a:xfrm>
          <a:prstGeom prst="rect">
            <a:avLst/>
          </a:prstGeom>
          <a:noFill/>
        </p:spPr>
        <p:txBody>
          <a:bodyPr wrap="square" rtlCol="0">
            <a:noAutofit/>
          </a:bodyPr>
          <a:lstStyle/>
          <a:p>
            <a:r>
              <a:rPr lang="en-GB" sz="2400" b="1" i="1" dirty="0">
                <a:solidFill>
                  <a:srgbClr val="FF0000"/>
                </a:solidFill>
              </a:rPr>
              <a:t>The most popular method</a:t>
            </a:r>
          </a:p>
          <a:p>
            <a:endParaRPr lang="bg-BG" dirty="0"/>
          </a:p>
        </p:txBody>
      </p:sp>
    </p:spTree>
    <p:extLst>
      <p:ext uri="{BB962C8B-B14F-4D97-AF65-F5344CB8AC3E}">
        <p14:creationId xmlns:p14="http://schemas.microsoft.com/office/powerpoint/2010/main" val="3361975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3. Updated Classical Teaching Method</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304800" y="1371600"/>
            <a:ext cx="4419600" cy="4901625"/>
          </a:xfrm>
        </p:spPr>
        <p:txBody>
          <a:bodyPr>
            <a:noAutofit/>
          </a:bodyPr>
          <a:lstStyle/>
          <a:p>
            <a:pPr>
              <a:spcBef>
                <a:spcPts val="600"/>
              </a:spcBef>
            </a:pPr>
            <a:r>
              <a:rPr lang="en-GB" sz="3000" dirty="0"/>
              <a:t>Seminars/Course Project</a:t>
            </a:r>
          </a:p>
          <a:p>
            <a:pPr lvl="1">
              <a:spcBef>
                <a:spcPts val="300"/>
              </a:spcBef>
            </a:pPr>
            <a:r>
              <a:rPr lang="en-GB" sz="2400" dirty="0"/>
              <a:t>Class room</a:t>
            </a:r>
          </a:p>
          <a:p>
            <a:pPr lvl="1">
              <a:spcBef>
                <a:spcPts val="300"/>
              </a:spcBef>
            </a:pPr>
            <a:r>
              <a:rPr lang="en-GB" sz="2400" dirty="0"/>
              <a:t>Assistant explains how the given task should be solved – approx. 50% of classes (weeks) in the semester</a:t>
            </a:r>
          </a:p>
          <a:p>
            <a:pPr lvl="2">
              <a:spcBef>
                <a:spcPts val="300"/>
              </a:spcBef>
            </a:pPr>
            <a:r>
              <a:rPr lang="en-GB" sz="2200" dirty="0"/>
              <a:t> shows </a:t>
            </a:r>
            <a:r>
              <a:rPr lang="en-GB" sz="2200" dirty="0">
                <a:solidFill>
                  <a:srgbClr val="FF0000"/>
                </a:solidFill>
              </a:rPr>
              <a:t>PowerPoint</a:t>
            </a:r>
            <a:r>
              <a:rPr lang="en-GB" sz="2200" dirty="0"/>
              <a:t> </a:t>
            </a:r>
            <a:r>
              <a:rPr lang="en-GB" sz="2200" dirty="0">
                <a:solidFill>
                  <a:srgbClr val="FF0000"/>
                </a:solidFill>
              </a:rPr>
              <a:t>presentations</a:t>
            </a:r>
            <a:r>
              <a:rPr lang="en-GB" sz="2200" dirty="0"/>
              <a:t> (incl. example solved); </a:t>
            </a:r>
          </a:p>
          <a:p>
            <a:pPr lvl="2">
              <a:spcBef>
                <a:spcPts val="0"/>
              </a:spcBef>
            </a:pPr>
            <a:r>
              <a:rPr lang="en-GB" sz="2200" dirty="0"/>
              <a:t>students take notes </a:t>
            </a:r>
            <a:r>
              <a:rPr lang="en-GB" sz="2200" dirty="0">
                <a:solidFill>
                  <a:srgbClr val="FF0000"/>
                </a:solidFill>
              </a:rPr>
              <a:t>on printouts</a:t>
            </a:r>
          </a:p>
          <a:p>
            <a:pPr lvl="1">
              <a:spcBef>
                <a:spcPts val="300"/>
              </a:spcBef>
            </a:pPr>
            <a:r>
              <a:rPr lang="en-GB" sz="2400" dirty="0"/>
              <a:t>Checks of the work done – approx. 50% of classes</a:t>
            </a:r>
          </a:p>
          <a:p>
            <a:pPr lvl="2">
              <a:spcBef>
                <a:spcPts val="600"/>
              </a:spcBef>
            </a:pPr>
            <a:endParaRPr lang="en-GB" dirty="0"/>
          </a:p>
        </p:txBody>
      </p:sp>
      <p:sp>
        <p:nvSpPr>
          <p:cNvPr id="11" name="Текстово поле 10">
            <a:extLst>
              <a:ext uri="{FF2B5EF4-FFF2-40B4-BE49-F238E27FC236}">
                <a16:creationId xmlns:a16="http://schemas.microsoft.com/office/drawing/2014/main" id="{31918BED-E825-4B57-B3D0-F8A29F3A4D57}"/>
              </a:ext>
            </a:extLst>
          </p:cNvPr>
          <p:cNvSpPr txBox="1"/>
          <p:nvPr/>
        </p:nvSpPr>
        <p:spPr>
          <a:xfrm>
            <a:off x="5414445" y="4942394"/>
            <a:ext cx="3505201" cy="838200"/>
          </a:xfrm>
          <a:prstGeom prst="rect">
            <a:avLst/>
          </a:prstGeom>
          <a:noFill/>
        </p:spPr>
        <p:txBody>
          <a:bodyPr wrap="square" rtlCol="0">
            <a:noAutofit/>
          </a:bodyPr>
          <a:lstStyle/>
          <a:p>
            <a:r>
              <a:rPr lang="en-GB" sz="2400" b="1" i="1" dirty="0">
                <a:solidFill>
                  <a:srgbClr val="FF0000"/>
                </a:solidFill>
              </a:rPr>
              <a:t>Very popular in </a:t>
            </a:r>
            <a:r>
              <a:rPr lang="en-GB" sz="2400" b="1" i="1" dirty="0" err="1">
                <a:solidFill>
                  <a:srgbClr val="FF0000"/>
                </a:solidFill>
              </a:rPr>
              <a:t>UACEG</a:t>
            </a:r>
            <a:endParaRPr lang="en-GB" sz="2400" b="1" i="1" dirty="0">
              <a:solidFill>
                <a:srgbClr val="FF0000"/>
              </a:solidFill>
            </a:endParaRPr>
          </a:p>
          <a:p>
            <a:endParaRPr lang="bg-BG" dirty="0"/>
          </a:p>
        </p:txBody>
      </p:sp>
      <p:pic>
        <p:nvPicPr>
          <p:cNvPr id="10" name="Картина 9">
            <a:extLst>
              <a:ext uri="{FF2B5EF4-FFF2-40B4-BE49-F238E27FC236}">
                <a16:creationId xmlns:a16="http://schemas.microsoft.com/office/drawing/2014/main" id="{54E7BF32-FC7F-4D48-91CB-51A4BF2E34B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4341" t="8953" b="4293"/>
          <a:stretch/>
        </p:blipFill>
        <p:spPr>
          <a:xfrm>
            <a:off x="4739640" y="1970634"/>
            <a:ext cx="4187056" cy="2525166"/>
          </a:xfrm>
          <a:prstGeom prst="rect">
            <a:avLst/>
          </a:prstGeom>
        </p:spPr>
      </p:pic>
    </p:spTree>
    <p:extLst>
      <p:ext uri="{BB962C8B-B14F-4D97-AF65-F5344CB8AC3E}">
        <p14:creationId xmlns:p14="http://schemas.microsoft.com/office/powerpoint/2010/main" val="167376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4. Innovative Approach</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371600"/>
            <a:ext cx="8229600" cy="4754563"/>
          </a:xfrm>
        </p:spPr>
        <p:txBody>
          <a:bodyPr>
            <a:noAutofit/>
          </a:bodyPr>
          <a:lstStyle/>
          <a:p>
            <a:r>
              <a:rPr lang="en-GB" sz="3000" dirty="0"/>
              <a:t>Lectures</a:t>
            </a:r>
            <a:endParaRPr lang="en-GB" sz="3000" i="1" dirty="0"/>
          </a:p>
          <a:p>
            <a:pPr lvl="1"/>
            <a:r>
              <a:rPr lang="en-GB" sz="2600" dirty="0"/>
              <a:t>Professor assigns themes from syllabus to students (or to groups, consisting of 2-3 students)</a:t>
            </a:r>
          </a:p>
          <a:p>
            <a:pPr lvl="1"/>
            <a:r>
              <a:rPr lang="en-GB" sz="2600" dirty="0"/>
              <a:t>Students prepare “their” lecture, in consultations with professor</a:t>
            </a:r>
          </a:p>
          <a:p>
            <a:pPr lvl="1"/>
            <a:r>
              <a:rPr lang="en-GB" sz="2600" dirty="0"/>
              <a:t>Students present “their” lecture by means of multimedia projector</a:t>
            </a:r>
          </a:p>
          <a:p>
            <a:pPr lvl="1"/>
            <a:r>
              <a:rPr lang="en-GB" sz="2600" dirty="0"/>
              <a:t>Other students take notes</a:t>
            </a:r>
          </a:p>
          <a:p>
            <a:pPr lvl="1"/>
            <a:r>
              <a:rPr lang="en-GB" sz="2600" dirty="0"/>
              <a:t>The lecture and presentation are discussed at the end of the class </a:t>
            </a:r>
          </a:p>
        </p:txBody>
      </p:sp>
    </p:spTree>
    <p:extLst>
      <p:ext uri="{BB962C8B-B14F-4D97-AF65-F5344CB8AC3E}">
        <p14:creationId xmlns:p14="http://schemas.microsoft.com/office/powerpoint/2010/main" val="264922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49270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8229600" cy="4865816"/>
          </a:xfrm>
        </p:spPr>
        <p:txBody>
          <a:bodyPr>
            <a:noAutofit/>
          </a:bodyPr>
          <a:lstStyle/>
          <a:p>
            <a:r>
              <a:rPr lang="en-GB" sz="3000" dirty="0"/>
              <a:t>Interactive Lectures</a:t>
            </a:r>
            <a:endParaRPr lang="en-GB" sz="3000" i="1" dirty="0"/>
          </a:p>
          <a:p>
            <a:pPr lvl="1"/>
            <a:r>
              <a:rPr lang="en-GB" sz="2600" dirty="0"/>
              <a:t>Bulgarian Ministry of Education and Science had an Erasmus+ project “</a:t>
            </a:r>
            <a:r>
              <a:rPr lang="en-US" sz="2600" dirty="0"/>
              <a:t>Innovative Instruments for Skill Improvement of Higher Education Teachers” for last  couple of years.</a:t>
            </a:r>
          </a:p>
          <a:p>
            <a:pPr lvl="1"/>
            <a:r>
              <a:rPr lang="en-US" sz="2600" dirty="0"/>
              <a:t>One of the key recommendations</a:t>
            </a:r>
          </a:p>
          <a:p>
            <a:pPr marL="457200" lvl="1" indent="0">
              <a:buNone/>
            </a:pPr>
            <a:r>
              <a:rPr lang="en-US" sz="2600" dirty="0"/>
              <a:t>		              </a:t>
            </a:r>
            <a:r>
              <a:rPr lang="en-US" sz="2600" b="1" dirty="0"/>
              <a:t>GO MULTIMEDIA!</a:t>
            </a:r>
          </a:p>
          <a:p>
            <a:pPr marL="457200" lvl="1" indent="0">
              <a:buNone/>
            </a:pPr>
            <a:r>
              <a:rPr lang="en-US" sz="2600" b="1" dirty="0"/>
              <a:t>			  GO INTERACTIVE!</a:t>
            </a:r>
            <a:r>
              <a:rPr lang="en-US" sz="2600" dirty="0"/>
              <a:t> </a:t>
            </a:r>
          </a:p>
          <a:p>
            <a:pPr lvl="1"/>
            <a:r>
              <a:rPr lang="en-US" sz="2600" dirty="0"/>
              <a:t>The old (classical) teaching methods seem outdated for the “Net-generation”</a:t>
            </a:r>
            <a:endParaRPr lang="en-GB" sz="2600" dirty="0"/>
          </a:p>
        </p:txBody>
      </p:sp>
    </p:spTree>
    <p:extLst>
      <p:ext uri="{BB962C8B-B14F-4D97-AF65-F5344CB8AC3E}">
        <p14:creationId xmlns:p14="http://schemas.microsoft.com/office/powerpoint/2010/main" val="115363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4114800" cy="4865816"/>
          </a:xfrm>
        </p:spPr>
        <p:txBody>
          <a:bodyPr>
            <a:noAutofit/>
          </a:bodyPr>
          <a:lstStyle/>
          <a:p>
            <a:r>
              <a:rPr lang="en-GB" sz="3000" dirty="0"/>
              <a:t>Interactive Lectures</a:t>
            </a:r>
            <a:endParaRPr lang="en-GB" sz="3000" i="1" dirty="0"/>
          </a:p>
          <a:p>
            <a:pPr lvl="1">
              <a:spcBef>
                <a:spcPts val="0"/>
              </a:spcBef>
            </a:pPr>
            <a:r>
              <a:rPr lang="en-US" sz="2000" dirty="0"/>
              <a:t>“Net-generation” or “5-screens generation” (PC, laptop, smartphone, tablet and phablet screens)</a:t>
            </a:r>
          </a:p>
          <a:p>
            <a:pPr lvl="2">
              <a:buFont typeface="Wingdings" panose="05000000000000000000" pitchFamily="2" charset="2"/>
              <a:buChar char="ü"/>
            </a:pPr>
            <a:r>
              <a:rPr lang="en-US" sz="1800" dirty="0"/>
              <a:t> kids get used to work with digital devices</a:t>
            </a:r>
          </a:p>
          <a:p>
            <a:pPr lvl="2">
              <a:buFont typeface="Wingdings" panose="05000000000000000000" pitchFamily="2" charset="2"/>
              <a:buChar char="ü"/>
            </a:pPr>
            <a:r>
              <a:rPr lang="en-GB" sz="1800" dirty="0"/>
              <a:t> the visual memory is highly developed</a:t>
            </a:r>
          </a:p>
          <a:p>
            <a:pPr lvl="2">
              <a:buFont typeface="Wingdings" panose="05000000000000000000" pitchFamily="2" charset="2"/>
              <a:buChar char="ü"/>
            </a:pPr>
            <a:r>
              <a:rPr lang="en-GB" sz="1800" dirty="0"/>
              <a:t> the visual information is quickly accepted</a:t>
            </a:r>
          </a:p>
          <a:p>
            <a:pPr lvl="2">
              <a:buFont typeface="Wingdings" panose="05000000000000000000" pitchFamily="2" charset="2"/>
              <a:buChar char="ü"/>
            </a:pPr>
            <a:r>
              <a:rPr lang="en-GB" sz="1800" dirty="0"/>
              <a:t> the young generations like interactivity, i.e. they are interested in any system that “responds” by a click or a touch of a screen</a:t>
            </a:r>
          </a:p>
        </p:txBody>
      </p:sp>
      <p:pic>
        <p:nvPicPr>
          <p:cNvPr id="12" name="Картина 11">
            <a:extLst>
              <a:ext uri="{FF2B5EF4-FFF2-40B4-BE49-F238E27FC236}">
                <a16:creationId xmlns:a16="http://schemas.microsoft.com/office/drawing/2014/main" id="{89FC646C-CBFB-4864-B1D9-96A7AA099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651" y="1341186"/>
            <a:ext cx="4019550" cy="2139438"/>
          </a:xfrm>
          <a:prstGeom prst="rect">
            <a:avLst/>
          </a:prstGeom>
        </p:spPr>
      </p:pic>
      <p:pic>
        <p:nvPicPr>
          <p:cNvPr id="14" name="Картина 13">
            <a:extLst>
              <a:ext uri="{FF2B5EF4-FFF2-40B4-BE49-F238E27FC236}">
                <a16:creationId xmlns:a16="http://schemas.microsoft.com/office/drawing/2014/main" id="{2D4DB9D6-EA26-428E-8BC2-C915D5F3F7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811" y="3554154"/>
            <a:ext cx="4009390" cy="2556769"/>
          </a:xfrm>
          <a:prstGeom prst="rect">
            <a:avLst/>
          </a:prstGeom>
        </p:spPr>
      </p:pic>
    </p:spTree>
    <p:extLst>
      <p:ext uri="{BB962C8B-B14F-4D97-AF65-F5344CB8AC3E}">
        <p14:creationId xmlns:p14="http://schemas.microsoft.com/office/powerpoint/2010/main" val="1864683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4114800" cy="4865816"/>
          </a:xfrm>
        </p:spPr>
        <p:txBody>
          <a:bodyPr>
            <a:noAutofit/>
          </a:bodyPr>
          <a:lstStyle/>
          <a:p>
            <a:r>
              <a:rPr lang="en-GB" sz="3000" dirty="0"/>
              <a:t>Interactive Lectures</a:t>
            </a:r>
            <a:endParaRPr lang="en-GB" sz="3000" i="1" dirty="0"/>
          </a:p>
          <a:p>
            <a:pPr lvl="1">
              <a:spcBef>
                <a:spcPts val="300"/>
              </a:spcBef>
            </a:pPr>
            <a:r>
              <a:rPr lang="en-GB" sz="2200" dirty="0"/>
              <a:t>Pros</a:t>
            </a:r>
          </a:p>
          <a:p>
            <a:pPr lvl="2">
              <a:buFont typeface="Wingdings" panose="05000000000000000000" pitchFamily="2" charset="2"/>
              <a:buChar char="ü"/>
            </a:pPr>
            <a:r>
              <a:rPr lang="en-GB" sz="2000" dirty="0"/>
              <a:t> All students can be involved in learning process</a:t>
            </a:r>
          </a:p>
          <a:p>
            <a:pPr lvl="2">
              <a:buFont typeface="Wingdings" panose="05000000000000000000" pitchFamily="2" charset="2"/>
              <a:buChar char="ü"/>
            </a:pPr>
            <a:r>
              <a:rPr lang="en-GB" sz="2000" dirty="0"/>
              <a:t> Can be used for synchronous distant learning </a:t>
            </a:r>
          </a:p>
          <a:p>
            <a:pPr lvl="2">
              <a:buFont typeface="Wingdings" panose="05000000000000000000" pitchFamily="2" charset="2"/>
              <a:buChar char="ü"/>
            </a:pPr>
            <a:r>
              <a:rPr lang="en-GB" sz="2000" dirty="0"/>
              <a:t>The lecture can be recorded and used for asynchronous learning</a:t>
            </a:r>
          </a:p>
          <a:p>
            <a:pPr lvl="1">
              <a:spcBef>
                <a:spcPts val="0"/>
              </a:spcBef>
            </a:pPr>
            <a:r>
              <a:rPr lang="en-US" sz="2200" dirty="0"/>
              <a:t>Cons</a:t>
            </a:r>
          </a:p>
          <a:p>
            <a:pPr lvl="2">
              <a:buFont typeface="Wingdings" panose="05000000000000000000" pitchFamily="2" charset="2"/>
              <a:buChar char="ü"/>
            </a:pPr>
            <a:r>
              <a:rPr lang="en-US" sz="2000" dirty="0"/>
              <a:t> Need of special devices</a:t>
            </a:r>
          </a:p>
          <a:p>
            <a:pPr lvl="2">
              <a:buFont typeface="Wingdings" panose="05000000000000000000" pitchFamily="2" charset="2"/>
              <a:buChar char="ü"/>
            </a:pPr>
            <a:r>
              <a:rPr lang="en-GB" sz="2000" dirty="0"/>
              <a:t> Need to develop content</a:t>
            </a:r>
          </a:p>
          <a:p>
            <a:pPr lvl="2">
              <a:buFont typeface="Wingdings" panose="05000000000000000000" pitchFamily="2" charset="2"/>
              <a:buChar char="ü"/>
            </a:pPr>
            <a:endParaRPr lang="en-GB" sz="2000" dirty="0"/>
          </a:p>
        </p:txBody>
      </p:sp>
      <p:pic>
        <p:nvPicPr>
          <p:cNvPr id="17" name="Картина 16">
            <a:extLst>
              <a:ext uri="{FF2B5EF4-FFF2-40B4-BE49-F238E27FC236}">
                <a16:creationId xmlns:a16="http://schemas.microsoft.com/office/drawing/2014/main" id="{B49CBB19-BA1C-48F2-A4EE-7CE8C8DB871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7652"/>
          <a:stretch/>
        </p:blipFill>
        <p:spPr>
          <a:xfrm>
            <a:off x="4788414" y="3831221"/>
            <a:ext cx="4169460" cy="2357387"/>
          </a:xfrm>
          <a:prstGeom prst="rect">
            <a:avLst/>
          </a:prstGeom>
        </p:spPr>
      </p:pic>
      <p:pic>
        <p:nvPicPr>
          <p:cNvPr id="19" name="Картина 18">
            <a:extLst>
              <a:ext uri="{FF2B5EF4-FFF2-40B4-BE49-F238E27FC236}">
                <a16:creationId xmlns:a16="http://schemas.microsoft.com/office/drawing/2014/main" id="{88EF1324-F9AC-4DB7-B3A3-2BC450929E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564" b="3759"/>
          <a:stretch/>
        </p:blipFill>
        <p:spPr>
          <a:xfrm>
            <a:off x="4788414" y="1367091"/>
            <a:ext cx="4185020" cy="2357386"/>
          </a:xfrm>
          <a:prstGeom prst="rect">
            <a:avLst/>
          </a:prstGeom>
        </p:spPr>
      </p:pic>
    </p:spTree>
    <p:extLst>
      <p:ext uri="{BB962C8B-B14F-4D97-AF65-F5344CB8AC3E}">
        <p14:creationId xmlns:p14="http://schemas.microsoft.com/office/powerpoint/2010/main" val="309098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83820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p:txBody>
      </p:sp>
      <p:pic>
        <p:nvPicPr>
          <p:cNvPr id="21" name="Картина 20">
            <a:extLst>
              <a:ext uri="{FF2B5EF4-FFF2-40B4-BE49-F238E27FC236}">
                <a16:creationId xmlns:a16="http://schemas.microsoft.com/office/drawing/2014/main" id="{0A6AF68E-9CDB-4720-B724-CBAC775AC4B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400" y="2263836"/>
            <a:ext cx="8839200" cy="3333816"/>
          </a:xfrm>
          <a:prstGeom prst="rect">
            <a:avLst/>
          </a:prstGeom>
        </p:spPr>
      </p:pic>
    </p:spTree>
    <p:extLst>
      <p:ext uri="{BB962C8B-B14F-4D97-AF65-F5344CB8AC3E}">
        <p14:creationId xmlns:p14="http://schemas.microsoft.com/office/powerpoint/2010/main" val="1750554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83820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a:p>
            <a:pPr lvl="2">
              <a:buFont typeface="Wingdings" panose="05000000000000000000" pitchFamily="2" charset="2"/>
              <a:buChar char="ü"/>
            </a:pPr>
            <a:r>
              <a:rPr lang="en-GB" sz="2000" dirty="0"/>
              <a:t> Short throw projector</a:t>
            </a:r>
          </a:p>
        </p:txBody>
      </p:sp>
      <p:pic>
        <p:nvPicPr>
          <p:cNvPr id="10" name="Картина 9">
            <a:extLst>
              <a:ext uri="{FF2B5EF4-FFF2-40B4-BE49-F238E27FC236}">
                <a16:creationId xmlns:a16="http://schemas.microsoft.com/office/drawing/2014/main" id="{6F0182E8-7D24-48A6-BB74-8FCE7706891E}"/>
              </a:ext>
            </a:extLst>
          </p:cNvPr>
          <p:cNvPicPr>
            <a:picLocks noChangeAspect="1"/>
          </p:cNvPicPr>
          <p:nvPr/>
        </p:nvPicPr>
        <p:blipFill rotWithShape="1">
          <a:blip r:embed="rId5">
            <a:extLst>
              <a:ext uri="{28A0092B-C50C-407E-A947-70E740481C1C}">
                <a14:useLocalDpi xmlns:a14="http://schemas.microsoft.com/office/drawing/2010/main" val="0"/>
              </a:ext>
            </a:extLst>
          </a:blip>
          <a:srcRect r="4039"/>
          <a:stretch/>
        </p:blipFill>
        <p:spPr>
          <a:xfrm>
            <a:off x="4253345" y="2667000"/>
            <a:ext cx="4752110" cy="3301425"/>
          </a:xfrm>
          <a:prstGeom prst="rect">
            <a:avLst/>
          </a:prstGeom>
        </p:spPr>
      </p:pic>
      <p:pic>
        <p:nvPicPr>
          <p:cNvPr id="15" name="Картина 14">
            <a:extLst>
              <a:ext uri="{FF2B5EF4-FFF2-40B4-BE49-F238E27FC236}">
                <a16:creationId xmlns:a16="http://schemas.microsoft.com/office/drawing/2014/main" id="{6C58E8E6-AB70-4B7B-82CC-48D782A4AFA8}"/>
              </a:ext>
            </a:extLst>
          </p:cNvPr>
          <p:cNvPicPr>
            <a:picLocks noChangeAspect="1"/>
          </p:cNvPicPr>
          <p:nvPr/>
        </p:nvPicPr>
        <p:blipFill rotWithShape="1">
          <a:blip r:embed="rId6">
            <a:extLst>
              <a:ext uri="{28A0092B-C50C-407E-A947-70E740481C1C}">
                <a14:useLocalDpi xmlns:a14="http://schemas.microsoft.com/office/drawing/2010/main" val="0"/>
              </a:ext>
            </a:extLst>
          </a:blip>
          <a:srcRect t="2307" b="6546"/>
          <a:stretch/>
        </p:blipFill>
        <p:spPr>
          <a:xfrm>
            <a:off x="457200" y="2661161"/>
            <a:ext cx="3622106" cy="3301425"/>
          </a:xfrm>
          <a:prstGeom prst="rect">
            <a:avLst/>
          </a:prstGeom>
        </p:spPr>
      </p:pic>
    </p:spTree>
    <p:extLst>
      <p:ext uri="{BB962C8B-B14F-4D97-AF65-F5344CB8AC3E}">
        <p14:creationId xmlns:p14="http://schemas.microsoft.com/office/powerpoint/2010/main" val="778064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Autofit/>
          </a:bodyPr>
          <a:lstStyle/>
          <a:p>
            <a:r>
              <a:rPr lang="en-GB" sz="3600" b="1" dirty="0"/>
              <a:t>Contents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371600"/>
            <a:ext cx="8229600" cy="4754563"/>
          </a:xfrm>
        </p:spPr>
        <p:txBody>
          <a:bodyPr>
            <a:noAutofit/>
          </a:bodyPr>
          <a:lstStyle/>
          <a:p>
            <a:pPr marL="514350" indent="-514350">
              <a:buFont typeface="+mj-lt"/>
              <a:buAutoNum type="arabicPeriod"/>
            </a:pPr>
            <a:r>
              <a:rPr lang="en-GB" dirty="0" err="1"/>
              <a:t>UACEG</a:t>
            </a:r>
            <a:r>
              <a:rPr lang="en-GB" dirty="0"/>
              <a:t> – Who we are</a:t>
            </a:r>
            <a:endParaRPr lang="bg-BG" dirty="0"/>
          </a:p>
          <a:p>
            <a:pPr marL="514350" indent="-514350">
              <a:buFont typeface="+mj-lt"/>
              <a:buAutoNum type="arabicPeriod"/>
            </a:pPr>
            <a:r>
              <a:rPr lang="en-GB" dirty="0"/>
              <a:t>Classical Teaching Method</a:t>
            </a:r>
          </a:p>
          <a:p>
            <a:pPr marL="514350" indent="-514350">
              <a:buFont typeface="+mj-lt"/>
              <a:buAutoNum type="arabicPeriod"/>
            </a:pPr>
            <a:r>
              <a:rPr lang="en-US" dirty="0"/>
              <a:t>Updated Classical Method</a:t>
            </a:r>
          </a:p>
          <a:p>
            <a:pPr marL="514350" indent="-514350">
              <a:buFont typeface="+mj-lt"/>
              <a:buAutoNum type="arabicPeriod"/>
            </a:pPr>
            <a:r>
              <a:rPr lang="en-US" dirty="0"/>
              <a:t>Innovative Approach</a:t>
            </a:r>
          </a:p>
          <a:p>
            <a:pPr marL="514350" indent="-514350">
              <a:buFont typeface="+mj-lt"/>
              <a:buAutoNum type="arabicPeriod"/>
            </a:pPr>
            <a:r>
              <a:rPr lang="en-US" dirty="0"/>
              <a:t>Future Trends</a:t>
            </a:r>
          </a:p>
        </p:txBody>
      </p:sp>
    </p:spTree>
    <p:extLst>
      <p:ext uri="{BB962C8B-B14F-4D97-AF65-F5344CB8AC3E}">
        <p14:creationId xmlns:p14="http://schemas.microsoft.com/office/powerpoint/2010/main" val="4292105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41148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p:txBody>
      </p:sp>
      <p:pic>
        <p:nvPicPr>
          <p:cNvPr id="10" name="Картина 9">
            <a:extLst>
              <a:ext uri="{FF2B5EF4-FFF2-40B4-BE49-F238E27FC236}">
                <a16:creationId xmlns:a16="http://schemas.microsoft.com/office/drawing/2014/main" id="{B3098F17-5E3D-4A3E-93DB-A23DF8C46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83" y="2161669"/>
            <a:ext cx="8473834" cy="3989894"/>
          </a:xfrm>
          <a:prstGeom prst="rect">
            <a:avLst/>
          </a:prstGeom>
        </p:spPr>
      </p:pic>
    </p:spTree>
    <p:extLst>
      <p:ext uri="{BB962C8B-B14F-4D97-AF65-F5344CB8AC3E}">
        <p14:creationId xmlns:p14="http://schemas.microsoft.com/office/powerpoint/2010/main" val="2434294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41148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p:txBody>
      </p:sp>
      <p:pic>
        <p:nvPicPr>
          <p:cNvPr id="11" name="Картина 10">
            <a:extLst>
              <a:ext uri="{FF2B5EF4-FFF2-40B4-BE49-F238E27FC236}">
                <a16:creationId xmlns:a16="http://schemas.microsoft.com/office/drawing/2014/main" id="{3224E746-91AA-4DF5-8E94-A71F95E16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 b="15556"/>
          <a:stretch/>
        </p:blipFill>
        <p:spPr>
          <a:xfrm>
            <a:off x="2514600" y="2146159"/>
            <a:ext cx="6477000" cy="4091506"/>
          </a:xfrm>
          <a:prstGeom prst="rect">
            <a:avLst/>
          </a:prstGeom>
        </p:spPr>
      </p:pic>
      <p:sp>
        <p:nvSpPr>
          <p:cNvPr id="12" name="Текстово поле 11">
            <a:extLst>
              <a:ext uri="{FF2B5EF4-FFF2-40B4-BE49-F238E27FC236}">
                <a16:creationId xmlns:a16="http://schemas.microsoft.com/office/drawing/2014/main" id="{C3799EAB-0A64-4D42-8616-FB2A273C1832}"/>
              </a:ext>
            </a:extLst>
          </p:cNvPr>
          <p:cNvSpPr txBox="1"/>
          <p:nvPr/>
        </p:nvSpPr>
        <p:spPr>
          <a:xfrm>
            <a:off x="381000" y="2438400"/>
            <a:ext cx="2438400" cy="1600200"/>
          </a:xfrm>
          <a:prstGeom prst="rect">
            <a:avLst/>
          </a:prstGeom>
          <a:noFill/>
        </p:spPr>
        <p:txBody>
          <a:bodyPr wrap="square" rtlCol="0">
            <a:noAutofit/>
          </a:bodyPr>
          <a:lstStyle/>
          <a:p>
            <a:r>
              <a:rPr lang="en-US" sz="2000" dirty="0"/>
              <a:t>No need of new PC and projector.</a:t>
            </a:r>
          </a:p>
          <a:p>
            <a:endParaRPr lang="en-US" sz="2000" dirty="0"/>
          </a:p>
          <a:p>
            <a:r>
              <a:rPr lang="en-US" sz="2000" dirty="0"/>
              <a:t>Just new camera, emitter and pen. </a:t>
            </a:r>
            <a:endParaRPr lang="bg-BG" sz="2000" dirty="0"/>
          </a:p>
        </p:txBody>
      </p:sp>
    </p:spTree>
    <p:extLst>
      <p:ext uri="{BB962C8B-B14F-4D97-AF65-F5344CB8AC3E}">
        <p14:creationId xmlns:p14="http://schemas.microsoft.com/office/powerpoint/2010/main" val="3633686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41148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a:p>
            <a:pPr lvl="2">
              <a:buFont typeface="Wingdings" panose="05000000000000000000" pitchFamily="2" charset="2"/>
              <a:buChar char="ü"/>
            </a:pPr>
            <a:r>
              <a:rPr lang="en-GB" sz="2000" dirty="0"/>
              <a:t> SMART Board</a:t>
            </a:r>
          </a:p>
        </p:txBody>
      </p:sp>
      <p:pic>
        <p:nvPicPr>
          <p:cNvPr id="13" name="Картина 12">
            <a:extLst>
              <a:ext uri="{FF2B5EF4-FFF2-40B4-BE49-F238E27FC236}">
                <a16:creationId xmlns:a16="http://schemas.microsoft.com/office/drawing/2014/main" id="{BCD37253-0590-494E-B9AC-C43C45346A08}"/>
              </a:ext>
            </a:extLst>
          </p:cNvPr>
          <p:cNvPicPr>
            <a:picLocks noChangeAspect="1"/>
          </p:cNvPicPr>
          <p:nvPr/>
        </p:nvPicPr>
        <p:blipFill rotWithShape="1">
          <a:blip r:embed="rId5">
            <a:extLst>
              <a:ext uri="{28A0092B-C50C-407E-A947-70E740481C1C}">
                <a14:useLocalDpi xmlns:a14="http://schemas.microsoft.com/office/drawing/2010/main" val="0"/>
              </a:ext>
            </a:extLst>
          </a:blip>
          <a:srcRect t="3812" b="3885"/>
          <a:stretch/>
        </p:blipFill>
        <p:spPr>
          <a:xfrm>
            <a:off x="3200400" y="2159445"/>
            <a:ext cx="5791200" cy="4009087"/>
          </a:xfrm>
          <a:prstGeom prst="rect">
            <a:avLst/>
          </a:prstGeom>
        </p:spPr>
      </p:pic>
    </p:spTree>
    <p:extLst>
      <p:ext uri="{BB962C8B-B14F-4D97-AF65-F5344CB8AC3E}">
        <p14:creationId xmlns:p14="http://schemas.microsoft.com/office/powerpoint/2010/main" val="216276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5715000" cy="4865816"/>
          </a:xfrm>
        </p:spPr>
        <p:txBody>
          <a:bodyPr>
            <a:noAutofit/>
          </a:bodyPr>
          <a:lstStyle/>
          <a:p>
            <a:r>
              <a:rPr lang="en-GB" sz="3000" dirty="0"/>
              <a:t>Interactive Lectures</a:t>
            </a:r>
            <a:endParaRPr lang="en-GB" sz="3000" i="1" dirty="0"/>
          </a:p>
          <a:p>
            <a:pPr lvl="1">
              <a:spcBef>
                <a:spcPts val="300"/>
              </a:spcBef>
            </a:pPr>
            <a:r>
              <a:rPr lang="en-GB" sz="2200" dirty="0"/>
              <a:t>Special Multimedia Devices</a:t>
            </a:r>
          </a:p>
          <a:p>
            <a:pPr lvl="2">
              <a:spcBef>
                <a:spcPts val="300"/>
              </a:spcBef>
              <a:buFont typeface="Wingdings" panose="05000000000000000000" pitchFamily="2" charset="2"/>
              <a:buChar char="ü"/>
            </a:pPr>
            <a:r>
              <a:rPr lang="en-GB" sz="2000" dirty="0"/>
              <a:t> Whiteboard monitor (touchscreen)</a:t>
            </a:r>
          </a:p>
        </p:txBody>
      </p:sp>
      <p:pic>
        <p:nvPicPr>
          <p:cNvPr id="10" name="Картина 9">
            <a:extLst>
              <a:ext uri="{FF2B5EF4-FFF2-40B4-BE49-F238E27FC236}">
                <a16:creationId xmlns:a16="http://schemas.microsoft.com/office/drawing/2014/main" id="{C85C61F8-BE36-406C-B560-76F97D7CCD87}"/>
              </a:ext>
            </a:extLst>
          </p:cNvPr>
          <p:cNvPicPr>
            <a:picLocks noChangeAspect="1"/>
          </p:cNvPicPr>
          <p:nvPr/>
        </p:nvPicPr>
        <p:blipFill rotWithShape="1">
          <a:blip r:embed="rId5">
            <a:extLst>
              <a:ext uri="{28A0092B-C50C-407E-A947-70E740481C1C}">
                <a14:useLocalDpi xmlns:a14="http://schemas.microsoft.com/office/drawing/2010/main" val="0"/>
              </a:ext>
            </a:extLst>
          </a:blip>
          <a:srcRect l="3454" t="22573" r="4909" b="7818"/>
          <a:stretch/>
        </p:blipFill>
        <p:spPr>
          <a:xfrm>
            <a:off x="4343400" y="2595314"/>
            <a:ext cx="4648200" cy="3530849"/>
          </a:xfrm>
          <a:prstGeom prst="rect">
            <a:avLst/>
          </a:prstGeom>
        </p:spPr>
      </p:pic>
      <p:pic>
        <p:nvPicPr>
          <p:cNvPr id="19" name="Картина 18">
            <a:extLst>
              <a:ext uri="{FF2B5EF4-FFF2-40B4-BE49-F238E27FC236}">
                <a16:creationId xmlns:a16="http://schemas.microsoft.com/office/drawing/2014/main" id="{3586A891-C372-4617-91A0-7004FA6A9275}"/>
              </a:ext>
            </a:extLst>
          </p:cNvPr>
          <p:cNvPicPr>
            <a:picLocks noChangeAspect="1"/>
          </p:cNvPicPr>
          <p:nvPr/>
        </p:nvPicPr>
        <p:blipFill rotWithShape="1">
          <a:blip r:embed="rId6">
            <a:extLst>
              <a:ext uri="{28A0092B-C50C-407E-A947-70E740481C1C}">
                <a14:useLocalDpi xmlns:a14="http://schemas.microsoft.com/office/drawing/2010/main" val="0"/>
              </a:ext>
            </a:extLst>
          </a:blip>
          <a:srcRect l="19130" t="9048" r="21495" b="7619"/>
          <a:stretch/>
        </p:blipFill>
        <p:spPr>
          <a:xfrm>
            <a:off x="676525" y="2757322"/>
            <a:ext cx="3200399" cy="3368841"/>
          </a:xfrm>
          <a:prstGeom prst="rect">
            <a:avLst/>
          </a:prstGeom>
        </p:spPr>
      </p:pic>
    </p:spTree>
    <p:extLst>
      <p:ext uri="{BB962C8B-B14F-4D97-AF65-F5344CB8AC3E}">
        <p14:creationId xmlns:p14="http://schemas.microsoft.com/office/powerpoint/2010/main" val="2886637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528511"/>
          </a:xfrm>
        </p:spPr>
        <p:txBody>
          <a:bodyPr>
            <a:noAutofit/>
          </a:bodyPr>
          <a:lstStyle/>
          <a:p>
            <a:r>
              <a:rPr lang="en-GB" sz="3600" b="1" dirty="0"/>
              <a:t>5. Future Trends</a:t>
            </a:r>
            <a:endParaRPr lang="bg-BG" sz="3600" b="1"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9" name="Контейнер за съдържание 8">
            <a:extLst>
              <a:ext uri="{FF2B5EF4-FFF2-40B4-BE49-F238E27FC236}">
                <a16:creationId xmlns:a16="http://schemas.microsoft.com/office/drawing/2014/main" id="{CAEC3CD8-9667-4158-B85A-EC2D505A030A}"/>
              </a:ext>
            </a:extLst>
          </p:cNvPr>
          <p:cNvSpPr>
            <a:spLocks noGrp="1"/>
          </p:cNvSpPr>
          <p:nvPr>
            <p:ph idx="1"/>
          </p:nvPr>
        </p:nvSpPr>
        <p:spPr>
          <a:xfrm>
            <a:off x="457200" y="1260348"/>
            <a:ext cx="8229600" cy="4865816"/>
          </a:xfrm>
        </p:spPr>
        <p:txBody>
          <a:bodyPr>
            <a:noAutofit/>
          </a:bodyPr>
          <a:lstStyle/>
          <a:p>
            <a:r>
              <a:rPr lang="en-GB" sz="3000" dirty="0"/>
              <a:t>Interactive Lectures</a:t>
            </a:r>
            <a:endParaRPr lang="en-GB" sz="3000" i="1" dirty="0"/>
          </a:p>
          <a:p>
            <a:pPr lvl="1">
              <a:spcBef>
                <a:spcPts val="300"/>
              </a:spcBef>
            </a:pPr>
            <a:r>
              <a:rPr lang="en-GB" sz="2600" dirty="0" err="1"/>
              <a:t>UACEG</a:t>
            </a:r>
            <a:r>
              <a:rPr lang="en-GB" sz="2600" dirty="0"/>
              <a:t> has two interactive whiteboards donated this year</a:t>
            </a:r>
          </a:p>
          <a:p>
            <a:pPr lvl="1">
              <a:spcBef>
                <a:spcPts val="300"/>
              </a:spcBef>
            </a:pPr>
            <a:r>
              <a:rPr lang="en-GB" sz="2600" dirty="0"/>
              <a:t>One is already installed</a:t>
            </a:r>
          </a:p>
          <a:p>
            <a:pPr lvl="1">
              <a:spcBef>
                <a:spcPts val="300"/>
              </a:spcBef>
            </a:pPr>
            <a:r>
              <a:rPr lang="en-GB" sz="2600" dirty="0"/>
              <a:t> Content development is in progress</a:t>
            </a:r>
          </a:p>
        </p:txBody>
      </p:sp>
    </p:spTree>
    <p:extLst>
      <p:ext uri="{BB962C8B-B14F-4D97-AF65-F5344CB8AC3E}">
        <p14:creationId xmlns:p14="http://schemas.microsoft.com/office/powerpoint/2010/main" val="170529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200" y="3063081"/>
            <a:ext cx="8455001" cy="731837"/>
          </a:xfrm>
        </p:spPr>
        <p:txBody>
          <a:bodyPr>
            <a:noAutofit/>
          </a:bodyPr>
          <a:lstStyle/>
          <a:p>
            <a:pPr marL="0" indent="0" algn="ctr">
              <a:spcBef>
                <a:spcPts val="300"/>
              </a:spcBef>
              <a:buNone/>
            </a:pPr>
            <a:r>
              <a:rPr lang="en-GB" sz="4000" b="1" dirty="0">
                <a:solidFill>
                  <a:schemeClr val="accent1"/>
                </a:solidFill>
              </a:rPr>
              <a:t>THANK YOU FOR YOUR ATTENTION!</a:t>
            </a:r>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Tree>
    <p:extLst>
      <p:ext uri="{BB962C8B-B14F-4D97-AF65-F5344CB8AC3E}">
        <p14:creationId xmlns:p14="http://schemas.microsoft.com/office/powerpoint/2010/main" val="200796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rmAutofit fontScale="90000"/>
          </a:bodyPr>
          <a:lstStyle/>
          <a:p>
            <a:r>
              <a:rPr lang="en-GB" b="1" dirty="0"/>
              <a:t>1. </a:t>
            </a:r>
            <a:r>
              <a:rPr lang="en-GB" b="1" dirty="0" err="1"/>
              <a:t>UACEG</a:t>
            </a:r>
            <a:r>
              <a:rPr lang="en-GB" b="1" dirty="0"/>
              <a:t> - Location</a:t>
            </a:r>
            <a:endParaRPr lang="bg-BG"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200" y="1574928"/>
            <a:ext cx="8229600" cy="4551236"/>
          </a:xfrm>
        </p:spPr>
        <p:txBody>
          <a:bodyPr/>
          <a:lstStyle/>
          <a:p>
            <a:endParaRPr lang="bg-BG"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10" name="Контейнер за съдържание 4">
            <a:extLst>
              <a:ext uri="{FF2B5EF4-FFF2-40B4-BE49-F238E27FC236}">
                <a16:creationId xmlns:a16="http://schemas.microsoft.com/office/drawing/2014/main" id="{8D851780-24CF-445F-9AB7-488A41C16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72" y="1432019"/>
            <a:ext cx="3246195" cy="255786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Картина 10">
            <a:extLst>
              <a:ext uri="{FF2B5EF4-FFF2-40B4-BE49-F238E27FC236}">
                <a16:creationId xmlns:a16="http://schemas.microsoft.com/office/drawing/2014/main" id="{A7EB29FD-E4E8-4DF4-A325-C81014FDFD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32" t="7245" r="3812" b="12634"/>
          <a:stretch/>
        </p:blipFill>
        <p:spPr>
          <a:xfrm>
            <a:off x="4452564" y="3947204"/>
            <a:ext cx="3775825" cy="2277844"/>
          </a:xfrm>
          <a:prstGeom prst="rect">
            <a:avLst/>
          </a:prstGeom>
        </p:spPr>
      </p:pic>
      <p:pic>
        <p:nvPicPr>
          <p:cNvPr id="12" name="Картина 11">
            <a:extLst>
              <a:ext uri="{FF2B5EF4-FFF2-40B4-BE49-F238E27FC236}">
                <a16:creationId xmlns:a16="http://schemas.microsoft.com/office/drawing/2014/main" id="{BE1A048A-1965-4F05-8381-3087ADE2D6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0106" y="1446951"/>
            <a:ext cx="3775825" cy="2480591"/>
          </a:xfrm>
          <a:prstGeom prst="rect">
            <a:avLst/>
          </a:prstGeom>
        </p:spPr>
      </p:pic>
      <p:cxnSp>
        <p:nvCxnSpPr>
          <p:cNvPr id="13" name="Право съединение 12">
            <a:extLst>
              <a:ext uri="{FF2B5EF4-FFF2-40B4-BE49-F238E27FC236}">
                <a16:creationId xmlns:a16="http://schemas.microsoft.com/office/drawing/2014/main" id="{29DEFA2F-83B9-43D0-B1BD-8C39BA4ED897}"/>
              </a:ext>
            </a:extLst>
          </p:cNvPr>
          <p:cNvCxnSpPr>
            <a:cxnSpLocks/>
          </p:cNvCxnSpPr>
          <p:nvPr/>
        </p:nvCxnSpPr>
        <p:spPr>
          <a:xfrm flipV="1">
            <a:off x="2971800" y="1526751"/>
            <a:ext cx="1858358" cy="1478248"/>
          </a:xfrm>
          <a:prstGeom prst="line">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аво съединение 13">
            <a:extLst>
              <a:ext uri="{FF2B5EF4-FFF2-40B4-BE49-F238E27FC236}">
                <a16:creationId xmlns:a16="http://schemas.microsoft.com/office/drawing/2014/main" id="{96F36001-C944-4DD9-9678-85698F4F0FD8}"/>
              </a:ext>
            </a:extLst>
          </p:cNvPr>
          <p:cNvCxnSpPr>
            <a:cxnSpLocks/>
          </p:cNvCxnSpPr>
          <p:nvPr/>
        </p:nvCxnSpPr>
        <p:spPr>
          <a:xfrm>
            <a:off x="3050241" y="3298977"/>
            <a:ext cx="1800250" cy="424645"/>
          </a:xfrm>
          <a:prstGeom prst="line">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Съединител &quot;права стрелка&quot; 14">
            <a:extLst>
              <a:ext uri="{FF2B5EF4-FFF2-40B4-BE49-F238E27FC236}">
                <a16:creationId xmlns:a16="http://schemas.microsoft.com/office/drawing/2014/main" id="{325EF231-6F99-4DD3-A0A3-F7496C615EA3}"/>
              </a:ext>
            </a:extLst>
          </p:cNvPr>
          <p:cNvCxnSpPr>
            <a:cxnSpLocks/>
          </p:cNvCxnSpPr>
          <p:nvPr/>
        </p:nvCxnSpPr>
        <p:spPr>
          <a:xfrm flipH="1">
            <a:off x="4996873" y="2710951"/>
            <a:ext cx="92814" cy="2531191"/>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Съединител &quot;права стрелка&quot; 15">
            <a:extLst>
              <a:ext uri="{FF2B5EF4-FFF2-40B4-BE49-F238E27FC236}">
                <a16:creationId xmlns:a16="http://schemas.microsoft.com/office/drawing/2014/main" id="{032CE402-5E11-4B2F-8DB6-1B2899D1349F}"/>
              </a:ext>
            </a:extLst>
          </p:cNvPr>
          <p:cNvCxnSpPr>
            <a:cxnSpLocks/>
          </p:cNvCxnSpPr>
          <p:nvPr/>
        </p:nvCxnSpPr>
        <p:spPr>
          <a:xfrm>
            <a:off x="5305997" y="2710951"/>
            <a:ext cx="2650797" cy="2514603"/>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Текстово поле 17">
            <a:extLst>
              <a:ext uri="{FF2B5EF4-FFF2-40B4-BE49-F238E27FC236}">
                <a16:creationId xmlns:a16="http://schemas.microsoft.com/office/drawing/2014/main" id="{10319D1D-294A-4F3F-B7A0-4E054381B712}"/>
              </a:ext>
            </a:extLst>
          </p:cNvPr>
          <p:cNvSpPr txBox="1"/>
          <p:nvPr/>
        </p:nvSpPr>
        <p:spPr>
          <a:xfrm>
            <a:off x="457200" y="3973662"/>
            <a:ext cx="3422994" cy="984885"/>
          </a:xfrm>
          <a:prstGeom prst="rect">
            <a:avLst/>
          </a:prstGeom>
          <a:noFill/>
        </p:spPr>
        <p:txBody>
          <a:bodyPr wrap="square" rtlCol="0">
            <a:spAutoFit/>
          </a:bodyPr>
          <a:lstStyle/>
          <a:p>
            <a:r>
              <a:rPr lang="en-GB" sz="2200" b="1" dirty="0"/>
              <a:t>Europe</a:t>
            </a:r>
            <a:r>
              <a:rPr lang="en-GB" dirty="0"/>
              <a:t>, </a:t>
            </a:r>
            <a:r>
              <a:rPr lang="en-GB" sz="2000" i="1" dirty="0"/>
              <a:t>Bulgaria</a:t>
            </a:r>
            <a:r>
              <a:rPr lang="en-GB" dirty="0"/>
              <a:t>, </a:t>
            </a:r>
          </a:p>
          <a:p>
            <a:r>
              <a:rPr lang="en-GB" dirty="0"/>
              <a:t>Sofia, 1 Hr. </a:t>
            </a:r>
            <a:r>
              <a:rPr lang="en-GB" dirty="0" err="1"/>
              <a:t>Smirnenski</a:t>
            </a:r>
            <a:r>
              <a:rPr lang="en-GB" dirty="0"/>
              <a:t> Blvd</a:t>
            </a:r>
          </a:p>
          <a:p>
            <a:r>
              <a:rPr lang="en-GB" dirty="0">
                <a:solidFill>
                  <a:srgbClr val="0000FF"/>
                </a:solidFill>
              </a:rPr>
              <a:t>www.uacg.bg</a:t>
            </a:r>
            <a:endParaRPr lang="bg-BG" dirty="0">
              <a:solidFill>
                <a:srgbClr val="0000FF"/>
              </a:solidFill>
            </a:endParaRPr>
          </a:p>
        </p:txBody>
      </p:sp>
      <p:pic>
        <p:nvPicPr>
          <p:cNvPr id="19" name="Picture 3">
            <a:extLst>
              <a:ext uri="{FF2B5EF4-FFF2-40B4-BE49-F238E27FC236}">
                <a16:creationId xmlns:a16="http://schemas.microsoft.com/office/drawing/2014/main" id="{0776FD00-AD06-4F3B-B13C-8DAF573851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4249" y="4638111"/>
            <a:ext cx="1571598" cy="1571598"/>
          </a:xfrm>
          <a:prstGeom prst="rect">
            <a:avLst/>
          </a:prstGeom>
        </p:spPr>
      </p:pic>
      <p:cxnSp>
        <p:nvCxnSpPr>
          <p:cNvPr id="17" name="Съединител &quot;права стрелка&quot; 16">
            <a:extLst>
              <a:ext uri="{FF2B5EF4-FFF2-40B4-BE49-F238E27FC236}">
                <a16:creationId xmlns:a16="http://schemas.microsoft.com/office/drawing/2014/main" id="{17EE858F-13F9-4F9B-84A2-0640F0A8534E}"/>
              </a:ext>
            </a:extLst>
          </p:cNvPr>
          <p:cNvCxnSpPr>
            <a:cxnSpLocks/>
          </p:cNvCxnSpPr>
          <p:nvPr/>
        </p:nvCxnSpPr>
        <p:spPr>
          <a:xfrm flipH="1">
            <a:off x="4101867" y="5311141"/>
            <a:ext cx="2115127" cy="5955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4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par>
                                <p:cTn id="34" presetID="22" presetClass="entr" presetSubtype="2"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rmAutofit fontScale="90000"/>
          </a:bodyPr>
          <a:lstStyle/>
          <a:p>
            <a:r>
              <a:rPr lang="en-GB" b="1" dirty="0"/>
              <a:t>1. </a:t>
            </a:r>
            <a:r>
              <a:rPr lang="en-GB" b="1" dirty="0" err="1"/>
              <a:t>UACEG</a:t>
            </a:r>
            <a:r>
              <a:rPr lang="en-GB" b="1" dirty="0"/>
              <a:t> - History</a:t>
            </a:r>
            <a:endParaRPr lang="bg-BG"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200" y="1574928"/>
            <a:ext cx="5181600" cy="4551236"/>
          </a:xfrm>
        </p:spPr>
        <p:txBody>
          <a:bodyPr>
            <a:noAutofit/>
          </a:bodyPr>
          <a:lstStyle/>
          <a:p>
            <a:pPr marL="285750" indent="-285750" algn="just"/>
            <a:r>
              <a:rPr lang="en-GB" altLang="bg-BG" sz="2400" dirty="0"/>
              <a:t>Established in </a:t>
            </a:r>
            <a:r>
              <a:rPr lang="en-GB" altLang="bg-BG" sz="2400" b="1" dirty="0"/>
              <a:t>1942</a:t>
            </a:r>
            <a:r>
              <a:rPr lang="en-GB" altLang="bg-BG" sz="2400" dirty="0"/>
              <a:t> as a Higher Technical School</a:t>
            </a:r>
          </a:p>
          <a:p>
            <a:pPr marL="720725" lvl="1" indent="-263525" algn="just">
              <a:spcBef>
                <a:spcPts val="300"/>
              </a:spcBef>
              <a:buFont typeface="Wingdings" panose="05000000000000000000" pitchFamily="2" charset="2"/>
              <a:buChar char="Ø"/>
            </a:pPr>
            <a:r>
              <a:rPr lang="en-GB" altLang="bg-BG" sz="2000" b="1" dirty="0"/>
              <a:t>1945</a:t>
            </a:r>
            <a:r>
              <a:rPr lang="en-GB" altLang="bg-BG" sz="2000" dirty="0"/>
              <a:t> – transformed into a State Polytechnic. </a:t>
            </a:r>
          </a:p>
          <a:p>
            <a:pPr marL="720725" lvl="1" indent="-263525" algn="just">
              <a:spcBef>
                <a:spcPts val="300"/>
              </a:spcBef>
              <a:buFont typeface="Wingdings" panose="05000000000000000000" pitchFamily="2" charset="2"/>
              <a:buChar char="Ø"/>
            </a:pPr>
            <a:r>
              <a:rPr lang="en-GB" altLang="bg-BG" sz="2000" b="1" dirty="0"/>
              <a:t>1953</a:t>
            </a:r>
            <a:r>
              <a:rPr lang="en-GB" altLang="bg-BG" sz="2000" dirty="0"/>
              <a:t> - separated as Higher Institute for Architecture and Civil Engineering</a:t>
            </a:r>
          </a:p>
          <a:p>
            <a:pPr marL="720725" lvl="1" indent="-263525" algn="just">
              <a:spcBef>
                <a:spcPts val="300"/>
              </a:spcBef>
              <a:buFont typeface="Wingdings" panose="05000000000000000000" pitchFamily="2" charset="2"/>
              <a:buChar char="Ø"/>
            </a:pPr>
            <a:r>
              <a:rPr lang="en-GB" altLang="bg-BG" sz="2000" dirty="0"/>
              <a:t> </a:t>
            </a:r>
            <a:r>
              <a:rPr lang="en-GB" altLang="bg-BG" sz="2000" b="1" dirty="0"/>
              <a:t>1995</a:t>
            </a:r>
            <a:r>
              <a:rPr lang="en-GB" altLang="bg-BG" sz="2000" dirty="0"/>
              <a:t> - transformed into University of Architecture, Civil Engineering and Geodesy (</a:t>
            </a:r>
            <a:r>
              <a:rPr lang="en-GB" altLang="bg-BG" sz="2000" dirty="0" err="1"/>
              <a:t>UACEG</a:t>
            </a:r>
            <a:r>
              <a:rPr lang="en-GB" altLang="bg-BG" sz="2000" dirty="0"/>
              <a:t>) on July 21, 1995 by decision of the National Assembly.</a:t>
            </a:r>
          </a:p>
          <a:p>
            <a:pPr>
              <a:spcBef>
                <a:spcPts val="600"/>
              </a:spcBef>
            </a:pPr>
            <a:r>
              <a:rPr lang="en-GB" altLang="bg-BG" sz="2400" dirty="0"/>
              <a:t>All architects, civil engineers and geodesists in Bulgaria between 1945 and 1995 were educated in </a:t>
            </a:r>
            <a:r>
              <a:rPr lang="en-GB" altLang="bg-BG" sz="2400" dirty="0" err="1"/>
              <a:t>UACEG</a:t>
            </a:r>
            <a:r>
              <a:rPr lang="en-GB" altLang="bg-BG" sz="2400" dirty="0"/>
              <a:t>.</a:t>
            </a:r>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11" name="Picture 4">
            <a:extLst>
              <a:ext uri="{FF2B5EF4-FFF2-40B4-BE49-F238E27FC236}">
                <a16:creationId xmlns:a16="http://schemas.microsoft.com/office/drawing/2014/main" id="{E607CD67-37F9-40C1-81C4-507FDEF5500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2422"/>
          <a:stretch/>
        </p:blipFill>
        <p:spPr>
          <a:xfrm>
            <a:off x="5746154" y="1625558"/>
            <a:ext cx="3203768" cy="4165642"/>
          </a:xfrm>
          <a:prstGeom prst="rect">
            <a:avLst/>
          </a:prstGeom>
        </p:spPr>
      </p:pic>
    </p:spTree>
    <p:extLst>
      <p:ext uri="{BB962C8B-B14F-4D97-AF65-F5344CB8AC3E}">
        <p14:creationId xmlns:p14="http://schemas.microsoft.com/office/powerpoint/2010/main" val="253078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rmAutofit fontScale="90000"/>
          </a:bodyPr>
          <a:lstStyle/>
          <a:p>
            <a:r>
              <a:rPr lang="en-GB" b="1" dirty="0"/>
              <a:t>1. </a:t>
            </a:r>
            <a:r>
              <a:rPr lang="en-GB" b="1" dirty="0" err="1"/>
              <a:t>UACEG</a:t>
            </a:r>
            <a:r>
              <a:rPr lang="en-GB" b="1" dirty="0"/>
              <a:t> Now</a:t>
            </a:r>
            <a:endParaRPr lang="bg-BG"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200" y="1574928"/>
            <a:ext cx="5181600" cy="4551236"/>
          </a:xfrm>
        </p:spPr>
        <p:txBody>
          <a:bodyPr>
            <a:noAutofit/>
          </a:bodyPr>
          <a:lstStyle/>
          <a:p>
            <a:pPr marL="285750" indent="-285750"/>
            <a:r>
              <a:rPr lang="en-GB" sz="2400" dirty="0"/>
              <a:t>There are 5 faculties at </a:t>
            </a:r>
            <a:r>
              <a:rPr lang="en-GB" sz="2400" dirty="0" err="1"/>
              <a:t>UACEG</a:t>
            </a:r>
            <a:endParaRPr lang="en-GB" sz="2400" dirty="0"/>
          </a:p>
          <a:p>
            <a:pPr lvl="1">
              <a:buFont typeface="Wingdings" panose="05000000000000000000" pitchFamily="2" charset="2"/>
              <a:buChar char="Ø"/>
            </a:pPr>
            <a:r>
              <a:rPr lang="en-GB" altLang="bg-BG" sz="2000" dirty="0"/>
              <a:t>Faculty of Architecture </a:t>
            </a:r>
          </a:p>
          <a:p>
            <a:pPr lvl="1">
              <a:buFont typeface="Wingdings" panose="05000000000000000000" pitchFamily="2" charset="2"/>
              <a:buChar char="Ø"/>
            </a:pPr>
            <a:r>
              <a:rPr lang="en-GB" altLang="bg-BG" sz="2000" dirty="0"/>
              <a:t> Faculty of Structural Engineering</a:t>
            </a:r>
          </a:p>
          <a:p>
            <a:pPr lvl="1">
              <a:buFont typeface="Wingdings" panose="05000000000000000000" pitchFamily="2" charset="2"/>
              <a:buChar char="Ø"/>
            </a:pPr>
            <a:r>
              <a:rPr lang="en-GB" altLang="bg-BG" sz="2000" dirty="0">
                <a:solidFill>
                  <a:srgbClr val="3333FF"/>
                </a:solidFill>
              </a:rPr>
              <a:t> Faculty of Hydraulic Engineering (</a:t>
            </a:r>
            <a:r>
              <a:rPr lang="en-GB" altLang="bg-BG" sz="2000" dirty="0" err="1">
                <a:solidFill>
                  <a:srgbClr val="3333FF"/>
                </a:solidFill>
              </a:rPr>
              <a:t>FHE</a:t>
            </a:r>
            <a:r>
              <a:rPr lang="en-GB" altLang="bg-BG" sz="2000" dirty="0">
                <a:solidFill>
                  <a:srgbClr val="3333FF"/>
                </a:solidFill>
              </a:rPr>
              <a:t>)</a:t>
            </a:r>
          </a:p>
          <a:p>
            <a:pPr lvl="1">
              <a:buFont typeface="Wingdings" panose="05000000000000000000" pitchFamily="2" charset="2"/>
              <a:buChar char="Ø"/>
            </a:pPr>
            <a:r>
              <a:rPr lang="en-GB" altLang="bg-BG" sz="2000" dirty="0"/>
              <a:t> Faculty of Transportation Engineering</a:t>
            </a:r>
          </a:p>
          <a:p>
            <a:pPr lvl="1">
              <a:buFont typeface="Wingdings" panose="05000000000000000000" pitchFamily="2" charset="2"/>
              <a:buChar char="Ø"/>
            </a:pPr>
            <a:r>
              <a:rPr lang="en-GB" altLang="bg-BG" sz="2000" dirty="0"/>
              <a:t> Faculty of Geodesy</a:t>
            </a:r>
          </a:p>
          <a:p>
            <a:r>
              <a:rPr lang="en-GB" altLang="bg-BG" sz="2400" dirty="0"/>
              <a:t>The Academic Staff of </a:t>
            </a:r>
            <a:r>
              <a:rPr lang="en-GB" altLang="bg-BG" sz="2400" dirty="0" err="1"/>
              <a:t>UACEG</a:t>
            </a:r>
            <a:r>
              <a:rPr lang="en-GB" altLang="bg-BG" sz="2400" dirty="0"/>
              <a:t>:</a:t>
            </a:r>
          </a:p>
          <a:p>
            <a:pPr lvl="1">
              <a:buFont typeface="Wingdings" panose="05000000000000000000" pitchFamily="2" charset="2"/>
              <a:buChar char="Ø"/>
            </a:pPr>
            <a:r>
              <a:rPr lang="en-GB" altLang="bg-BG" sz="2000" dirty="0"/>
              <a:t>  44 Full Professors</a:t>
            </a:r>
          </a:p>
          <a:p>
            <a:pPr lvl="1">
              <a:buFont typeface="Wingdings" panose="05000000000000000000" pitchFamily="2" charset="2"/>
              <a:buChar char="Ø"/>
            </a:pPr>
            <a:r>
              <a:rPr lang="en-GB" altLang="bg-BG" sz="2000" dirty="0"/>
              <a:t>105 Associate Professors</a:t>
            </a:r>
          </a:p>
          <a:p>
            <a:pPr lvl="1">
              <a:buFont typeface="Wingdings" panose="05000000000000000000" pitchFamily="2" charset="2"/>
              <a:buChar char="Ø"/>
            </a:pPr>
            <a:r>
              <a:rPr lang="en-GB" altLang="bg-BG" sz="2000" dirty="0"/>
              <a:t>169 Assistant Professors</a:t>
            </a:r>
          </a:p>
          <a:p>
            <a:pPr lvl="2">
              <a:buFont typeface="Wingdings" panose="05000000000000000000" pitchFamily="2" charset="2"/>
              <a:buChar char="ü"/>
            </a:pPr>
            <a:r>
              <a:rPr lang="en-GB" altLang="bg-BG" sz="1800" dirty="0"/>
              <a:t> 77 of them have PhD degree</a:t>
            </a:r>
          </a:p>
          <a:p>
            <a:r>
              <a:rPr lang="en-GB" altLang="bg-BG" sz="2400" dirty="0"/>
              <a:t>Around 3200 students (2018/2019)</a:t>
            </a:r>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12" name="Picture 9">
            <a:extLst>
              <a:ext uri="{FF2B5EF4-FFF2-40B4-BE49-F238E27FC236}">
                <a16:creationId xmlns:a16="http://schemas.microsoft.com/office/drawing/2014/main" id="{E74F6750-62BA-483E-9126-47EE947F0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260" y="1676400"/>
            <a:ext cx="3337450" cy="433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926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199" y="731837"/>
            <a:ext cx="8338287" cy="639763"/>
          </a:xfrm>
        </p:spPr>
        <p:txBody>
          <a:bodyPr>
            <a:noAutofit/>
          </a:bodyPr>
          <a:lstStyle/>
          <a:p>
            <a:pPr algn="r"/>
            <a:r>
              <a:rPr lang="en-GB" sz="3600" b="1" dirty="0"/>
              <a:t>1. </a:t>
            </a:r>
            <a:r>
              <a:rPr lang="en-GB" sz="3600" b="1" dirty="0" err="1"/>
              <a:t>UACEG</a:t>
            </a:r>
            <a:r>
              <a:rPr lang="en-GB" sz="3600" b="1" dirty="0"/>
              <a:t>-Faculty of Hydraulic Engineering</a:t>
            </a:r>
            <a:endParaRPr lang="bg-BG" sz="3600"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199" y="1365827"/>
            <a:ext cx="4953000" cy="4760336"/>
          </a:xfrm>
        </p:spPr>
        <p:txBody>
          <a:bodyPr>
            <a:noAutofit/>
          </a:bodyPr>
          <a:lstStyle/>
          <a:p>
            <a:pPr>
              <a:spcBef>
                <a:spcPts val="300"/>
              </a:spcBef>
            </a:pPr>
            <a:r>
              <a:rPr lang="en-GB" sz="2200" b="1" dirty="0">
                <a:solidFill>
                  <a:srgbClr val="660066"/>
                </a:solidFill>
              </a:rPr>
              <a:t>Departments</a:t>
            </a:r>
            <a:endParaRPr lang="en-GB" sz="2200" b="1" i="1" dirty="0">
              <a:solidFill>
                <a:srgbClr val="660066"/>
              </a:solidFill>
            </a:endParaRPr>
          </a:p>
          <a:p>
            <a:pPr marL="609600" lvl="1" indent="-342900">
              <a:lnSpc>
                <a:spcPct val="100000"/>
              </a:lnSpc>
              <a:spcBef>
                <a:spcPts val="200"/>
              </a:spcBef>
              <a:buFont typeface="Wingdings" panose="05000000000000000000" pitchFamily="2" charset="2"/>
              <a:buChar char="Ø"/>
            </a:pPr>
            <a:r>
              <a:rPr lang="en-US" sz="2000" dirty="0"/>
              <a:t>Water Supply, Sewerage, Water and Wastewater Treatment</a:t>
            </a:r>
          </a:p>
          <a:p>
            <a:pPr marL="609600" lvl="1" indent="-342900">
              <a:lnSpc>
                <a:spcPct val="100000"/>
              </a:lnSpc>
              <a:spcBef>
                <a:spcPts val="200"/>
              </a:spcBef>
              <a:buFont typeface="Wingdings" panose="05000000000000000000" pitchFamily="2" charset="2"/>
              <a:buChar char="Ø"/>
            </a:pPr>
            <a:r>
              <a:rPr lang="en-US" sz="2000" dirty="0"/>
              <a:t> Hydraulic, Irrigation and Drainage Engineering</a:t>
            </a:r>
          </a:p>
          <a:p>
            <a:pPr marL="609600" lvl="1" indent="-342900">
              <a:lnSpc>
                <a:spcPct val="100000"/>
              </a:lnSpc>
              <a:spcBef>
                <a:spcPts val="200"/>
              </a:spcBef>
              <a:buFont typeface="Wingdings" panose="05000000000000000000" pitchFamily="2" charset="2"/>
              <a:buChar char="Ø"/>
            </a:pPr>
            <a:r>
              <a:rPr lang="en-US" sz="2000" dirty="0"/>
              <a:t>Hydraulics and Hydrology</a:t>
            </a:r>
          </a:p>
          <a:p>
            <a:pPr marL="609600" lvl="1" indent="-342900">
              <a:lnSpc>
                <a:spcPct val="100000"/>
              </a:lnSpc>
              <a:spcBef>
                <a:spcPts val="200"/>
              </a:spcBef>
              <a:buFont typeface="Wingdings" panose="05000000000000000000" pitchFamily="2" charset="2"/>
              <a:buChar char="Ø"/>
            </a:pPr>
            <a:r>
              <a:rPr lang="en-US" sz="2000" dirty="0"/>
              <a:t>Technical Mechanics</a:t>
            </a:r>
          </a:p>
          <a:p>
            <a:pPr marL="609600" lvl="1" indent="-342900">
              <a:lnSpc>
                <a:spcPct val="100000"/>
              </a:lnSpc>
              <a:spcBef>
                <a:spcPts val="200"/>
              </a:spcBef>
              <a:buFont typeface="Wingdings" panose="05000000000000000000" pitchFamily="2" charset="2"/>
              <a:buChar char="Ø"/>
            </a:pPr>
            <a:r>
              <a:rPr lang="en-US" sz="2000" dirty="0"/>
              <a:t>Physics </a:t>
            </a:r>
          </a:p>
          <a:p>
            <a:pPr>
              <a:spcBef>
                <a:spcPts val="300"/>
              </a:spcBef>
            </a:pPr>
            <a:r>
              <a:rPr lang="en-US" sz="2200" b="1" dirty="0">
                <a:solidFill>
                  <a:srgbClr val="660066"/>
                </a:solidFill>
              </a:rPr>
              <a:t>Academic Staff - 47</a:t>
            </a:r>
          </a:p>
          <a:p>
            <a:pPr marL="609600" lvl="1" indent="-342900">
              <a:lnSpc>
                <a:spcPct val="100000"/>
              </a:lnSpc>
              <a:spcBef>
                <a:spcPts val="200"/>
              </a:spcBef>
              <a:buFont typeface="Wingdings" panose="05000000000000000000" pitchFamily="2" charset="2"/>
              <a:buChar char="Ø"/>
            </a:pPr>
            <a:r>
              <a:rPr lang="en-US" sz="2000" b="1" dirty="0"/>
              <a:t>8</a:t>
            </a:r>
            <a:r>
              <a:rPr lang="en-US" sz="2000" dirty="0"/>
              <a:t> Full Professors</a:t>
            </a:r>
          </a:p>
          <a:p>
            <a:pPr marL="609600" lvl="1" indent="-342900">
              <a:lnSpc>
                <a:spcPct val="100000"/>
              </a:lnSpc>
              <a:spcBef>
                <a:spcPts val="200"/>
              </a:spcBef>
              <a:buFont typeface="Wingdings" panose="05000000000000000000" pitchFamily="2" charset="2"/>
              <a:buChar char="Ø"/>
            </a:pPr>
            <a:r>
              <a:rPr lang="en-US" sz="2000" b="1" dirty="0"/>
              <a:t>19</a:t>
            </a:r>
            <a:r>
              <a:rPr lang="en-US" sz="2000" dirty="0"/>
              <a:t> Associate</a:t>
            </a:r>
          </a:p>
          <a:p>
            <a:pPr marL="266700" lvl="1" indent="0">
              <a:lnSpc>
                <a:spcPct val="100000"/>
              </a:lnSpc>
              <a:spcBef>
                <a:spcPts val="0"/>
              </a:spcBef>
              <a:buNone/>
            </a:pPr>
            <a:r>
              <a:rPr lang="en-US" sz="2000" dirty="0"/>
              <a:t>          professors</a:t>
            </a:r>
          </a:p>
          <a:p>
            <a:pPr marL="609600" lvl="1" indent="-342900">
              <a:lnSpc>
                <a:spcPct val="100000"/>
              </a:lnSpc>
              <a:spcBef>
                <a:spcPts val="200"/>
              </a:spcBef>
              <a:buFont typeface="Wingdings" panose="05000000000000000000" pitchFamily="2" charset="2"/>
              <a:buChar char="Ø"/>
            </a:pPr>
            <a:r>
              <a:rPr lang="en-US" sz="2000" b="1" dirty="0"/>
              <a:t>20</a:t>
            </a:r>
            <a:r>
              <a:rPr lang="en-US" sz="2000" dirty="0"/>
              <a:t> Assistant </a:t>
            </a:r>
          </a:p>
          <a:p>
            <a:pPr marL="266700" lvl="1" indent="0">
              <a:lnSpc>
                <a:spcPct val="100000"/>
              </a:lnSpc>
              <a:spcBef>
                <a:spcPts val="0"/>
              </a:spcBef>
              <a:buNone/>
            </a:pPr>
            <a:r>
              <a:rPr lang="en-US" sz="2000" dirty="0"/>
              <a:t>         professors</a:t>
            </a:r>
          </a:p>
          <a:p>
            <a:pPr marL="0" lvl="1" indent="0">
              <a:lnSpc>
                <a:spcPct val="100000"/>
              </a:lnSpc>
              <a:spcBef>
                <a:spcPts val="300"/>
              </a:spcBef>
              <a:buNone/>
            </a:pPr>
            <a:endParaRPr lang="en-US" sz="2000" dirty="0"/>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21" name="Картина 20">
            <a:extLst>
              <a:ext uri="{FF2B5EF4-FFF2-40B4-BE49-F238E27FC236}">
                <a16:creationId xmlns:a16="http://schemas.microsoft.com/office/drawing/2014/main" id="{C2836947-868A-491C-8307-93959E82A1D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58912" y="4664294"/>
            <a:ext cx="2202984" cy="1454249"/>
          </a:xfrm>
          <a:prstGeom prst="rect">
            <a:avLst/>
          </a:prstGeom>
        </p:spPr>
      </p:pic>
      <p:pic>
        <p:nvPicPr>
          <p:cNvPr id="25" name="Картина 24">
            <a:extLst>
              <a:ext uri="{FF2B5EF4-FFF2-40B4-BE49-F238E27FC236}">
                <a16:creationId xmlns:a16="http://schemas.microsoft.com/office/drawing/2014/main" id="{CBCADB47-A3A8-462C-82E1-AC018F59496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15373" r="5000" b="4444"/>
          <a:stretch/>
        </p:blipFill>
        <p:spPr>
          <a:xfrm>
            <a:off x="4996872" y="4652966"/>
            <a:ext cx="2297317" cy="1454249"/>
          </a:xfrm>
          <a:prstGeom prst="rect">
            <a:avLst/>
          </a:prstGeom>
        </p:spPr>
      </p:pic>
      <p:pic>
        <p:nvPicPr>
          <p:cNvPr id="15" name="Картина 14">
            <a:extLst>
              <a:ext uri="{FF2B5EF4-FFF2-40B4-BE49-F238E27FC236}">
                <a16:creationId xmlns:a16="http://schemas.microsoft.com/office/drawing/2014/main" id="{DDCCD522-F79E-4C79-9EC2-A3F9EAD783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13236" r="19167" b="5555"/>
          <a:stretch/>
        </p:blipFill>
        <p:spPr>
          <a:xfrm>
            <a:off x="3003341" y="4652966"/>
            <a:ext cx="1930038" cy="1454250"/>
          </a:xfrm>
          <a:prstGeom prst="rect">
            <a:avLst/>
          </a:prstGeom>
        </p:spPr>
      </p:pic>
      <p:pic>
        <p:nvPicPr>
          <p:cNvPr id="20" name="Картина 19">
            <a:extLst>
              <a:ext uri="{FF2B5EF4-FFF2-40B4-BE49-F238E27FC236}">
                <a16:creationId xmlns:a16="http://schemas.microsoft.com/office/drawing/2014/main" id="{59E9970C-686E-4223-8FB5-266ED14425F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001" r="2535" b="17173"/>
          <a:stretch/>
        </p:blipFill>
        <p:spPr>
          <a:xfrm>
            <a:off x="3962400" y="3070437"/>
            <a:ext cx="2444517" cy="1543261"/>
          </a:xfrm>
          <a:prstGeom prst="rect">
            <a:avLst/>
          </a:prstGeom>
        </p:spPr>
      </p:pic>
      <p:pic>
        <p:nvPicPr>
          <p:cNvPr id="26" name="Картина 25">
            <a:extLst>
              <a:ext uri="{FF2B5EF4-FFF2-40B4-BE49-F238E27FC236}">
                <a16:creationId xmlns:a16="http://schemas.microsoft.com/office/drawing/2014/main" id="{3375C7EB-2757-4BC8-AE50-FAAD92E5E90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834" r="4999" b="11179"/>
          <a:stretch/>
        </p:blipFill>
        <p:spPr>
          <a:xfrm>
            <a:off x="6467755" y="3059728"/>
            <a:ext cx="2594142" cy="1543261"/>
          </a:xfrm>
          <a:prstGeom prst="rect">
            <a:avLst/>
          </a:prstGeom>
        </p:spPr>
      </p:pic>
      <p:pic>
        <p:nvPicPr>
          <p:cNvPr id="28" name="Картина 27">
            <a:extLst>
              <a:ext uri="{FF2B5EF4-FFF2-40B4-BE49-F238E27FC236}">
                <a16:creationId xmlns:a16="http://schemas.microsoft.com/office/drawing/2014/main" id="{A9FE9A9E-8B5C-4DC1-B3E2-240C05067B8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667" b="8527"/>
          <a:stretch/>
        </p:blipFill>
        <p:spPr>
          <a:xfrm>
            <a:off x="5559780" y="1365827"/>
            <a:ext cx="1002180" cy="1650106"/>
          </a:xfrm>
          <a:prstGeom prst="rect">
            <a:avLst/>
          </a:prstGeom>
        </p:spPr>
      </p:pic>
      <p:pic>
        <p:nvPicPr>
          <p:cNvPr id="30" name="Картина 29">
            <a:extLst>
              <a:ext uri="{FF2B5EF4-FFF2-40B4-BE49-F238E27FC236}">
                <a16:creationId xmlns:a16="http://schemas.microsoft.com/office/drawing/2014/main" id="{8819EBF9-2A8D-4DD3-B4F9-3384BE36D9B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0783"/>
          <a:stretch/>
        </p:blipFill>
        <p:spPr>
          <a:xfrm>
            <a:off x="6617379" y="1375914"/>
            <a:ext cx="2444517" cy="1635705"/>
          </a:xfrm>
          <a:prstGeom prst="rect">
            <a:avLst/>
          </a:prstGeom>
        </p:spPr>
      </p:pic>
    </p:spTree>
    <p:extLst>
      <p:ext uri="{BB962C8B-B14F-4D97-AF65-F5344CB8AC3E}">
        <p14:creationId xmlns:p14="http://schemas.microsoft.com/office/powerpoint/2010/main" val="509948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199" y="731837"/>
            <a:ext cx="8338287" cy="639763"/>
          </a:xfrm>
        </p:spPr>
        <p:txBody>
          <a:bodyPr>
            <a:normAutofit fontScale="90000"/>
          </a:bodyPr>
          <a:lstStyle/>
          <a:p>
            <a:r>
              <a:rPr lang="en-GB" b="1" dirty="0"/>
              <a:t>1. </a:t>
            </a:r>
            <a:r>
              <a:rPr lang="en-GB" b="1" dirty="0" err="1"/>
              <a:t>UACEG</a:t>
            </a:r>
            <a:r>
              <a:rPr lang="en-GB" b="1" dirty="0"/>
              <a:t> – Labs of </a:t>
            </a:r>
            <a:r>
              <a:rPr lang="en-GB" b="1" dirty="0" err="1"/>
              <a:t>FHE</a:t>
            </a:r>
            <a:endParaRPr lang="bg-BG"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200" y="1541261"/>
            <a:ext cx="5257800" cy="4731963"/>
          </a:xfrm>
        </p:spPr>
        <p:txBody>
          <a:bodyPr>
            <a:noAutofit/>
          </a:bodyPr>
          <a:lstStyle/>
          <a:p>
            <a:pPr marL="609600" lvl="1" indent="-342900">
              <a:lnSpc>
                <a:spcPct val="100000"/>
              </a:lnSpc>
              <a:spcBef>
                <a:spcPts val="200"/>
              </a:spcBef>
              <a:buFont typeface="Wingdings" panose="05000000000000000000" pitchFamily="2" charset="2"/>
              <a:buChar char="Ø"/>
            </a:pPr>
            <a:r>
              <a:rPr lang="en-US" sz="2000" dirty="0"/>
              <a:t>Water Quality Analysis – </a:t>
            </a:r>
            <a:r>
              <a:rPr lang="en-US" sz="2000" i="1" dirty="0">
                <a:solidFill>
                  <a:schemeClr val="tx2">
                    <a:lumMod val="60000"/>
                    <a:lumOff val="40000"/>
                  </a:schemeClr>
                </a:solidFill>
              </a:rPr>
              <a:t>Accredited </a:t>
            </a:r>
            <a:r>
              <a:rPr lang="en-GB" sz="2000" i="1" dirty="0">
                <a:solidFill>
                  <a:schemeClr val="tx2">
                    <a:lumMod val="60000"/>
                    <a:lumOff val="40000"/>
                  </a:schemeClr>
                </a:solidFill>
              </a:rPr>
              <a:t>Lab</a:t>
            </a:r>
            <a:endParaRPr lang="en-US" sz="2000" i="1" dirty="0">
              <a:solidFill>
                <a:schemeClr val="tx2">
                  <a:lumMod val="60000"/>
                  <a:lumOff val="40000"/>
                </a:schemeClr>
              </a:solidFill>
            </a:endParaRPr>
          </a:p>
          <a:p>
            <a:pPr marL="609600" lvl="1" indent="-342900">
              <a:lnSpc>
                <a:spcPct val="100000"/>
              </a:lnSpc>
              <a:spcBef>
                <a:spcPts val="200"/>
              </a:spcBef>
              <a:buFont typeface="Wingdings" panose="05000000000000000000" pitchFamily="2" charset="2"/>
              <a:buChar char="Ø"/>
            </a:pPr>
            <a:r>
              <a:rPr lang="en-US" sz="2000" dirty="0"/>
              <a:t>Water Supply and Water Treatment</a:t>
            </a:r>
          </a:p>
          <a:p>
            <a:pPr marL="609600" lvl="1" indent="-342900">
              <a:lnSpc>
                <a:spcPct val="100000"/>
              </a:lnSpc>
              <a:spcBef>
                <a:spcPts val="200"/>
              </a:spcBef>
              <a:buFont typeface="Wingdings" panose="05000000000000000000" pitchFamily="2" charset="2"/>
              <a:buChar char="Ø"/>
            </a:pPr>
            <a:r>
              <a:rPr lang="en-US" sz="2000" dirty="0"/>
              <a:t>Water Supply, Sewerage</a:t>
            </a:r>
          </a:p>
          <a:p>
            <a:pPr marL="266700" lvl="1" indent="0">
              <a:lnSpc>
                <a:spcPct val="100000"/>
              </a:lnSpc>
              <a:spcBef>
                <a:spcPts val="200"/>
              </a:spcBef>
              <a:buNone/>
            </a:pPr>
            <a:r>
              <a:rPr lang="en-US" sz="2000" dirty="0"/>
              <a:t> and Plumbing</a:t>
            </a:r>
          </a:p>
          <a:p>
            <a:pPr marL="266700" lvl="1" indent="0">
              <a:lnSpc>
                <a:spcPct val="100000"/>
              </a:lnSpc>
              <a:spcBef>
                <a:spcPts val="200"/>
              </a:spcBef>
              <a:buNone/>
            </a:pPr>
            <a:r>
              <a:rPr lang="en-US" sz="1800" i="1" dirty="0">
                <a:solidFill>
                  <a:schemeClr val="tx2">
                    <a:lumMod val="60000"/>
                    <a:lumOff val="40000"/>
                  </a:schemeClr>
                </a:solidFill>
              </a:rPr>
              <a:t>(</a:t>
            </a:r>
            <a:r>
              <a:rPr lang="en-US" sz="1800" i="1" dirty="0" err="1">
                <a:solidFill>
                  <a:schemeClr val="tx2">
                    <a:lumMod val="60000"/>
                    <a:lumOff val="40000"/>
                  </a:schemeClr>
                </a:solidFill>
              </a:rPr>
              <a:t>Hawle</a:t>
            </a:r>
            <a:r>
              <a:rPr lang="en-US" sz="1800" i="1" dirty="0">
                <a:solidFill>
                  <a:schemeClr val="tx2">
                    <a:lumMod val="60000"/>
                    <a:lumOff val="40000"/>
                  </a:schemeClr>
                </a:solidFill>
              </a:rPr>
              <a:t> Demonstration Line) </a:t>
            </a:r>
          </a:p>
          <a:p>
            <a:pPr marL="609600" lvl="1" indent="-342900">
              <a:lnSpc>
                <a:spcPct val="100000"/>
              </a:lnSpc>
              <a:spcBef>
                <a:spcPts val="1200"/>
              </a:spcBef>
              <a:buFont typeface="Wingdings" panose="05000000000000000000" pitchFamily="2" charset="2"/>
              <a:buChar char="Ø"/>
            </a:pPr>
            <a:r>
              <a:rPr lang="en-US" sz="2000" dirty="0"/>
              <a:t>Irrigation Systems and</a:t>
            </a:r>
          </a:p>
          <a:p>
            <a:pPr marL="266700" lvl="1" indent="0">
              <a:lnSpc>
                <a:spcPct val="100000"/>
              </a:lnSpc>
              <a:spcBef>
                <a:spcPts val="200"/>
              </a:spcBef>
              <a:buNone/>
            </a:pPr>
            <a:r>
              <a:rPr lang="en-US" sz="2000" dirty="0"/>
              <a:t>Pumping Stations</a:t>
            </a:r>
          </a:p>
          <a:p>
            <a:pPr marL="609600" lvl="1" indent="-342900">
              <a:lnSpc>
                <a:spcPct val="100000"/>
              </a:lnSpc>
              <a:spcBef>
                <a:spcPts val="200"/>
              </a:spcBef>
              <a:buFont typeface="Wingdings" panose="05000000000000000000" pitchFamily="2" charset="2"/>
              <a:buChar char="Ø"/>
            </a:pPr>
            <a:r>
              <a:rPr lang="en-GB" sz="2000" dirty="0"/>
              <a:t>Drainage Systems</a:t>
            </a:r>
          </a:p>
          <a:p>
            <a:pPr marL="266700" lvl="1" indent="0">
              <a:lnSpc>
                <a:spcPct val="100000"/>
              </a:lnSpc>
              <a:spcBef>
                <a:spcPts val="200"/>
              </a:spcBef>
              <a:buNone/>
            </a:pPr>
            <a:r>
              <a:rPr lang="en-GB" sz="2000" dirty="0"/>
              <a:t>and River Trainings</a:t>
            </a:r>
          </a:p>
          <a:p>
            <a:pPr marL="609600" lvl="1" indent="-342900">
              <a:lnSpc>
                <a:spcPct val="100000"/>
              </a:lnSpc>
              <a:spcBef>
                <a:spcPts val="1200"/>
              </a:spcBef>
              <a:buFont typeface="Wingdings" panose="05000000000000000000" pitchFamily="2" charset="2"/>
              <a:buChar char="Ø"/>
            </a:pPr>
            <a:r>
              <a:rPr lang="en-GB" sz="2000" dirty="0"/>
              <a:t>Hydraulic Structures and </a:t>
            </a:r>
            <a:r>
              <a:rPr lang="en-GB" sz="2000" dirty="0" err="1"/>
              <a:t>HEPP</a:t>
            </a:r>
            <a:endParaRPr lang="en-GB" sz="2000" dirty="0"/>
          </a:p>
          <a:p>
            <a:pPr marL="609600" lvl="1" indent="-342900">
              <a:lnSpc>
                <a:spcPct val="100000"/>
              </a:lnSpc>
              <a:spcBef>
                <a:spcPts val="1200"/>
              </a:spcBef>
              <a:buFont typeface="Wingdings" panose="05000000000000000000" pitchFamily="2" charset="2"/>
              <a:buChar char="Ø"/>
            </a:pPr>
            <a:r>
              <a:rPr lang="en-US" sz="2000" dirty="0"/>
              <a:t>Central Scientific and Research </a:t>
            </a:r>
          </a:p>
          <a:p>
            <a:pPr marL="266700" lvl="1" indent="0">
              <a:lnSpc>
                <a:spcPct val="100000"/>
              </a:lnSpc>
              <a:spcBef>
                <a:spcPts val="0"/>
              </a:spcBef>
              <a:buNone/>
            </a:pPr>
            <a:r>
              <a:rPr lang="en-US" sz="2000" dirty="0"/>
              <a:t>    Laboratory for Hydraulic Modelling</a:t>
            </a:r>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11" name="Картина 10">
            <a:extLst>
              <a:ext uri="{FF2B5EF4-FFF2-40B4-BE49-F238E27FC236}">
                <a16:creationId xmlns:a16="http://schemas.microsoft.com/office/drawing/2014/main" id="{0B8C0093-DB41-417C-915C-81ABEF1093A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24612"/>
          <a:stretch/>
        </p:blipFill>
        <p:spPr>
          <a:xfrm>
            <a:off x="6000147" y="1434493"/>
            <a:ext cx="2912054" cy="1648055"/>
          </a:xfrm>
          <a:prstGeom prst="rect">
            <a:avLst/>
          </a:prstGeom>
        </p:spPr>
      </p:pic>
      <p:pic>
        <p:nvPicPr>
          <p:cNvPr id="17" name="Картина 16">
            <a:extLst>
              <a:ext uri="{FF2B5EF4-FFF2-40B4-BE49-F238E27FC236}">
                <a16:creationId xmlns:a16="http://schemas.microsoft.com/office/drawing/2014/main" id="{29FB0397-A8CB-4979-BAD7-6FC67291B2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553"/>
          <a:stretch/>
        </p:blipFill>
        <p:spPr>
          <a:xfrm>
            <a:off x="4172543" y="2566142"/>
            <a:ext cx="2925209" cy="1883522"/>
          </a:xfrm>
          <a:prstGeom prst="rect">
            <a:avLst/>
          </a:prstGeom>
        </p:spPr>
      </p:pic>
      <p:pic>
        <p:nvPicPr>
          <p:cNvPr id="15" name="Картина 14">
            <a:extLst>
              <a:ext uri="{FF2B5EF4-FFF2-40B4-BE49-F238E27FC236}">
                <a16:creationId xmlns:a16="http://schemas.microsoft.com/office/drawing/2014/main" id="{00F28F73-72CB-4670-ADE1-FA0B089831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5362" y="4245626"/>
            <a:ext cx="2282801" cy="2037433"/>
          </a:xfrm>
          <a:prstGeom prst="rect">
            <a:avLst/>
          </a:prstGeom>
        </p:spPr>
      </p:pic>
      <p:pic>
        <p:nvPicPr>
          <p:cNvPr id="21" name="Картина 20">
            <a:extLst>
              <a:ext uri="{FF2B5EF4-FFF2-40B4-BE49-F238E27FC236}">
                <a16:creationId xmlns:a16="http://schemas.microsoft.com/office/drawing/2014/main" id="{0CB10712-83D3-4A66-8E7A-18BE61F51A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4752" y="3085135"/>
            <a:ext cx="1828800" cy="2438400"/>
          </a:xfrm>
          <a:prstGeom prst="rect">
            <a:avLst/>
          </a:prstGeom>
        </p:spPr>
      </p:pic>
      <p:sp>
        <p:nvSpPr>
          <p:cNvPr id="10" name="Стрелка надясно 9">
            <a:extLst>
              <a:ext uri="{FF2B5EF4-FFF2-40B4-BE49-F238E27FC236}">
                <a16:creationId xmlns:a16="http://schemas.microsoft.com/office/drawing/2014/main" id="{B6A84C1F-05BF-4939-B371-6FE4BE652488}"/>
              </a:ext>
            </a:extLst>
          </p:cNvPr>
          <p:cNvSpPr/>
          <p:nvPr/>
        </p:nvSpPr>
        <p:spPr>
          <a:xfrm>
            <a:off x="5368447" y="1643629"/>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6" name="Стрелка надясно 15">
            <a:extLst>
              <a:ext uri="{FF2B5EF4-FFF2-40B4-BE49-F238E27FC236}">
                <a16:creationId xmlns:a16="http://schemas.microsoft.com/office/drawing/2014/main" id="{07000AD2-FD00-4E7F-BCFB-6C37376015A2}"/>
              </a:ext>
            </a:extLst>
          </p:cNvPr>
          <p:cNvSpPr/>
          <p:nvPr/>
        </p:nvSpPr>
        <p:spPr>
          <a:xfrm>
            <a:off x="3524843" y="2938005"/>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8" name="Стрелка надясно 17">
            <a:extLst>
              <a:ext uri="{FF2B5EF4-FFF2-40B4-BE49-F238E27FC236}">
                <a16:creationId xmlns:a16="http://schemas.microsoft.com/office/drawing/2014/main" id="{4DDE7BF5-85E7-40B5-B407-972A5C555AA2}"/>
              </a:ext>
            </a:extLst>
          </p:cNvPr>
          <p:cNvSpPr/>
          <p:nvPr/>
        </p:nvSpPr>
        <p:spPr>
          <a:xfrm rot="1622387">
            <a:off x="2641881" y="4338605"/>
            <a:ext cx="2487128" cy="19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177771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6DA703-4567-44EC-BD23-1CF575CFA6C2}"/>
              </a:ext>
            </a:extLst>
          </p:cNvPr>
          <p:cNvSpPr>
            <a:spLocks noGrp="1"/>
          </p:cNvSpPr>
          <p:nvPr>
            <p:ph type="title"/>
          </p:nvPr>
        </p:nvSpPr>
        <p:spPr>
          <a:xfrm>
            <a:off x="457200" y="731837"/>
            <a:ext cx="8229600" cy="639763"/>
          </a:xfrm>
        </p:spPr>
        <p:txBody>
          <a:bodyPr>
            <a:normAutofit fontScale="90000"/>
          </a:bodyPr>
          <a:lstStyle/>
          <a:p>
            <a:r>
              <a:rPr lang="en-GB" b="1" dirty="0"/>
              <a:t>1. </a:t>
            </a:r>
            <a:r>
              <a:rPr lang="en-GB" b="1" dirty="0" err="1"/>
              <a:t>UACEG</a:t>
            </a:r>
            <a:r>
              <a:rPr lang="en-GB" b="1" dirty="0"/>
              <a:t> - Study Programs at </a:t>
            </a:r>
            <a:r>
              <a:rPr lang="en-GB" b="1" dirty="0" err="1"/>
              <a:t>FHE</a:t>
            </a:r>
            <a:endParaRPr lang="bg-BG" b="1" dirty="0"/>
          </a:p>
        </p:txBody>
      </p:sp>
      <p:sp>
        <p:nvSpPr>
          <p:cNvPr id="3" name="Контейнер за съдържание 2">
            <a:extLst>
              <a:ext uri="{FF2B5EF4-FFF2-40B4-BE49-F238E27FC236}">
                <a16:creationId xmlns:a16="http://schemas.microsoft.com/office/drawing/2014/main" id="{F79031FE-0CD9-444F-9171-E3EE7B18A52A}"/>
              </a:ext>
            </a:extLst>
          </p:cNvPr>
          <p:cNvSpPr>
            <a:spLocks noGrp="1"/>
          </p:cNvSpPr>
          <p:nvPr>
            <p:ph idx="1"/>
          </p:nvPr>
        </p:nvSpPr>
        <p:spPr>
          <a:xfrm>
            <a:off x="457199" y="1436220"/>
            <a:ext cx="5548961" cy="4837005"/>
          </a:xfrm>
        </p:spPr>
        <p:txBody>
          <a:bodyPr>
            <a:noAutofit/>
          </a:bodyPr>
          <a:lstStyle/>
          <a:p>
            <a:pPr marL="209550">
              <a:spcBef>
                <a:spcPts val="200"/>
              </a:spcBef>
            </a:pPr>
            <a:r>
              <a:rPr lang="en-US" sz="2400" b="1" dirty="0"/>
              <a:t>Bachelor Degree Programs (4 years)</a:t>
            </a:r>
          </a:p>
          <a:p>
            <a:pPr marL="666750" lvl="1" indent="-342900">
              <a:spcBef>
                <a:spcPts val="100"/>
              </a:spcBef>
              <a:buFont typeface="Wingdings" panose="05000000000000000000" pitchFamily="2" charset="2"/>
              <a:buChar char="Ø"/>
            </a:pPr>
            <a:r>
              <a:rPr lang="en-US" sz="2000" dirty="0"/>
              <a:t>Engineering Ecology</a:t>
            </a:r>
          </a:p>
          <a:p>
            <a:pPr marL="209550">
              <a:spcBef>
                <a:spcPts val="600"/>
              </a:spcBef>
            </a:pPr>
            <a:r>
              <a:rPr lang="en-US" sz="2400" b="1" dirty="0"/>
              <a:t>Integrated Master Degree Programs </a:t>
            </a:r>
          </a:p>
          <a:p>
            <a:pPr marL="0" indent="0">
              <a:spcBef>
                <a:spcPts val="0"/>
              </a:spcBef>
              <a:buNone/>
            </a:pPr>
            <a:r>
              <a:rPr lang="en-US" sz="2000" b="1" dirty="0"/>
              <a:t>      (5 years)</a:t>
            </a:r>
          </a:p>
          <a:p>
            <a:pPr marL="609600" lvl="1" indent="-342900">
              <a:lnSpc>
                <a:spcPct val="100000"/>
              </a:lnSpc>
              <a:spcBef>
                <a:spcPts val="100"/>
              </a:spcBef>
              <a:buFont typeface="Wingdings" panose="05000000000000000000" pitchFamily="2" charset="2"/>
              <a:buChar char="Ø"/>
            </a:pPr>
            <a:r>
              <a:rPr lang="en-US" sz="2000" dirty="0"/>
              <a:t>Water Supply and Sewerage (</a:t>
            </a:r>
            <a:r>
              <a:rPr lang="en-US" sz="2000" dirty="0" err="1"/>
              <a:t>WSS</a:t>
            </a:r>
            <a:r>
              <a:rPr lang="en-US" sz="2000" dirty="0"/>
              <a:t>)</a:t>
            </a:r>
          </a:p>
          <a:p>
            <a:pPr marL="609600" lvl="1" indent="-342900">
              <a:lnSpc>
                <a:spcPct val="100000"/>
              </a:lnSpc>
              <a:spcBef>
                <a:spcPts val="100"/>
              </a:spcBef>
              <a:buFont typeface="Wingdings" panose="05000000000000000000" pitchFamily="2" charset="2"/>
              <a:buChar char="Ø"/>
            </a:pPr>
            <a:r>
              <a:rPr lang="en-GB" sz="2000" dirty="0"/>
              <a:t>Water Engineering</a:t>
            </a:r>
          </a:p>
          <a:p>
            <a:pPr>
              <a:spcBef>
                <a:spcPts val="600"/>
              </a:spcBef>
            </a:pPr>
            <a:r>
              <a:rPr lang="en-GB" sz="2400" b="1" dirty="0"/>
              <a:t>Short Master Programs (2 years)</a:t>
            </a:r>
          </a:p>
          <a:p>
            <a:pPr marL="609600" lvl="1" indent="-342900">
              <a:lnSpc>
                <a:spcPct val="100000"/>
              </a:lnSpc>
              <a:spcBef>
                <a:spcPts val="100"/>
              </a:spcBef>
              <a:buFont typeface="Wingdings" panose="05000000000000000000" pitchFamily="2" charset="2"/>
              <a:buChar char="Ø"/>
            </a:pPr>
            <a:r>
              <a:rPr lang="en-US" sz="2000" dirty="0" err="1"/>
              <a:t>WSS</a:t>
            </a:r>
            <a:r>
              <a:rPr lang="en-US" sz="2000" dirty="0"/>
              <a:t> - Systems and Facilities</a:t>
            </a:r>
          </a:p>
          <a:p>
            <a:pPr marL="609600" lvl="1" indent="-342900">
              <a:lnSpc>
                <a:spcPct val="100000"/>
              </a:lnSpc>
              <a:spcBef>
                <a:spcPts val="100"/>
              </a:spcBef>
              <a:buFont typeface="Wingdings" panose="05000000000000000000" pitchFamily="2" charset="2"/>
              <a:buChar char="Ø"/>
            </a:pPr>
            <a:r>
              <a:rPr lang="en-US" sz="2000" dirty="0" err="1"/>
              <a:t>WSS</a:t>
            </a:r>
            <a:r>
              <a:rPr lang="en-US" sz="2000" dirty="0"/>
              <a:t> - Water and Wastewater Treatment</a:t>
            </a:r>
          </a:p>
          <a:p>
            <a:pPr marL="609600" lvl="1" indent="-342900">
              <a:lnSpc>
                <a:spcPct val="100000"/>
              </a:lnSpc>
              <a:spcBef>
                <a:spcPts val="100"/>
              </a:spcBef>
              <a:buFont typeface="Wingdings" panose="05000000000000000000" pitchFamily="2" charset="2"/>
              <a:buChar char="Ø"/>
            </a:pPr>
            <a:r>
              <a:rPr lang="en-GB" sz="2000" dirty="0"/>
              <a:t>Hydraulic Engineering</a:t>
            </a:r>
          </a:p>
          <a:p>
            <a:pPr marL="609600" lvl="1" indent="-342900">
              <a:lnSpc>
                <a:spcPct val="100000"/>
              </a:lnSpc>
              <a:spcBef>
                <a:spcPts val="100"/>
              </a:spcBef>
              <a:buFont typeface="Wingdings" panose="05000000000000000000" pitchFamily="2" charset="2"/>
              <a:buChar char="Ø"/>
            </a:pPr>
            <a:r>
              <a:rPr lang="en-US" sz="2000" dirty="0"/>
              <a:t>Irrigation and Drainage Engineering</a:t>
            </a:r>
          </a:p>
          <a:p>
            <a:pPr marL="609600" lvl="1" indent="-342900">
              <a:lnSpc>
                <a:spcPct val="100000"/>
              </a:lnSpc>
              <a:spcBef>
                <a:spcPts val="100"/>
              </a:spcBef>
              <a:buFont typeface="Wingdings" panose="05000000000000000000" pitchFamily="2" charset="2"/>
              <a:buChar char="Ø"/>
            </a:pPr>
            <a:r>
              <a:rPr lang="bg-BG" altLang="bg-BG" sz="2000" b="1" i="1" dirty="0" err="1">
                <a:solidFill>
                  <a:srgbClr val="6600CC"/>
                </a:solidFill>
              </a:rPr>
              <a:t>Water</a:t>
            </a:r>
            <a:r>
              <a:rPr lang="bg-BG" altLang="bg-BG" sz="2000" b="1" i="1" dirty="0">
                <a:solidFill>
                  <a:srgbClr val="6600CC"/>
                </a:solidFill>
              </a:rPr>
              <a:t> </a:t>
            </a:r>
            <a:r>
              <a:rPr lang="bg-BG" altLang="bg-BG" sz="2000" b="1" i="1" dirty="0" err="1">
                <a:solidFill>
                  <a:srgbClr val="6600CC"/>
                </a:solidFill>
              </a:rPr>
              <a:t>Маnagement</a:t>
            </a:r>
            <a:endParaRPr lang="en-GB" altLang="bg-BG" sz="2000" b="1" i="1" dirty="0">
              <a:solidFill>
                <a:srgbClr val="6600CC"/>
              </a:solidFill>
            </a:endParaRPr>
          </a:p>
          <a:p>
            <a:pPr marL="609600" lvl="1" indent="-342900">
              <a:lnSpc>
                <a:spcPct val="100000"/>
              </a:lnSpc>
              <a:spcBef>
                <a:spcPts val="100"/>
              </a:spcBef>
              <a:buFont typeface="Wingdings" panose="05000000000000000000" pitchFamily="2" charset="2"/>
              <a:buChar char="Ø"/>
            </a:pPr>
            <a:r>
              <a:rPr lang="en-GB" sz="2000" dirty="0"/>
              <a:t>Gas Supply</a:t>
            </a:r>
          </a:p>
          <a:p>
            <a:pPr marL="609600" lvl="1" indent="-342900">
              <a:lnSpc>
                <a:spcPct val="100000"/>
              </a:lnSpc>
              <a:spcBef>
                <a:spcPts val="100"/>
              </a:spcBef>
              <a:buFont typeface="Wingdings" panose="05000000000000000000" pitchFamily="2" charset="2"/>
              <a:buChar char="Ø"/>
            </a:pPr>
            <a:r>
              <a:rPr lang="en-GB" sz="2000" dirty="0"/>
              <a:t>Engineering Ecology</a:t>
            </a:r>
          </a:p>
        </p:txBody>
      </p:sp>
      <p:sp>
        <p:nvSpPr>
          <p:cNvPr id="4" name="Flowchart: Process 10">
            <a:extLst>
              <a:ext uri="{FF2B5EF4-FFF2-40B4-BE49-F238E27FC236}">
                <a16:creationId xmlns:a16="http://schemas.microsoft.com/office/drawing/2014/main" id="{C0036488-942B-43F8-9ADD-900EF58A4AA0}"/>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795C9E37-518C-4C30-B948-423E36E45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6" name="Picture 5">
            <a:extLst>
              <a:ext uri="{FF2B5EF4-FFF2-40B4-BE49-F238E27FC236}">
                <a16:creationId xmlns:a16="http://schemas.microsoft.com/office/drawing/2014/main" id="{7DEA544B-41A3-41BB-A9A9-7BD4E721F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a:extLst>
              <a:ext uri="{FF2B5EF4-FFF2-40B4-BE49-F238E27FC236}">
                <a16:creationId xmlns:a16="http://schemas.microsoft.com/office/drawing/2014/main" id="{5DED5E2D-D517-46E0-A818-601BA34B3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a:extLst>
              <a:ext uri="{FF2B5EF4-FFF2-40B4-BE49-F238E27FC236}">
                <a16:creationId xmlns:a16="http://schemas.microsoft.com/office/drawing/2014/main" id="{AD77A523-6774-4313-A966-AB710BDAEA6E}"/>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pic>
        <p:nvPicPr>
          <p:cNvPr id="18" name="Picture 2">
            <a:extLst>
              <a:ext uri="{FF2B5EF4-FFF2-40B4-BE49-F238E27FC236}">
                <a16:creationId xmlns:a16="http://schemas.microsoft.com/office/drawing/2014/main" id="{50887376-DA5F-486D-ABB7-E1BD1542068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24586" r="5556" b="4576"/>
          <a:stretch/>
        </p:blipFill>
        <p:spPr bwMode="auto">
          <a:xfrm>
            <a:off x="6006161" y="1589675"/>
            <a:ext cx="2894490" cy="162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A35A2A5A-A604-481A-ACD5-79D4A09035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854" b="21543"/>
          <a:stretch/>
        </p:blipFill>
        <p:spPr bwMode="auto">
          <a:xfrm>
            <a:off x="6019800" y="3238923"/>
            <a:ext cx="2892401" cy="14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Картина 19">
            <a:extLst>
              <a:ext uri="{FF2B5EF4-FFF2-40B4-BE49-F238E27FC236}">
                <a16:creationId xmlns:a16="http://schemas.microsoft.com/office/drawing/2014/main" id="{013DA32C-2C3C-4FEC-982B-7E9288734E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5" t="7404" r="3234" b="16503"/>
          <a:stretch/>
        </p:blipFill>
        <p:spPr>
          <a:xfrm>
            <a:off x="6006161" y="4682882"/>
            <a:ext cx="2906040" cy="1518791"/>
          </a:xfrm>
          <a:prstGeom prst="rect">
            <a:avLst/>
          </a:prstGeom>
        </p:spPr>
      </p:pic>
    </p:spTree>
    <p:extLst>
      <p:ext uri="{BB962C8B-B14F-4D97-AF65-F5344CB8AC3E}">
        <p14:creationId xmlns:p14="http://schemas.microsoft.com/office/powerpoint/2010/main" val="20463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аво съединение 4">
            <a:extLst>
              <a:ext uri="{FF2B5EF4-FFF2-40B4-BE49-F238E27FC236}">
                <a16:creationId xmlns:a16="http://schemas.microsoft.com/office/drawing/2014/main" id="{9CC6BD10-F86D-4B60-9DEC-7B5DEEF86E47}"/>
              </a:ext>
            </a:extLst>
          </p:cNvPr>
          <p:cNvCxnSpPr>
            <a:cxnSpLocks/>
          </p:cNvCxnSpPr>
          <p:nvPr/>
        </p:nvCxnSpPr>
        <p:spPr>
          <a:xfrm flipV="1">
            <a:off x="3810000" y="2374060"/>
            <a:ext cx="0" cy="129164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Право съединение 27">
            <a:extLst>
              <a:ext uri="{FF2B5EF4-FFF2-40B4-BE49-F238E27FC236}">
                <a16:creationId xmlns:a16="http://schemas.microsoft.com/office/drawing/2014/main" id="{FA0E7E2C-AF4B-47AF-8EB3-30CE807CC52E}"/>
              </a:ext>
            </a:extLst>
          </p:cNvPr>
          <p:cNvCxnSpPr>
            <a:cxnSpLocks/>
          </p:cNvCxnSpPr>
          <p:nvPr/>
        </p:nvCxnSpPr>
        <p:spPr>
          <a:xfrm flipV="1">
            <a:off x="7237053" y="2333954"/>
            <a:ext cx="2" cy="1431923"/>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Право съединение 30">
            <a:extLst>
              <a:ext uri="{FF2B5EF4-FFF2-40B4-BE49-F238E27FC236}">
                <a16:creationId xmlns:a16="http://schemas.microsoft.com/office/drawing/2014/main" id="{BFCE7D85-5802-46D2-9C59-733BE484DE06}"/>
              </a:ext>
            </a:extLst>
          </p:cNvPr>
          <p:cNvCxnSpPr>
            <a:cxnSpLocks/>
          </p:cNvCxnSpPr>
          <p:nvPr/>
        </p:nvCxnSpPr>
        <p:spPr>
          <a:xfrm flipV="1">
            <a:off x="7257587" y="4606679"/>
            <a:ext cx="0" cy="101539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BB01CC6C-7029-4B06-BD33-BCCBC2F71B9C}"/>
              </a:ext>
            </a:extLst>
          </p:cNvPr>
          <p:cNvSpPr>
            <a:spLocks noGrp="1"/>
          </p:cNvSpPr>
          <p:nvPr>
            <p:ph type="subTitle" idx="1"/>
          </p:nvPr>
        </p:nvSpPr>
        <p:spPr>
          <a:xfrm>
            <a:off x="304800" y="1374002"/>
            <a:ext cx="2895191" cy="497765"/>
          </a:xfrm>
        </p:spPr>
        <p:txBody>
          <a:bodyPr anchor="b">
            <a:noAutofit/>
          </a:bodyPr>
          <a:lstStyle/>
          <a:p>
            <a:pPr algn="l"/>
            <a:r>
              <a:rPr lang="en-GB" sz="3000" dirty="0">
                <a:solidFill>
                  <a:srgbClr val="01BCFF"/>
                </a:solidFill>
              </a:rPr>
              <a:t>Timeline</a:t>
            </a:r>
            <a:endParaRPr lang="bg-BG" sz="3000" dirty="0">
              <a:solidFill>
                <a:srgbClr val="01BCFF"/>
              </a:solidFill>
            </a:endParaRPr>
          </a:p>
        </p:txBody>
      </p:sp>
      <p:graphicFrame>
        <p:nvGraphicFramePr>
          <p:cNvPr id="2" name="Диаграма 1">
            <a:extLst>
              <a:ext uri="{FF2B5EF4-FFF2-40B4-BE49-F238E27FC236}">
                <a16:creationId xmlns:a16="http://schemas.microsoft.com/office/drawing/2014/main" id="{C36DE3F3-28EE-41CE-B79F-672D71A6D0C8}"/>
              </a:ext>
            </a:extLst>
          </p:cNvPr>
          <p:cNvGraphicFramePr/>
          <p:nvPr>
            <p:extLst>
              <p:ext uri="{D42A27DB-BD31-4B8C-83A1-F6EECF244321}">
                <p14:modId xmlns:p14="http://schemas.microsoft.com/office/powerpoint/2010/main" val="2756433281"/>
              </p:ext>
            </p:extLst>
          </p:nvPr>
        </p:nvGraphicFramePr>
        <p:xfrm>
          <a:off x="982927" y="2527014"/>
          <a:ext cx="7705676" cy="1003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Диаграма 18">
            <a:extLst>
              <a:ext uri="{FF2B5EF4-FFF2-40B4-BE49-F238E27FC236}">
                <a16:creationId xmlns:a16="http://schemas.microsoft.com/office/drawing/2014/main" id="{7DB63B21-2783-4083-8520-8BE6398F980C}"/>
              </a:ext>
            </a:extLst>
          </p:cNvPr>
          <p:cNvGraphicFramePr/>
          <p:nvPr>
            <p:extLst>
              <p:ext uri="{D42A27DB-BD31-4B8C-83A1-F6EECF244321}">
                <p14:modId xmlns:p14="http://schemas.microsoft.com/office/powerpoint/2010/main" val="1044051953"/>
              </p:ext>
            </p:extLst>
          </p:nvPr>
        </p:nvGraphicFramePr>
        <p:xfrm>
          <a:off x="975947" y="3699298"/>
          <a:ext cx="7705676" cy="9803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Диаграма 20">
            <a:extLst>
              <a:ext uri="{FF2B5EF4-FFF2-40B4-BE49-F238E27FC236}">
                <a16:creationId xmlns:a16="http://schemas.microsoft.com/office/drawing/2014/main" id="{0280D808-732B-41CC-86E9-AC0EC6E34D87}"/>
              </a:ext>
            </a:extLst>
          </p:cNvPr>
          <p:cNvGraphicFramePr/>
          <p:nvPr>
            <p:extLst>
              <p:ext uri="{D42A27DB-BD31-4B8C-83A1-F6EECF244321}">
                <p14:modId xmlns:p14="http://schemas.microsoft.com/office/powerpoint/2010/main" val="834064463"/>
              </p:ext>
            </p:extLst>
          </p:nvPr>
        </p:nvGraphicFramePr>
        <p:xfrm>
          <a:off x="975946" y="4606679"/>
          <a:ext cx="6281639" cy="9803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27" name="Право съединение 26">
            <a:extLst>
              <a:ext uri="{FF2B5EF4-FFF2-40B4-BE49-F238E27FC236}">
                <a16:creationId xmlns:a16="http://schemas.microsoft.com/office/drawing/2014/main" id="{0812818E-DE60-4254-82B7-815271B3BB27}"/>
              </a:ext>
            </a:extLst>
          </p:cNvPr>
          <p:cNvCxnSpPr>
            <a:cxnSpLocks/>
          </p:cNvCxnSpPr>
          <p:nvPr/>
        </p:nvCxnSpPr>
        <p:spPr>
          <a:xfrm flipV="1">
            <a:off x="4909706" y="2347771"/>
            <a:ext cx="0" cy="308692"/>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Текстово поле 9">
            <a:extLst>
              <a:ext uri="{FF2B5EF4-FFF2-40B4-BE49-F238E27FC236}">
                <a16:creationId xmlns:a16="http://schemas.microsoft.com/office/drawing/2014/main" id="{47055707-AA17-435C-BD4F-78B0E00C824B}"/>
              </a:ext>
            </a:extLst>
          </p:cNvPr>
          <p:cNvSpPr txBox="1"/>
          <p:nvPr/>
        </p:nvSpPr>
        <p:spPr>
          <a:xfrm>
            <a:off x="2982495" y="2197730"/>
            <a:ext cx="827505" cy="300082"/>
          </a:xfrm>
          <a:prstGeom prst="rect">
            <a:avLst/>
          </a:prstGeom>
          <a:noFill/>
        </p:spPr>
        <p:txBody>
          <a:bodyPr wrap="square" rtlCol="0">
            <a:spAutoFit/>
          </a:bodyPr>
          <a:lstStyle/>
          <a:p>
            <a:r>
              <a:rPr lang="en-GB" sz="1350" b="1" dirty="0">
                <a:solidFill>
                  <a:srgbClr val="FF0000"/>
                </a:solidFill>
              </a:rPr>
              <a:t>2</a:t>
            </a:r>
            <a:r>
              <a:rPr lang="en-GB" sz="1350" b="1" baseline="30000" dirty="0">
                <a:solidFill>
                  <a:srgbClr val="FF0000"/>
                </a:solidFill>
              </a:rPr>
              <a:t>nd</a:t>
            </a:r>
            <a:r>
              <a:rPr lang="en-GB" sz="1350" b="1" dirty="0">
                <a:solidFill>
                  <a:srgbClr val="FF0000"/>
                </a:solidFill>
              </a:rPr>
              <a:t> </a:t>
            </a:r>
            <a:r>
              <a:rPr lang="bg-BG" sz="1350" b="1" dirty="0">
                <a:solidFill>
                  <a:srgbClr val="FF0000"/>
                </a:solidFill>
              </a:rPr>
              <a:t> </a:t>
            </a:r>
            <a:r>
              <a:rPr lang="en-GB" sz="1350" b="1" dirty="0">
                <a:solidFill>
                  <a:srgbClr val="FF0000"/>
                </a:solidFill>
              </a:rPr>
              <a:t>year</a:t>
            </a:r>
            <a:endParaRPr lang="bg-BG" sz="1350" b="1" dirty="0">
              <a:solidFill>
                <a:srgbClr val="FF0000"/>
              </a:solidFill>
            </a:endParaRPr>
          </a:p>
        </p:txBody>
      </p:sp>
      <p:sp>
        <p:nvSpPr>
          <p:cNvPr id="29" name="Текстово поле 28">
            <a:extLst>
              <a:ext uri="{FF2B5EF4-FFF2-40B4-BE49-F238E27FC236}">
                <a16:creationId xmlns:a16="http://schemas.microsoft.com/office/drawing/2014/main" id="{21AF2316-C2F8-46FB-BA81-CA185F1E5BF7}"/>
              </a:ext>
            </a:extLst>
          </p:cNvPr>
          <p:cNvSpPr txBox="1"/>
          <p:nvPr/>
        </p:nvSpPr>
        <p:spPr>
          <a:xfrm>
            <a:off x="3926984" y="2212402"/>
            <a:ext cx="908781" cy="300082"/>
          </a:xfrm>
          <a:prstGeom prst="rect">
            <a:avLst/>
          </a:prstGeom>
          <a:noFill/>
        </p:spPr>
        <p:txBody>
          <a:bodyPr wrap="square" rtlCol="0">
            <a:spAutoFit/>
          </a:bodyPr>
          <a:lstStyle/>
          <a:p>
            <a:r>
              <a:rPr lang="en-GB" sz="1350" b="1" dirty="0">
                <a:solidFill>
                  <a:srgbClr val="FF0000"/>
                </a:solidFill>
              </a:rPr>
              <a:t>3</a:t>
            </a:r>
            <a:r>
              <a:rPr lang="en-GB" sz="1350" b="1" baseline="30000" dirty="0">
                <a:solidFill>
                  <a:srgbClr val="FF0000"/>
                </a:solidFill>
              </a:rPr>
              <a:t>rd</a:t>
            </a:r>
            <a:r>
              <a:rPr lang="en-GB" sz="1350" b="1" dirty="0">
                <a:solidFill>
                  <a:srgbClr val="FF0000"/>
                </a:solidFill>
              </a:rPr>
              <a:t> </a:t>
            </a:r>
            <a:r>
              <a:rPr lang="bg-BG" sz="1350" b="1" dirty="0">
                <a:solidFill>
                  <a:srgbClr val="FF0000"/>
                </a:solidFill>
              </a:rPr>
              <a:t> </a:t>
            </a:r>
            <a:r>
              <a:rPr lang="en-GB" sz="1350" b="1" dirty="0">
                <a:solidFill>
                  <a:srgbClr val="FF0000"/>
                </a:solidFill>
              </a:rPr>
              <a:t>year</a:t>
            </a:r>
            <a:endParaRPr lang="bg-BG" sz="1350" b="1" dirty="0">
              <a:solidFill>
                <a:srgbClr val="FF0000"/>
              </a:solidFill>
            </a:endParaRPr>
          </a:p>
        </p:txBody>
      </p:sp>
      <p:sp>
        <p:nvSpPr>
          <p:cNvPr id="30" name="Текстово поле 29">
            <a:extLst>
              <a:ext uri="{FF2B5EF4-FFF2-40B4-BE49-F238E27FC236}">
                <a16:creationId xmlns:a16="http://schemas.microsoft.com/office/drawing/2014/main" id="{A6CAE975-CF56-4D84-A483-702729463CC7}"/>
              </a:ext>
            </a:extLst>
          </p:cNvPr>
          <p:cNvSpPr txBox="1"/>
          <p:nvPr/>
        </p:nvSpPr>
        <p:spPr>
          <a:xfrm>
            <a:off x="5705909" y="2186241"/>
            <a:ext cx="734942" cy="300082"/>
          </a:xfrm>
          <a:prstGeom prst="rect">
            <a:avLst/>
          </a:prstGeom>
          <a:noFill/>
        </p:spPr>
        <p:txBody>
          <a:bodyPr wrap="square" rtlCol="0">
            <a:spAutoFit/>
          </a:bodyPr>
          <a:lstStyle/>
          <a:p>
            <a:r>
              <a:rPr lang="en-GB" sz="1350" b="1" dirty="0">
                <a:solidFill>
                  <a:srgbClr val="FF0000"/>
                </a:solidFill>
              </a:rPr>
              <a:t>4</a:t>
            </a:r>
            <a:r>
              <a:rPr lang="en-GB" sz="1350" b="1" baseline="30000" dirty="0">
                <a:solidFill>
                  <a:srgbClr val="FF0000"/>
                </a:solidFill>
              </a:rPr>
              <a:t>th</a:t>
            </a:r>
            <a:r>
              <a:rPr lang="en-GB" sz="1350" b="1" dirty="0">
                <a:solidFill>
                  <a:srgbClr val="FF0000"/>
                </a:solidFill>
              </a:rPr>
              <a:t> year</a:t>
            </a:r>
            <a:endParaRPr lang="bg-BG" sz="1350" b="1" dirty="0">
              <a:solidFill>
                <a:srgbClr val="FF0000"/>
              </a:solidFill>
            </a:endParaRPr>
          </a:p>
        </p:txBody>
      </p:sp>
      <p:sp>
        <p:nvSpPr>
          <p:cNvPr id="33" name="Текстово поле 32">
            <a:extLst>
              <a:ext uri="{FF2B5EF4-FFF2-40B4-BE49-F238E27FC236}">
                <a16:creationId xmlns:a16="http://schemas.microsoft.com/office/drawing/2014/main" id="{7919A017-C468-4EBB-A234-D7DC7D4035C7}"/>
              </a:ext>
            </a:extLst>
          </p:cNvPr>
          <p:cNvSpPr txBox="1"/>
          <p:nvPr/>
        </p:nvSpPr>
        <p:spPr>
          <a:xfrm>
            <a:off x="7550087" y="2206000"/>
            <a:ext cx="796832" cy="300082"/>
          </a:xfrm>
          <a:prstGeom prst="rect">
            <a:avLst/>
          </a:prstGeom>
          <a:noFill/>
        </p:spPr>
        <p:txBody>
          <a:bodyPr wrap="square" rtlCol="0">
            <a:spAutoFit/>
          </a:bodyPr>
          <a:lstStyle/>
          <a:p>
            <a:r>
              <a:rPr lang="en-US" sz="1350" b="1" dirty="0">
                <a:solidFill>
                  <a:srgbClr val="FF0000"/>
                </a:solidFill>
              </a:rPr>
              <a:t>5</a:t>
            </a:r>
            <a:r>
              <a:rPr lang="en-US" sz="1350" b="1" baseline="30000" dirty="0">
                <a:solidFill>
                  <a:srgbClr val="FF0000"/>
                </a:solidFill>
              </a:rPr>
              <a:t>th</a:t>
            </a:r>
            <a:r>
              <a:rPr lang="en-US" sz="1350" b="1" dirty="0">
                <a:solidFill>
                  <a:srgbClr val="FF0000"/>
                </a:solidFill>
              </a:rPr>
              <a:t> </a:t>
            </a:r>
            <a:r>
              <a:rPr lang="bg-BG" sz="1350" b="1" dirty="0">
                <a:solidFill>
                  <a:srgbClr val="FF0000"/>
                </a:solidFill>
              </a:rPr>
              <a:t> </a:t>
            </a:r>
            <a:r>
              <a:rPr lang="en-GB" sz="1350" b="1" dirty="0">
                <a:solidFill>
                  <a:srgbClr val="FF0000"/>
                </a:solidFill>
              </a:rPr>
              <a:t>year</a:t>
            </a:r>
            <a:endParaRPr lang="bg-BG" sz="1350" b="1" dirty="0">
              <a:solidFill>
                <a:srgbClr val="FF0000"/>
              </a:solidFill>
            </a:endParaRPr>
          </a:p>
        </p:txBody>
      </p:sp>
      <p:sp>
        <p:nvSpPr>
          <p:cNvPr id="34" name="Flowchart: Process 10">
            <a:extLst>
              <a:ext uri="{FF2B5EF4-FFF2-40B4-BE49-F238E27FC236}">
                <a16:creationId xmlns:a16="http://schemas.microsoft.com/office/drawing/2014/main" id="{6EEBBF61-3077-4F7C-9896-C0464659344F}"/>
              </a:ext>
            </a:extLst>
          </p:cNvPr>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
            <a:extLst>
              <a:ext uri="{FF2B5EF4-FFF2-40B4-BE49-F238E27FC236}">
                <a16:creationId xmlns:a16="http://schemas.microsoft.com/office/drawing/2014/main" id="{15F4E229-2DA7-43D7-B10C-E574DCC36B3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36" name="Picture 5">
            <a:extLst>
              <a:ext uri="{FF2B5EF4-FFF2-40B4-BE49-F238E27FC236}">
                <a16:creationId xmlns:a16="http://schemas.microsoft.com/office/drawing/2014/main" id="{587308D5-0401-4F0B-9678-4089C268EAA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37" name="Picture 6">
            <a:extLst>
              <a:ext uri="{FF2B5EF4-FFF2-40B4-BE49-F238E27FC236}">
                <a16:creationId xmlns:a16="http://schemas.microsoft.com/office/drawing/2014/main" id="{CE55068F-9A5D-4FF0-8F08-CDE70FDAA51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39" name="Заглавие 1">
            <a:extLst>
              <a:ext uri="{FF2B5EF4-FFF2-40B4-BE49-F238E27FC236}">
                <a16:creationId xmlns:a16="http://schemas.microsoft.com/office/drawing/2014/main" id="{7F42B213-21DC-4DFA-A2E3-601112723986}"/>
              </a:ext>
            </a:extLst>
          </p:cNvPr>
          <p:cNvSpPr txBox="1">
            <a:spLocks/>
          </p:cNvSpPr>
          <p:nvPr/>
        </p:nvSpPr>
        <p:spPr>
          <a:xfrm>
            <a:off x="457200" y="731837"/>
            <a:ext cx="8229600" cy="6397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t>1. UACEG - Study Programs at FHE</a:t>
            </a:r>
            <a:endParaRPr lang="bg-BG" b="1" dirty="0"/>
          </a:p>
        </p:txBody>
      </p:sp>
      <p:sp>
        <p:nvSpPr>
          <p:cNvPr id="40" name="Rectangle 7">
            <a:extLst>
              <a:ext uri="{FF2B5EF4-FFF2-40B4-BE49-F238E27FC236}">
                <a16:creationId xmlns:a16="http://schemas.microsoft.com/office/drawing/2014/main" id="{73588EBD-930F-4957-AA7A-510F10B1C0E5}"/>
              </a:ext>
            </a:extLst>
          </p:cNvPr>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cxnSp>
        <p:nvCxnSpPr>
          <p:cNvPr id="32" name="Право съединение 31">
            <a:extLst>
              <a:ext uri="{FF2B5EF4-FFF2-40B4-BE49-F238E27FC236}">
                <a16:creationId xmlns:a16="http://schemas.microsoft.com/office/drawing/2014/main" id="{50AF01D9-60F4-4DB9-8CF0-5B500B791A58}"/>
              </a:ext>
            </a:extLst>
          </p:cNvPr>
          <p:cNvCxnSpPr>
            <a:cxnSpLocks/>
          </p:cNvCxnSpPr>
          <p:nvPr/>
        </p:nvCxnSpPr>
        <p:spPr>
          <a:xfrm flipV="1">
            <a:off x="8686676" y="2303922"/>
            <a:ext cx="2" cy="1431923"/>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Текстово поле 6">
            <a:extLst>
              <a:ext uri="{FF2B5EF4-FFF2-40B4-BE49-F238E27FC236}">
                <a16:creationId xmlns:a16="http://schemas.microsoft.com/office/drawing/2014/main" id="{A71A96FB-242F-40F9-A04E-6358AD7FF2B8}"/>
              </a:ext>
            </a:extLst>
          </p:cNvPr>
          <p:cNvSpPr txBox="1"/>
          <p:nvPr/>
        </p:nvSpPr>
        <p:spPr>
          <a:xfrm>
            <a:off x="5188580" y="5549683"/>
            <a:ext cx="3500023" cy="584775"/>
          </a:xfrm>
          <a:prstGeom prst="rect">
            <a:avLst/>
          </a:prstGeom>
          <a:solidFill>
            <a:schemeClr val="accent3">
              <a:lumMod val="60000"/>
              <a:lumOff val="40000"/>
            </a:schemeClr>
          </a:solidFill>
        </p:spPr>
        <p:txBody>
          <a:bodyPr wrap="square" rtlCol="0">
            <a:spAutoFit/>
          </a:bodyPr>
          <a:lstStyle/>
          <a:p>
            <a:pPr algn="ctr"/>
            <a:r>
              <a:rPr lang="en-GB" b="1" dirty="0"/>
              <a:t>Short Master Degree Programs</a:t>
            </a:r>
          </a:p>
          <a:p>
            <a:pPr algn="ctr"/>
            <a:r>
              <a:rPr lang="en-GB" sz="1400" dirty="0"/>
              <a:t>(include mainly subjects from 4</a:t>
            </a:r>
            <a:r>
              <a:rPr lang="en-GB" sz="1400" baseline="30000" dirty="0"/>
              <a:t>th</a:t>
            </a:r>
            <a:r>
              <a:rPr lang="en-GB" sz="1400" dirty="0"/>
              <a:t> and 5</a:t>
            </a:r>
            <a:r>
              <a:rPr lang="en-GB" sz="1400" baseline="30000" dirty="0"/>
              <a:t>th</a:t>
            </a:r>
            <a:r>
              <a:rPr lang="en-GB" sz="1400" dirty="0"/>
              <a:t> year)</a:t>
            </a:r>
            <a:endParaRPr lang="bg-BG" sz="1400" dirty="0"/>
          </a:p>
        </p:txBody>
      </p:sp>
    </p:spTree>
    <p:extLst>
      <p:ext uri="{BB962C8B-B14F-4D97-AF65-F5344CB8AC3E}">
        <p14:creationId xmlns:p14="http://schemas.microsoft.com/office/powerpoint/2010/main" val="2748681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TotalTime>
  <Words>1391</Words>
  <Application>Microsoft Office PowerPoint</Application>
  <PresentationFormat>Презентация на цял екран (4:3)</PresentationFormat>
  <Paragraphs>233</Paragraphs>
  <Slides>25</Slides>
  <Notes>2</Notes>
  <HiddenSlides>0</HiddenSlides>
  <MMClips>0</MMClips>
  <ScaleCrop>false</ScaleCrop>
  <HeadingPairs>
    <vt:vector size="6" baseType="variant">
      <vt:variant>
        <vt:lpstr>Използвани шрифтове</vt:lpstr>
      </vt:variant>
      <vt:variant>
        <vt:i4>4</vt:i4>
      </vt:variant>
      <vt:variant>
        <vt:lpstr>Тема</vt:lpstr>
      </vt:variant>
      <vt:variant>
        <vt:i4>1</vt:i4>
      </vt:variant>
      <vt:variant>
        <vt:lpstr>Заглавия на слайдовете</vt:lpstr>
      </vt:variant>
      <vt:variant>
        <vt:i4>25</vt:i4>
      </vt:variant>
    </vt:vector>
  </HeadingPairs>
  <TitlesOfParts>
    <vt:vector size="30" baseType="lpstr">
      <vt:lpstr>Arial</vt:lpstr>
      <vt:lpstr>Calibri</vt:lpstr>
      <vt:lpstr>Calibri Light</vt:lpstr>
      <vt:lpstr>Wingdings</vt:lpstr>
      <vt:lpstr>Office Theme</vt:lpstr>
      <vt:lpstr>Презентация на PowerPoint</vt:lpstr>
      <vt:lpstr>Contents</vt:lpstr>
      <vt:lpstr>1. UACEG - Location</vt:lpstr>
      <vt:lpstr>1. UACEG - History</vt:lpstr>
      <vt:lpstr>1. UACEG Now</vt:lpstr>
      <vt:lpstr>1. UACEG-Faculty of Hydraulic Engineering</vt:lpstr>
      <vt:lpstr>1. UACEG – Labs of FHE</vt:lpstr>
      <vt:lpstr>1. UACEG - Study Programs at FHE</vt:lpstr>
      <vt:lpstr>Презентация на PowerPoint</vt:lpstr>
      <vt:lpstr>2. Classical Teaching Method</vt:lpstr>
      <vt:lpstr>2. Classical Teaching Method</vt:lpstr>
      <vt:lpstr>3. Updated Classical Teaching Method</vt:lpstr>
      <vt:lpstr>3. Updated Classical Teaching Method</vt:lpstr>
      <vt:lpstr>4. Innovative Approach</vt:lpstr>
      <vt:lpstr>5. Future Trends</vt:lpstr>
      <vt:lpstr>5. Future Trends</vt:lpstr>
      <vt:lpstr>5. Future Trends</vt:lpstr>
      <vt:lpstr>5. Future Trends</vt:lpstr>
      <vt:lpstr>5. Future Trends</vt:lpstr>
      <vt:lpstr>5. Future Trends</vt:lpstr>
      <vt:lpstr>5. Future Trends</vt:lpstr>
      <vt:lpstr>5. Future Trends</vt:lpstr>
      <vt:lpstr>5. Future Trends</vt:lpstr>
      <vt:lpstr>5. Future Trends</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Milan</dc:creator>
  <cp:lastModifiedBy>Petar Filkov</cp:lastModifiedBy>
  <cp:revision>103</cp:revision>
  <dcterms:created xsi:type="dcterms:W3CDTF">2006-08-16T00:00:00Z</dcterms:created>
  <dcterms:modified xsi:type="dcterms:W3CDTF">2019-05-27T20:41:47Z</dcterms:modified>
</cp:coreProperties>
</file>