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1.xml" ContentType="application/vnd.openxmlformats-officedocument.drawingml.chart+xml"/>
  <Override PartName="/ppt/charts/chart12.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drawings/drawing2.xml" ContentType="application/vnd.openxmlformats-officedocument.drawingml.chartshapes+xml"/>
  <Override PartName="/ppt/charts/chart2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60" r:id="rId3"/>
    <p:sldId id="276" r:id="rId4"/>
    <p:sldId id="278" r:id="rId5"/>
    <p:sldId id="277" r:id="rId6"/>
    <p:sldId id="279" r:id="rId7"/>
    <p:sldId id="280" r:id="rId8"/>
    <p:sldId id="282" r:id="rId9"/>
    <p:sldId id="281" r:id="rId10"/>
    <p:sldId id="284" r:id="rId11"/>
    <p:sldId id="285" r:id="rId12"/>
    <p:sldId id="283" r:id="rId13"/>
    <p:sldId id="286" r:id="rId14"/>
    <p:sldId id="287" r:id="rId15"/>
    <p:sldId id="288" r:id="rId16"/>
    <p:sldId id="289" r:id="rId17"/>
    <p:sldId id="290" r:id="rId18"/>
    <p:sldId id="291" r:id="rId19"/>
    <p:sldId id="292" r:id="rId20"/>
    <p:sldId id="313" r:id="rId21"/>
    <p:sldId id="294" r:id="rId22"/>
    <p:sldId id="295" r:id="rId23"/>
    <p:sldId id="296" r:id="rId24"/>
    <p:sldId id="297" r:id="rId25"/>
    <p:sldId id="305" r:id="rId26"/>
    <p:sldId id="298" r:id="rId27"/>
    <p:sldId id="304" r:id="rId28"/>
    <p:sldId id="307" r:id="rId29"/>
    <p:sldId id="308" r:id="rId30"/>
    <p:sldId id="306" r:id="rId31"/>
    <p:sldId id="302" r:id="rId32"/>
    <p:sldId id="299" r:id="rId33"/>
    <p:sldId id="300" r:id="rId34"/>
    <p:sldId id="314" r:id="rId35"/>
    <p:sldId id="310" r:id="rId36"/>
    <p:sldId id="309" r:id="rId37"/>
    <p:sldId id="27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DDC09A-C5A8-4726-B242-B2F07AA2B67B}">
          <p14:sldIdLst>
            <p14:sldId id="256"/>
            <p14:sldId id="260"/>
            <p14:sldId id="276"/>
            <p14:sldId id="278"/>
            <p14:sldId id="277"/>
            <p14:sldId id="279"/>
            <p14:sldId id="280"/>
            <p14:sldId id="282"/>
            <p14:sldId id="281"/>
            <p14:sldId id="284"/>
            <p14:sldId id="285"/>
            <p14:sldId id="283"/>
            <p14:sldId id="286"/>
            <p14:sldId id="287"/>
            <p14:sldId id="288"/>
            <p14:sldId id="289"/>
            <p14:sldId id="290"/>
            <p14:sldId id="291"/>
            <p14:sldId id="292"/>
            <p14:sldId id="313"/>
            <p14:sldId id="294"/>
            <p14:sldId id="295"/>
            <p14:sldId id="296"/>
            <p14:sldId id="297"/>
            <p14:sldId id="305"/>
            <p14:sldId id="298"/>
            <p14:sldId id="304"/>
            <p14:sldId id="307"/>
            <p14:sldId id="308"/>
            <p14:sldId id="306"/>
            <p14:sldId id="302"/>
            <p14:sldId id="299"/>
            <p14:sldId id="300"/>
            <p14:sldId id="314"/>
            <p14:sldId id="310"/>
            <p14:sldId id="309"/>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99"/>
    <a:srgbClr val="D8CCC4"/>
    <a:srgbClr val="D5C7CE"/>
    <a:srgbClr val="3333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451"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UASG\rab\ribarowa\ABOT\modela\dok\modela\hidrologiq\Data-buletin-10year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UASG\rab\ribarowa\ABOT\modela\dok\modela\merki\za%20disertaciqta\Pleven\UDcurv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UASG\rab\ribarowa\ABOT\modela\dok\modela\merki\za%20disertaciqta\irrigation%20system\first%20populatio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UASG\rab\ribarowa\ABOT\modela\dok\modela\merki\za%20disertaciqta\irrigation%20system\first%20population%20and%20indicative%20curv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emil\Desktop\abot-matlab%20proba\optimization\Pareto.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UASG\rab\ribarowa\ABOT\modela\dok\modela\merki\za%20disertaciqta\Pleven\Curves%20for%20UL%20and%20UD%20reduction_Vit%20Basin-%20EMO.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UASG\rab\ribarowa\ABOT\modela\dok\modela\merki\za%20disertaciqta\Pleven\UDcurve.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UASG\rab\ribarowa\ABOT\modela\dok\modela\merki\za%20disertaciqta\irrigation%20system\first%20population.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UASG\rab\ribarowa\ABOT\modela\dok\modela\merki\za%20disertaciqta\irrigation%20system\kanali.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UASG\rab\ribarowa\ABOT\modela\dok\modela\matlab\optimization%20disertaciq\resultati%20102gen60pop%202009g%20baseline.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UASG\rab\ribarowa\ABOT\modela\dok\modela\matlab\optimization%20disertaciq\resultati%20102gen60pop%202009g%20baselin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UASG\rab\ribarowa\ABOT\modela\dok\modela\hidrologiq\Data-buletin-10year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UASG\rab\ribarowa\ABOT\modela\dok\modela\matlab\optimization%20disertaciq\resultati%20102gen60pop%202011g.xlsx" TargetMode="Externa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2.xml.rels><?xml version="1.0" encoding="UTF-8" standalone="yes"?>
<Relationships xmlns="http://schemas.openxmlformats.org/package/2006/relationships"><Relationship Id="rId1" Type="http://schemas.openxmlformats.org/officeDocument/2006/relationships/oleObject" Target="file:///D:\raboten\raboten\Dropbox\RABOTEN\uasg\filkov%20SWARM\prezentaciq\danni%20za%20qzowirite.xlsx"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UASG\rab\ribarowa\ABOT\modela\dok\modela\matlab\optimization%20disertaciq\resultati%20102gen60pop%202009g%20kombscen.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UASG\rab\ribarowa\ABOT\modela\dok\modela\matlab\optimization%20disertaciq\resultati%20102gen60pop%202009g%20kombsce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UASG\rab\ribarowa\ABOT\modela\dok\modela\hidrologiq\Data-buletin-10year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UASG\rab\ribarowa\ABOT\modela\preraboteni%20danni\hidrologiq\Valej_%20201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UASG\rab\ribarowa\ABOT\modela\dok\modela\hidrologiq\hydrology%20data-%2024.06.2012-%20in%20the%20model.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H:\UACEG\ABOT%20Project\WORK%20FOLDER_ABOT\Data%20Water%20Supply\PWS_DATA_By%20Mun_EN_050213.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file:///D:\raboten\raboten\Dropbox\RABOTEN\uasg\filkov%20SWARM\prezentaciq\Water%20Use_Vit_Crouge-%20da%20ne%20se%20izpolzwa.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1" Type="http://schemas.openxmlformats.org/officeDocument/2006/relationships/oleObject" Target="file:///D:\UASG\rab\ribarowa\ABOT\modela\dok\modela\merki\za%20disertaciqta\Pleven\Curves%20for%20UL%20and%20UD%20reduction_Vit%20Basin-%20EM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raboten\raboten\Dropbox\RABOTEN\uasg\filkov%20SWARM\prezentaciq\Curves%20for%20UL%20and%20UD%20reduction_Vit%20Basin-%20EM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00884157568664E-2"/>
          <c:y val="5.1400554097404488E-2"/>
          <c:w val="0.90786512782576256"/>
          <c:h val="0.77044728783902061"/>
        </c:manualLayout>
      </c:layout>
      <c:barChart>
        <c:barDir val="col"/>
        <c:grouping val="clustered"/>
        <c:varyColors val="0"/>
        <c:ser>
          <c:idx val="0"/>
          <c:order val="0"/>
          <c:tx>
            <c:v>Търнене</c:v>
          </c:tx>
          <c:spPr>
            <a:ln>
              <a:solidFill>
                <a:schemeClr val="tx1"/>
              </a:solidFill>
            </a:ln>
          </c:spPr>
          <c:invertIfNegative val="0"/>
          <c:val>
            <c:numRef>
              <c:f>'средни стойности търнене'!$M$3:$M$14</c:f>
              <c:numCache>
                <c:formatCode>General</c:formatCode>
                <c:ptCount val="12"/>
                <c:pt idx="0">
                  <c:v>32.946000000000005</c:v>
                </c:pt>
                <c:pt idx="1">
                  <c:v>37.950999999999993</c:v>
                </c:pt>
                <c:pt idx="2">
                  <c:v>49.241</c:v>
                </c:pt>
                <c:pt idx="3">
                  <c:v>64.939000000000007</c:v>
                </c:pt>
                <c:pt idx="4">
                  <c:v>65.554000000000002</c:v>
                </c:pt>
                <c:pt idx="5">
                  <c:v>40.793000000000013</c:v>
                </c:pt>
                <c:pt idx="6">
                  <c:v>33.607000000000006</c:v>
                </c:pt>
                <c:pt idx="7">
                  <c:v>30.886999999999986</c:v>
                </c:pt>
                <c:pt idx="8">
                  <c:v>18.624000000000031</c:v>
                </c:pt>
                <c:pt idx="9">
                  <c:v>20.241999999999987</c:v>
                </c:pt>
                <c:pt idx="10">
                  <c:v>21.457999999999988</c:v>
                </c:pt>
                <c:pt idx="11">
                  <c:v>28.553999999999988</c:v>
                </c:pt>
              </c:numCache>
            </c:numRef>
          </c:val>
          <c:extLst>
            <c:ext xmlns:c16="http://schemas.microsoft.com/office/drawing/2014/chart" uri="{C3380CC4-5D6E-409C-BE32-E72D297353CC}">
              <c16:uniqueId val="{00000000-3E39-4055-B07F-8C7A4C7F1043}"/>
            </c:ext>
          </c:extLst>
        </c:ser>
        <c:dLbls>
          <c:showLegendKey val="0"/>
          <c:showVal val="0"/>
          <c:showCatName val="0"/>
          <c:showSerName val="0"/>
          <c:showPercent val="0"/>
          <c:showBubbleSize val="0"/>
        </c:dLbls>
        <c:gapWidth val="256"/>
        <c:axId val="80769408"/>
        <c:axId val="80771328"/>
      </c:barChart>
      <c:catAx>
        <c:axId val="80769408"/>
        <c:scaling>
          <c:orientation val="minMax"/>
        </c:scaling>
        <c:delete val="0"/>
        <c:axPos val="b"/>
        <c:title>
          <c:tx>
            <c:rich>
              <a:bodyPr/>
              <a:lstStyle/>
              <a:p>
                <a:pPr>
                  <a:defRPr/>
                </a:pPr>
                <a:r>
                  <a:rPr lang="en-US" dirty="0"/>
                  <a:t>Month</a:t>
                </a:r>
              </a:p>
            </c:rich>
          </c:tx>
          <c:layout>
            <c:manualLayout>
              <c:xMode val="edge"/>
              <c:yMode val="edge"/>
              <c:x val="0.48930792541776574"/>
              <c:y val="0.92960629921259863"/>
            </c:manualLayout>
          </c:layout>
          <c:overlay val="0"/>
        </c:title>
        <c:majorTickMark val="none"/>
        <c:minorTickMark val="none"/>
        <c:tickLblPos val="nextTo"/>
        <c:crossAx val="80771328"/>
        <c:crosses val="autoZero"/>
        <c:auto val="1"/>
        <c:lblAlgn val="ctr"/>
        <c:lblOffset val="100"/>
        <c:tickLblSkip val="1"/>
        <c:noMultiLvlLbl val="0"/>
      </c:catAx>
      <c:valAx>
        <c:axId val="80771328"/>
        <c:scaling>
          <c:orientation val="minMax"/>
        </c:scaling>
        <c:delete val="0"/>
        <c:axPos val="l"/>
        <c:majorGridlines/>
        <c:title>
          <c:tx>
            <c:rich>
              <a:bodyPr rot="0" vert="horz"/>
              <a:lstStyle/>
              <a:p>
                <a:pPr>
                  <a:defRPr/>
                </a:pPr>
                <a:r>
                  <a:rPr lang="en-US" dirty="0"/>
                  <a:t>[m</a:t>
                </a:r>
                <a:r>
                  <a:rPr lang="bg-BG" baseline="30000" dirty="0"/>
                  <a:t>3</a:t>
                </a:r>
                <a:r>
                  <a:rPr lang="bg-BG" dirty="0"/>
                  <a:t>.10</a:t>
                </a:r>
                <a:r>
                  <a:rPr lang="bg-BG" baseline="30000" dirty="0"/>
                  <a:t>6</a:t>
                </a:r>
                <a:r>
                  <a:rPr lang="en-US" baseline="0" dirty="0"/>
                  <a:t>]</a:t>
                </a:r>
              </a:p>
            </c:rich>
          </c:tx>
          <c:layout>
            <c:manualLayout>
              <c:xMode val="edge"/>
              <c:yMode val="edge"/>
              <c:x val="8.2604986876640418E-2"/>
              <c:y val="4.9997344325066306E-2"/>
            </c:manualLayout>
          </c:layout>
          <c:overlay val="0"/>
        </c:title>
        <c:numFmt formatCode="General" sourceLinked="1"/>
        <c:majorTickMark val="none"/>
        <c:minorTickMark val="none"/>
        <c:tickLblPos val="nextTo"/>
        <c:crossAx val="80769408"/>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7796936775309"/>
          <c:y val="5.0462817147856887E-2"/>
          <c:w val="0.71316117557673708"/>
          <c:h val="0.69988305628463165"/>
        </c:manualLayout>
      </c:layout>
      <c:scatterChart>
        <c:scatterStyle val="smoothMarker"/>
        <c:varyColors val="0"/>
        <c:ser>
          <c:idx val="0"/>
          <c:order val="0"/>
          <c:spPr>
            <a:ln>
              <a:solidFill>
                <a:schemeClr val="tx1"/>
              </a:solidFill>
            </a:ln>
          </c:spPr>
          <c:marker>
            <c:symbol val="circle"/>
            <c:size val="5"/>
            <c:spPr>
              <a:solidFill>
                <a:sysClr val="windowText" lastClr="000000"/>
              </a:solidFill>
              <a:ln>
                <a:solidFill>
                  <a:prstClr val="black"/>
                </a:solidFill>
              </a:ln>
            </c:spPr>
          </c:marker>
          <c:xVal>
            <c:numRef>
              <c:f>kriwata!$A$3:$A$200</c:f>
              <c:numCache>
                <c:formatCode>General</c:formatCode>
                <c:ptCount val="198"/>
                <c:pt idx="1">
                  <c:v>83083.182103514395</c:v>
                </c:pt>
                <c:pt idx="2">
                  <c:v>129260.42519276545</c:v>
                </c:pt>
                <c:pt idx="3">
                  <c:v>224445.99943585298</c:v>
                </c:pt>
                <c:pt idx="4">
                  <c:v>306525.32117537601</c:v>
                </c:pt>
                <c:pt idx="5">
                  <c:v>392330.86167514301</c:v>
                </c:pt>
                <c:pt idx="6">
                  <c:v>590213.05220109143</c:v>
                </c:pt>
                <c:pt idx="7">
                  <c:v>628403.10820259305</c:v>
                </c:pt>
                <c:pt idx="8">
                  <c:v>781105.84675926401</c:v>
                </c:pt>
                <c:pt idx="9">
                  <c:v>895780.96158364241</c:v>
                </c:pt>
                <c:pt idx="10">
                  <c:v>907694.68856894237</c:v>
                </c:pt>
                <c:pt idx="11">
                  <c:v>1029760.6650163404</c:v>
                </c:pt>
                <c:pt idx="12">
                  <c:v>1150349.0957850099</c:v>
                </c:pt>
                <c:pt idx="13">
                  <c:v>1198904.0842052801</c:v>
                </c:pt>
                <c:pt idx="14">
                  <c:v>1361548.81329079</c:v>
                </c:pt>
                <c:pt idx="15">
                  <c:v>1482300.6221973987</c:v>
                </c:pt>
                <c:pt idx="16">
                  <c:v>1563889.2329859301</c:v>
                </c:pt>
                <c:pt idx="17">
                  <c:v>1642185.2900922</c:v>
                </c:pt>
                <c:pt idx="18">
                  <c:v>1827297.3580374601</c:v>
                </c:pt>
                <c:pt idx="19">
                  <c:v>1878584.7303987199</c:v>
                </c:pt>
                <c:pt idx="20">
                  <c:v>1943128.5998635201</c:v>
                </c:pt>
                <c:pt idx="21">
                  <c:v>2227356.7846684502</c:v>
                </c:pt>
                <c:pt idx="22">
                  <c:v>2318105.8593232371</c:v>
                </c:pt>
                <c:pt idx="23">
                  <c:v>2445301.7560131997</c:v>
                </c:pt>
                <c:pt idx="24">
                  <c:v>2515569.5008902699</c:v>
                </c:pt>
                <c:pt idx="25">
                  <c:v>2664547.5265005101</c:v>
                </c:pt>
                <c:pt idx="26">
                  <c:v>2804655.7368967398</c:v>
                </c:pt>
                <c:pt idx="27">
                  <c:v>2889728.6370719499</c:v>
                </c:pt>
                <c:pt idx="28">
                  <c:v>2986698.8473346201</c:v>
                </c:pt>
                <c:pt idx="29">
                  <c:v>3101843.7106106477</c:v>
                </c:pt>
                <c:pt idx="30">
                  <c:v>3293400.5466032457</c:v>
                </c:pt>
                <c:pt idx="31">
                  <c:v>3331940.1106595909</c:v>
                </c:pt>
                <c:pt idx="32">
                  <c:v>3451386.9770574267</c:v>
                </c:pt>
                <c:pt idx="33">
                  <c:v>3586275.0951887057</c:v>
                </c:pt>
                <c:pt idx="34">
                  <c:v>3738953.24098439</c:v>
                </c:pt>
                <c:pt idx="35">
                  <c:v>3837260.7003827798</c:v>
                </c:pt>
                <c:pt idx="36">
                  <c:v>4006291.9207534567</c:v>
                </c:pt>
                <c:pt idx="37">
                  <c:v>4145104.64143372</c:v>
                </c:pt>
                <c:pt idx="38">
                  <c:v>4165912.0771424077</c:v>
                </c:pt>
                <c:pt idx="39">
                  <c:v>4333169.403076319</c:v>
                </c:pt>
                <c:pt idx="40">
                  <c:v>4400609.6187106995</c:v>
                </c:pt>
                <c:pt idx="41">
                  <c:v>4507258.8470218554</c:v>
                </c:pt>
                <c:pt idx="42">
                  <c:v>4539111.5914918054</c:v>
                </c:pt>
                <c:pt idx="43">
                  <c:v>4646402.2751215314</c:v>
                </c:pt>
                <c:pt idx="44">
                  <c:v>4737836.5639048992</c:v>
                </c:pt>
                <c:pt idx="45">
                  <c:v>4811452.7106439797</c:v>
                </c:pt>
                <c:pt idx="46">
                  <c:v>4965166.0524863685</c:v>
                </c:pt>
                <c:pt idx="47">
                  <c:v>5133888.2848256798</c:v>
                </c:pt>
                <c:pt idx="48">
                  <c:v>5224887.6860718904</c:v>
                </c:pt>
                <c:pt idx="49">
                  <c:v>5339975.7583543034</c:v>
                </c:pt>
                <c:pt idx="50">
                  <c:v>5446819.8211054597</c:v>
                </c:pt>
                <c:pt idx="51">
                  <c:v>5644369.9242520975</c:v>
                </c:pt>
                <c:pt idx="52">
                  <c:v>5739709.1540245097</c:v>
                </c:pt>
                <c:pt idx="53">
                  <c:v>6085598.7950744396</c:v>
                </c:pt>
                <c:pt idx="54">
                  <c:v>6149772.7429656703</c:v>
                </c:pt>
                <c:pt idx="55">
                  <c:v>6342012.7466753954</c:v>
                </c:pt>
                <c:pt idx="56">
                  <c:v>6571967.2618108597</c:v>
                </c:pt>
                <c:pt idx="57">
                  <c:v>6591463.1845917003</c:v>
                </c:pt>
                <c:pt idx="58">
                  <c:v>6848797.6146591585</c:v>
                </c:pt>
                <c:pt idx="59">
                  <c:v>7243680.2781599024</c:v>
                </c:pt>
                <c:pt idx="60">
                  <c:v>7543897.5893042544</c:v>
                </c:pt>
                <c:pt idx="61">
                  <c:v>8014752.0843383009</c:v>
                </c:pt>
                <c:pt idx="62">
                  <c:v>8017779.0573414154</c:v>
                </c:pt>
                <c:pt idx="63">
                  <c:v>8450566.9036413189</c:v>
                </c:pt>
                <c:pt idx="64">
                  <c:v>8753343.3595569301</c:v>
                </c:pt>
                <c:pt idx="65">
                  <c:v>9189082.8004701696</c:v>
                </c:pt>
                <c:pt idx="66">
                  <c:v>9548429.4778103996</c:v>
                </c:pt>
                <c:pt idx="67">
                  <c:v>9727862.3623485304</c:v>
                </c:pt>
                <c:pt idx="68">
                  <c:v>10150545.059254499</c:v>
                </c:pt>
                <c:pt idx="69">
                  <c:v>10529802.8321687</c:v>
                </c:pt>
                <c:pt idx="70">
                  <c:v>11172416.674810316</c:v>
                </c:pt>
                <c:pt idx="71">
                  <c:v>11438083.0849443</c:v>
                </c:pt>
                <c:pt idx="72">
                  <c:v>11839958.895947346</c:v>
                </c:pt>
                <c:pt idx="73">
                  <c:v>12005764.6842413</c:v>
                </c:pt>
                <c:pt idx="74">
                  <c:v>12335022.436739881</c:v>
                </c:pt>
                <c:pt idx="75">
                  <c:v>12858718.537951799</c:v>
                </c:pt>
                <c:pt idx="76">
                  <c:v>13433577.0216469</c:v>
                </c:pt>
                <c:pt idx="77">
                  <c:v>13722982.607992793</c:v>
                </c:pt>
                <c:pt idx="78">
                  <c:v>14272157.250615399</c:v>
                </c:pt>
                <c:pt idx="79">
                  <c:v>14973877.302831016</c:v>
                </c:pt>
                <c:pt idx="80">
                  <c:v>15584132.059332</c:v>
                </c:pt>
                <c:pt idx="81">
                  <c:v>16000662.096641099</c:v>
                </c:pt>
                <c:pt idx="82">
                  <c:v>16253587.642550001</c:v>
                </c:pt>
                <c:pt idx="83">
                  <c:v>16603405.169483099</c:v>
                </c:pt>
                <c:pt idx="84">
                  <c:v>16950190.419529699</c:v>
                </c:pt>
                <c:pt idx="85">
                  <c:v>17261157.565684602</c:v>
                </c:pt>
                <c:pt idx="86">
                  <c:v>17719401.420706399</c:v>
                </c:pt>
                <c:pt idx="87">
                  <c:v>18033706.5177758</c:v>
                </c:pt>
                <c:pt idx="88">
                  <c:v>18599987.3534468</c:v>
                </c:pt>
                <c:pt idx="89">
                  <c:v>19175797.525646672</c:v>
                </c:pt>
                <c:pt idx="90">
                  <c:v>19561993.840136599</c:v>
                </c:pt>
                <c:pt idx="91">
                  <c:v>19788946.149570201</c:v>
                </c:pt>
                <c:pt idx="92">
                  <c:v>20307080.678903401</c:v>
                </c:pt>
                <c:pt idx="93">
                  <c:v>20746386.689674292</c:v>
                </c:pt>
                <c:pt idx="94">
                  <c:v>21164718.077505492</c:v>
                </c:pt>
                <c:pt idx="95">
                  <c:v>21555872.3229778</c:v>
                </c:pt>
                <c:pt idx="96">
                  <c:v>22216449.281284396</c:v>
                </c:pt>
                <c:pt idx="97">
                  <c:v>22444340.400857572</c:v>
                </c:pt>
                <c:pt idx="98">
                  <c:v>22961182.577275276</c:v>
                </c:pt>
                <c:pt idx="99">
                  <c:v>23443138.0376046</c:v>
                </c:pt>
                <c:pt idx="100">
                  <c:v>23578048.360677976</c:v>
                </c:pt>
                <c:pt idx="101">
                  <c:v>23924454.452431072</c:v>
                </c:pt>
                <c:pt idx="102">
                  <c:v>24377281.838679805</c:v>
                </c:pt>
                <c:pt idx="103">
                  <c:v>24764204.893785801</c:v>
                </c:pt>
                <c:pt idx="104">
                  <c:v>24981334.334107727</c:v>
                </c:pt>
                <c:pt idx="105">
                  <c:v>25684634.694854699</c:v>
                </c:pt>
                <c:pt idx="106">
                  <c:v>26210851.715154409</c:v>
                </c:pt>
                <c:pt idx="107">
                  <c:v>26838897.853416201</c:v>
                </c:pt>
                <c:pt idx="108">
                  <c:v>27236627.6826909</c:v>
                </c:pt>
                <c:pt idx="109">
                  <c:v>27472903.696105029</c:v>
                </c:pt>
                <c:pt idx="110">
                  <c:v>27838883.7763105</c:v>
                </c:pt>
                <c:pt idx="111">
                  <c:v>28239936.215457998</c:v>
                </c:pt>
                <c:pt idx="112">
                  <c:v>28706041.966463376</c:v>
                </c:pt>
                <c:pt idx="113">
                  <c:v>29001377.2309145</c:v>
                </c:pt>
                <c:pt idx="114">
                  <c:v>29293110.499666076</c:v>
                </c:pt>
                <c:pt idx="115">
                  <c:v>29990959.9521171</c:v>
                </c:pt>
                <c:pt idx="116">
                  <c:v>30506230.953631759</c:v>
                </c:pt>
                <c:pt idx="117">
                  <c:v>30528892.651093096</c:v>
                </c:pt>
                <c:pt idx="118">
                  <c:v>30971092.997537076</c:v>
                </c:pt>
                <c:pt idx="119">
                  <c:v>31048013.246844776</c:v>
                </c:pt>
                <c:pt idx="120">
                  <c:v>31568074.130775299</c:v>
                </c:pt>
                <c:pt idx="121">
                  <c:v>31741254.489653509</c:v>
                </c:pt>
                <c:pt idx="122">
                  <c:v>32177880.526283596</c:v>
                </c:pt>
                <c:pt idx="123">
                  <c:v>32443758.999481563</c:v>
                </c:pt>
                <c:pt idx="124">
                  <c:v>32841384.5959622</c:v>
                </c:pt>
                <c:pt idx="125">
                  <c:v>33236177.211206801</c:v>
                </c:pt>
                <c:pt idx="126">
                  <c:v>33426229.7045753</c:v>
                </c:pt>
                <c:pt idx="127">
                  <c:v>33772485.334339298</c:v>
                </c:pt>
                <c:pt idx="128">
                  <c:v>34065298.962760784</c:v>
                </c:pt>
                <c:pt idx="129">
                  <c:v>34730824.371053301</c:v>
                </c:pt>
                <c:pt idx="130">
                  <c:v>35085839.40258503</c:v>
                </c:pt>
                <c:pt idx="131">
                  <c:v>35492405.295296751</c:v>
                </c:pt>
                <c:pt idx="132">
                  <c:v>35941862.416714981</c:v>
                </c:pt>
                <c:pt idx="133">
                  <c:v>35942126.412441485</c:v>
                </c:pt>
                <c:pt idx="134">
                  <c:v>36556356.775551513</c:v>
                </c:pt>
                <c:pt idx="135">
                  <c:v>37176297.383393295</c:v>
                </c:pt>
                <c:pt idx="136">
                  <c:v>37572897.959615603</c:v>
                </c:pt>
                <c:pt idx="137">
                  <c:v>38025898.783745795</c:v>
                </c:pt>
                <c:pt idx="138">
                  <c:v>38274963.927085295</c:v>
                </c:pt>
                <c:pt idx="139">
                  <c:v>38473248.9247896</c:v>
                </c:pt>
                <c:pt idx="140">
                  <c:v>39113751.765300512</c:v>
                </c:pt>
                <c:pt idx="141">
                  <c:v>39596798.128282502</c:v>
                </c:pt>
                <c:pt idx="142">
                  <c:v>39851282.780313097</c:v>
                </c:pt>
                <c:pt idx="143">
                  <c:v>40637937.340064086</c:v>
                </c:pt>
                <c:pt idx="144">
                  <c:v>41336604.7535754</c:v>
                </c:pt>
                <c:pt idx="145">
                  <c:v>41480590.069217853</c:v>
                </c:pt>
                <c:pt idx="146">
                  <c:v>41842345.619691812</c:v>
                </c:pt>
                <c:pt idx="147">
                  <c:v>42189757.410534799</c:v>
                </c:pt>
                <c:pt idx="148">
                  <c:v>42429318.503025085</c:v>
                </c:pt>
                <c:pt idx="149">
                  <c:v>42783572.839022696</c:v>
                </c:pt>
                <c:pt idx="150">
                  <c:v>43220401.795272112</c:v>
                </c:pt>
                <c:pt idx="151">
                  <c:v>43362977.706226401</c:v>
                </c:pt>
                <c:pt idx="152">
                  <c:v>43757277.714500897</c:v>
                </c:pt>
                <c:pt idx="153">
                  <c:v>44228476.746017702</c:v>
                </c:pt>
                <c:pt idx="154">
                  <c:v>45546921.411653198</c:v>
                </c:pt>
                <c:pt idx="155">
                  <c:v>46061581.423836999</c:v>
                </c:pt>
                <c:pt idx="156">
                  <c:v>46104723.615395501</c:v>
                </c:pt>
                <c:pt idx="157">
                  <c:v>46583042.441805184</c:v>
                </c:pt>
                <c:pt idx="158">
                  <c:v>47158229.409723498</c:v>
                </c:pt>
                <c:pt idx="159">
                  <c:v>47200767.484457403</c:v>
                </c:pt>
                <c:pt idx="160">
                  <c:v>47778673.239408813</c:v>
                </c:pt>
                <c:pt idx="161">
                  <c:v>48112039.0683854</c:v>
                </c:pt>
                <c:pt idx="162">
                  <c:v>48415328.36123801</c:v>
                </c:pt>
                <c:pt idx="163">
                  <c:v>48572181.990607783</c:v>
                </c:pt>
                <c:pt idx="164">
                  <c:v>49034752.389821686</c:v>
                </c:pt>
                <c:pt idx="165">
                  <c:v>49631898.886614494</c:v>
                </c:pt>
                <c:pt idx="166">
                  <c:v>49633796.108173802</c:v>
                </c:pt>
                <c:pt idx="167">
                  <c:v>50237483.012228698</c:v>
                </c:pt>
                <c:pt idx="168">
                  <c:v>50848550.1217262</c:v>
                </c:pt>
                <c:pt idx="169">
                  <c:v>51008337.584722564</c:v>
                </c:pt>
                <c:pt idx="170">
                  <c:v>51862598.106395096</c:v>
                </c:pt>
                <c:pt idx="171">
                  <c:v>52152027.542763986</c:v>
                </c:pt>
                <c:pt idx="172">
                  <c:v>52600072.139274485</c:v>
                </c:pt>
                <c:pt idx="173">
                  <c:v>53134768.421961799</c:v>
                </c:pt>
                <c:pt idx="174">
                  <c:v>53555568.101280712</c:v>
                </c:pt>
                <c:pt idx="175">
                  <c:v>55225375.033874884</c:v>
                </c:pt>
                <c:pt idx="176">
                  <c:v>55705180.372177795</c:v>
                </c:pt>
                <c:pt idx="177">
                  <c:v>56289852.393993713</c:v>
                </c:pt>
                <c:pt idx="178">
                  <c:v>56763423.326624796</c:v>
                </c:pt>
                <c:pt idx="179">
                  <c:v>57168145.401752785</c:v>
                </c:pt>
                <c:pt idx="180">
                  <c:v>57364296.865199573</c:v>
                </c:pt>
                <c:pt idx="181">
                  <c:v>57787449.233288713</c:v>
                </c:pt>
                <c:pt idx="182">
                  <c:v>57825987.205903567</c:v>
                </c:pt>
                <c:pt idx="183">
                  <c:v>58290448.081952184</c:v>
                </c:pt>
                <c:pt idx="184">
                  <c:v>58774048.209126502</c:v>
                </c:pt>
                <c:pt idx="185">
                  <c:v>58955418.613651901</c:v>
                </c:pt>
                <c:pt idx="186">
                  <c:v>59395957.485514499</c:v>
                </c:pt>
                <c:pt idx="187">
                  <c:v>59651839.327788785</c:v>
                </c:pt>
                <c:pt idx="188">
                  <c:v>60166565.272399098</c:v>
                </c:pt>
                <c:pt idx="189">
                  <c:v>60463220.4032299</c:v>
                </c:pt>
                <c:pt idx="190">
                  <c:v>60865225.429934375</c:v>
                </c:pt>
                <c:pt idx="191">
                  <c:v>61601711.544904999</c:v>
                </c:pt>
                <c:pt idx="192">
                  <c:v>61724883.663593113</c:v>
                </c:pt>
                <c:pt idx="193">
                  <c:v>62167689.424711995</c:v>
                </c:pt>
                <c:pt idx="194">
                  <c:v>62417311.125264801</c:v>
                </c:pt>
              </c:numCache>
            </c:numRef>
          </c:xVal>
          <c:yVal>
            <c:numRef>
              <c:f>kriwata!$D$3:$D$200</c:f>
              <c:numCache>
                <c:formatCode>0%</c:formatCode>
                <c:ptCount val="198"/>
                <c:pt idx="1">
                  <c:v>1.7751735300000108E-3</c:v>
                </c:pt>
                <c:pt idx="2">
                  <c:v>4.1552070000000002E-3</c:v>
                </c:pt>
                <c:pt idx="3">
                  <c:v>7.2102766699999998E-3</c:v>
                </c:pt>
                <c:pt idx="4">
                  <c:v>9.850064410000102E-3</c:v>
                </c:pt>
                <c:pt idx="5">
                  <c:v>1.2611774919999999E-2</c:v>
                </c:pt>
                <c:pt idx="6">
                  <c:v>1.8966243140000002E-2</c:v>
                </c:pt>
                <c:pt idx="7">
                  <c:v>2.0181618380000002E-2</c:v>
                </c:pt>
                <c:pt idx="8">
                  <c:v>2.5041282940000006E-2</c:v>
                </c:pt>
                <c:pt idx="9">
                  <c:v>2.8726741369999993E-2</c:v>
                </c:pt>
                <c:pt idx="10">
                  <c:v>2.9159435590000005E-2</c:v>
                </c:pt>
                <c:pt idx="11">
                  <c:v>3.2949924530000001E-2</c:v>
                </c:pt>
                <c:pt idx="12">
                  <c:v>3.447406606000001E-2</c:v>
                </c:pt>
                <c:pt idx="13">
                  <c:v>3.8487033800000001E-2</c:v>
                </c:pt>
                <c:pt idx="14">
                  <c:v>4.3726095210000024E-2</c:v>
                </c:pt>
                <c:pt idx="15">
                  <c:v>4.7575566069999846E-2</c:v>
                </c:pt>
                <c:pt idx="16">
                  <c:v>5.0257920370000007E-2</c:v>
                </c:pt>
                <c:pt idx="17">
                  <c:v>5.2762343320000134E-2</c:v>
                </c:pt>
                <c:pt idx="18">
                  <c:v>5.8649472589999509E-2</c:v>
                </c:pt>
                <c:pt idx="19">
                  <c:v>6.0360238970000465E-2</c:v>
                </c:pt>
                <c:pt idx="20">
                  <c:v>6.2434614050000711E-2</c:v>
                </c:pt>
                <c:pt idx="21">
                  <c:v>7.1559034590000001E-2</c:v>
                </c:pt>
                <c:pt idx="22">
                  <c:v>7.4470701289999996E-2</c:v>
                </c:pt>
                <c:pt idx="23">
                  <c:v>7.8458286069999994E-2</c:v>
                </c:pt>
                <c:pt idx="24">
                  <c:v>8.0844331470000044E-2</c:v>
                </c:pt>
                <c:pt idx="25">
                  <c:v>8.5220526640000044E-2</c:v>
                </c:pt>
                <c:pt idx="26">
                  <c:v>9.0157390200000811E-2</c:v>
                </c:pt>
                <c:pt idx="27">
                  <c:v>9.2893591570000003E-2</c:v>
                </c:pt>
                <c:pt idx="28">
                  <c:v>9.5917742809999998E-2</c:v>
                </c:pt>
                <c:pt idx="29">
                  <c:v>9.963083304000081E-2</c:v>
                </c:pt>
                <c:pt idx="30">
                  <c:v>0.10557356983000002</c:v>
                </c:pt>
                <c:pt idx="31">
                  <c:v>0.10708976079999999</c:v>
                </c:pt>
                <c:pt idx="32">
                  <c:v>0.11092915048000022</c:v>
                </c:pt>
                <c:pt idx="33">
                  <c:v>0.11520477552000073</c:v>
                </c:pt>
                <c:pt idx="34">
                  <c:v>0.12016305285000065</c:v>
                </c:pt>
                <c:pt idx="35">
                  <c:v>0.12334882860999995</c:v>
                </c:pt>
                <c:pt idx="36">
                  <c:v>0.1287488702</c:v>
                </c:pt>
                <c:pt idx="37">
                  <c:v>0.13318415407</c:v>
                </c:pt>
                <c:pt idx="38">
                  <c:v>0.13385405746000001</c:v>
                </c:pt>
                <c:pt idx="39">
                  <c:v>0.13839592056000041</c:v>
                </c:pt>
                <c:pt idx="40">
                  <c:v>0.14144331475000152</c:v>
                </c:pt>
                <c:pt idx="41">
                  <c:v>0.14479364487000143</c:v>
                </c:pt>
                <c:pt idx="42">
                  <c:v>0.14591812645000149</c:v>
                </c:pt>
                <c:pt idx="43">
                  <c:v>0.14926463300000109</c:v>
                </c:pt>
                <c:pt idx="44">
                  <c:v>0.15226494063000129</c:v>
                </c:pt>
                <c:pt idx="45">
                  <c:v>0.15468056200999997</c:v>
                </c:pt>
                <c:pt idx="46">
                  <c:v>0.15925445056000201</c:v>
                </c:pt>
                <c:pt idx="47">
                  <c:v>0.16325776157999999</c:v>
                </c:pt>
                <c:pt idx="48">
                  <c:v>0.16796221720000001</c:v>
                </c:pt>
                <c:pt idx="49">
                  <c:v>0.17162702422999987</c:v>
                </c:pt>
                <c:pt idx="50">
                  <c:v>0.17509180047000097</c:v>
                </c:pt>
                <c:pt idx="51">
                  <c:v>0.18138908053000169</c:v>
                </c:pt>
                <c:pt idx="52">
                  <c:v>0.18230110029999999</c:v>
                </c:pt>
                <c:pt idx="53">
                  <c:v>0.18868811751000097</c:v>
                </c:pt>
                <c:pt idx="54">
                  <c:v>0.19055586366999988</c:v>
                </c:pt>
                <c:pt idx="55">
                  <c:v>0.19160169621999987</c:v>
                </c:pt>
                <c:pt idx="56">
                  <c:v>0.19331861819000001</c:v>
                </c:pt>
                <c:pt idx="57">
                  <c:v>0.19443018770000106</c:v>
                </c:pt>
                <c:pt idx="58">
                  <c:v>0.19760019932999998</c:v>
                </c:pt>
                <c:pt idx="59">
                  <c:v>0.19969490650000021</c:v>
                </c:pt>
                <c:pt idx="60">
                  <c:v>0.20101105691000001</c:v>
                </c:pt>
                <c:pt idx="61">
                  <c:v>0.20312278202</c:v>
                </c:pt>
                <c:pt idx="62">
                  <c:v>0.20375923042000149</c:v>
                </c:pt>
                <c:pt idx="63">
                  <c:v>0.20534566550000041</c:v>
                </c:pt>
                <c:pt idx="64">
                  <c:v>0.207942484610002</c:v>
                </c:pt>
                <c:pt idx="65">
                  <c:v>0.20814079196000004</c:v>
                </c:pt>
                <c:pt idx="66">
                  <c:v>0.21130908637000123</c:v>
                </c:pt>
                <c:pt idx="67">
                  <c:v>0.21204486205000106</c:v>
                </c:pt>
                <c:pt idx="68">
                  <c:v>0.21388384492000001</c:v>
                </c:pt>
                <c:pt idx="69">
                  <c:v>0.21576620161000129</c:v>
                </c:pt>
                <c:pt idx="70">
                  <c:v>0.217671147580001</c:v>
                </c:pt>
                <c:pt idx="71">
                  <c:v>0.21862773088000112</c:v>
                </c:pt>
                <c:pt idx="72">
                  <c:v>0.22070135355000109</c:v>
                </c:pt>
                <c:pt idx="73">
                  <c:v>0.22078145301999999</c:v>
                </c:pt>
                <c:pt idx="74">
                  <c:v>0.22244645262000126</c:v>
                </c:pt>
                <c:pt idx="75">
                  <c:v>0.22402244969000001</c:v>
                </c:pt>
                <c:pt idx="76">
                  <c:v>0.22613739365000021</c:v>
                </c:pt>
                <c:pt idx="77">
                  <c:v>0.22739267902000002</c:v>
                </c:pt>
                <c:pt idx="78">
                  <c:v>0.22935408116000044</c:v>
                </c:pt>
                <c:pt idx="79">
                  <c:v>0.23131956794</c:v>
                </c:pt>
                <c:pt idx="80">
                  <c:v>0.23357863651999999</c:v>
                </c:pt>
                <c:pt idx="81">
                  <c:v>0.23504112456000109</c:v>
                </c:pt>
                <c:pt idx="82">
                  <c:v>0.23620339344000152</c:v>
                </c:pt>
                <c:pt idx="83">
                  <c:v>0.23759793669000129</c:v>
                </c:pt>
                <c:pt idx="84">
                  <c:v>0.23852736964999999</c:v>
                </c:pt>
                <c:pt idx="85">
                  <c:v>0.23964950605999999</c:v>
                </c:pt>
                <c:pt idx="86">
                  <c:v>0.24138771562</c:v>
                </c:pt>
                <c:pt idx="87">
                  <c:v>0.24234996565000044</c:v>
                </c:pt>
                <c:pt idx="88">
                  <c:v>0.24434630777000149</c:v>
                </c:pt>
                <c:pt idx="89">
                  <c:v>0.24548007629000004</c:v>
                </c:pt>
                <c:pt idx="90">
                  <c:v>0.24631494391000044</c:v>
                </c:pt>
                <c:pt idx="91">
                  <c:v>0.24863896523000001</c:v>
                </c:pt>
                <c:pt idx="92">
                  <c:v>0.25050725037999999</c:v>
                </c:pt>
                <c:pt idx="93">
                  <c:v>0.25218951236999998</c:v>
                </c:pt>
                <c:pt idx="94">
                  <c:v>0.25363270740000005</c:v>
                </c:pt>
                <c:pt idx="95">
                  <c:v>0.25489551498000002</c:v>
                </c:pt>
                <c:pt idx="96">
                  <c:v>0.25724295899999999</c:v>
                </c:pt>
                <c:pt idx="97">
                  <c:v>0.25796222326000207</c:v>
                </c:pt>
                <c:pt idx="98">
                  <c:v>0.26016345681000003</c:v>
                </c:pt>
                <c:pt idx="99">
                  <c:v>0.26091907642000001</c:v>
                </c:pt>
                <c:pt idx="100">
                  <c:v>0.26213972581</c:v>
                </c:pt>
                <c:pt idx="101">
                  <c:v>0.26368869908000286</c:v>
                </c:pt>
                <c:pt idx="102">
                  <c:v>0.26534052082999998</c:v>
                </c:pt>
                <c:pt idx="103">
                  <c:v>0.26654521210999993</c:v>
                </c:pt>
                <c:pt idx="104">
                  <c:v>0.26720772390000008</c:v>
                </c:pt>
                <c:pt idx="105">
                  <c:v>0.27000563637999997</c:v>
                </c:pt>
                <c:pt idx="106">
                  <c:v>0.27161411642</c:v>
                </c:pt>
                <c:pt idx="107">
                  <c:v>0.27384712499999997</c:v>
                </c:pt>
                <c:pt idx="108">
                  <c:v>0.27556831219000183</c:v>
                </c:pt>
                <c:pt idx="109">
                  <c:v>0.27620904559999993</c:v>
                </c:pt>
                <c:pt idx="110">
                  <c:v>0.27767844243000001</c:v>
                </c:pt>
                <c:pt idx="111">
                  <c:v>0.27882016390000419</c:v>
                </c:pt>
                <c:pt idx="112">
                  <c:v>0.28048592880000206</c:v>
                </c:pt>
                <c:pt idx="113">
                  <c:v>0.28158082500000275</c:v>
                </c:pt>
                <c:pt idx="114">
                  <c:v>0.28271362518999998</c:v>
                </c:pt>
                <c:pt idx="115">
                  <c:v>0.28509286234000286</c:v>
                </c:pt>
                <c:pt idx="116">
                  <c:v>0.28628677658000207</c:v>
                </c:pt>
                <c:pt idx="117">
                  <c:v>0.28717588172000247</c:v>
                </c:pt>
                <c:pt idx="118">
                  <c:v>0.28869217461000002</c:v>
                </c:pt>
                <c:pt idx="119">
                  <c:v>0.28885624682000038</c:v>
                </c:pt>
                <c:pt idx="120">
                  <c:v>0.29068076996000408</c:v>
                </c:pt>
                <c:pt idx="121">
                  <c:v>0.29149721290999997</c:v>
                </c:pt>
                <c:pt idx="122">
                  <c:v>0.29303296424000264</c:v>
                </c:pt>
                <c:pt idx="123">
                  <c:v>0.29378136364000224</c:v>
                </c:pt>
                <c:pt idx="124">
                  <c:v>0.29551233593000276</c:v>
                </c:pt>
                <c:pt idx="125">
                  <c:v>0.29683100839000032</c:v>
                </c:pt>
                <c:pt idx="126">
                  <c:v>0.29751533454000001</c:v>
                </c:pt>
                <c:pt idx="127">
                  <c:v>0.29854790853000002</c:v>
                </c:pt>
                <c:pt idx="128">
                  <c:v>0.29981122769000224</c:v>
                </c:pt>
                <c:pt idx="129">
                  <c:v>0.30223586314000206</c:v>
                </c:pt>
                <c:pt idx="130">
                  <c:v>0.30350743753999998</c:v>
                </c:pt>
                <c:pt idx="131">
                  <c:v>0.30475932981999998</c:v>
                </c:pt>
                <c:pt idx="132">
                  <c:v>0.30630564917000286</c:v>
                </c:pt>
                <c:pt idx="133">
                  <c:v>0.30631415692000241</c:v>
                </c:pt>
                <c:pt idx="134">
                  <c:v>0.30868637932000487</c:v>
                </c:pt>
                <c:pt idx="135">
                  <c:v>0.31093599492000207</c:v>
                </c:pt>
                <c:pt idx="136">
                  <c:v>0.31222176695000287</c:v>
                </c:pt>
                <c:pt idx="137">
                  <c:v>0.31395035454999998</c:v>
                </c:pt>
                <c:pt idx="138">
                  <c:v>0.31473908438999998</c:v>
                </c:pt>
                <c:pt idx="139">
                  <c:v>0.31554946704000275</c:v>
                </c:pt>
                <c:pt idx="140">
                  <c:v>0.31781767890000412</c:v>
                </c:pt>
                <c:pt idx="141">
                  <c:v>0.31953615992000206</c:v>
                </c:pt>
                <c:pt idx="142">
                  <c:v>0.32044984533000315</c:v>
                </c:pt>
                <c:pt idx="143">
                  <c:v>0.32329560489999998</c:v>
                </c:pt>
                <c:pt idx="144">
                  <c:v>0.32568462546000326</c:v>
                </c:pt>
                <c:pt idx="145">
                  <c:v>0.32630619989000487</c:v>
                </c:pt>
                <c:pt idx="146">
                  <c:v>0.32722214289000207</c:v>
                </c:pt>
                <c:pt idx="147">
                  <c:v>0.32875175687999997</c:v>
                </c:pt>
                <c:pt idx="148">
                  <c:v>0.32962227769000413</c:v>
                </c:pt>
                <c:pt idx="149">
                  <c:v>0.33082682000000413</c:v>
                </c:pt>
                <c:pt idx="150">
                  <c:v>0.33245951921000366</c:v>
                </c:pt>
                <c:pt idx="151">
                  <c:v>0.33298235784000402</c:v>
                </c:pt>
                <c:pt idx="152">
                  <c:v>0.33436867482000543</c:v>
                </c:pt>
                <c:pt idx="153">
                  <c:v>0.33607103894000201</c:v>
                </c:pt>
                <c:pt idx="154">
                  <c:v>0.34072229978000235</c:v>
                </c:pt>
                <c:pt idx="155">
                  <c:v>0.34251781227000183</c:v>
                </c:pt>
                <c:pt idx="156">
                  <c:v>0.34274149016000005</c:v>
                </c:pt>
                <c:pt idx="157">
                  <c:v>0.34441786697000326</c:v>
                </c:pt>
                <c:pt idx="158">
                  <c:v>0.34650291894000224</c:v>
                </c:pt>
                <c:pt idx="159">
                  <c:v>0.34665666612000207</c:v>
                </c:pt>
                <c:pt idx="160">
                  <c:v>0.34861423463999996</c:v>
                </c:pt>
                <c:pt idx="161">
                  <c:v>0.34962558964000207</c:v>
                </c:pt>
                <c:pt idx="162">
                  <c:v>0.35095832055000031</c:v>
                </c:pt>
                <c:pt idx="163">
                  <c:v>0.35154217804000032</c:v>
                </c:pt>
                <c:pt idx="164">
                  <c:v>0.35308669630000361</c:v>
                </c:pt>
                <c:pt idx="165">
                  <c:v>0.35527828714000304</c:v>
                </c:pt>
                <c:pt idx="166">
                  <c:v>0.35529047170000183</c:v>
                </c:pt>
                <c:pt idx="167">
                  <c:v>0.35744413868000002</c:v>
                </c:pt>
                <c:pt idx="168">
                  <c:v>0.35948468447000315</c:v>
                </c:pt>
                <c:pt idx="169">
                  <c:v>0.36015316751999998</c:v>
                </c:pt>
                <c:pt idx="170">
                  <c:v>0.36323555194000001</c:v>
                </c:pt>
                <c:pt idx="171">
                  <c:v>0.36426600800999998</c:v>
                </c:pt>
                <c:pt idx="172">
                  <c:v>0.36589302314000038</c:v>
                </c:pt>
                <c:pt idx="173">
                  <c:v>0.36781192564000298</c:v>
                </c:pt>
                <c:pt idx="174">
                  <c:v>0.36925961147000008</c:v>
                </c:pt>
                <c:pt idx="175">
                  <c:v>0.37523508204</c:v>
                </c:pt>
                <c:pt idx="176">
                  <c:v>0.37690629469000286</c:v>
                </c:pt>
                <c:pt idx="177">
                  <c:v>0.37902719602000201</c:v>
                </c:pt>
                <c:pt idx="178">
                  <c:v>0.38069975328000183</c:v>
                </c:pt>
                <c:pt idx="179">
                  <c:v>0.38216621736000389</c:v>
                </c:pt>
                <c:pt idx="180">
                  <c:v>0.38285424379000338</c:v>
                </c:pt>
                <c:pt idx="181">
                  <c:v>0.38435680255000326</c:v>
                </c:pt>
                <c:pt idx="182">
                  <c:v>0.3844644612800055</c:v>
                </c:pt>
                <c:pt idx="183">
                  <c:v>0.38593506260000032</c:v>
                </c:pt>
                <c:pt idx="184">
                  <c:v>0.38781228211000407</c:v>
                </c:pt>
                <c:pt idx="185">
                  <c:v>0.38845858753000412</c:v>
                </c:pt>
                <c:pt idx="186">
                  <c:v>0.39010121947999998</c:v>
                </c:pt>
                <c:pt idx="187">
                  <c:v>0.39101110962000241</c:v>
                </c:pt>
                <c:pt idx="188">
                  <c:v>0.39282542981000418</c:v>
                </c:pt>
                <c:pt idx="189">
                  <c:v>0.39389727220000292</c:v>
                </c:pt>
                <c:pt idx="190">
                  <c:v>0.39533148137000407</c:v>
                </c:pt>
                <c:pt idx="191">
                  <c:v>0.39794098264000338</c:v>
                </c:pt>
                <c:pt idx="192">
                  <c:v>0.39839587289000367</c:v>
                </c:pt>
                <c:pt idx="193">
                  <c:v>0.39997153509000338</c:v>
                </c:pt>
                <c:pt idx="194">
                  <c:v>0.40086201136000338</c:v>
                </c:pt>
                <c:pt idx="195">
                  <c:v>0</c:v>
                </c:pt>
                <c:pt idx="196">
                  <c:v>0</c:v>
                </c:pt>
                <c:pt idx="197">
                  <c:v>0</c:v>
                </c:pt>
              </c:numCache>
            </c:numRef>
          </c:yVal>
          <c:smooth val="1"/>
          <c:extLst>
            <c:ext xmlns:c16="http://schemas.microsoft.com/office/drawing/2014/chart" uri="{C3380CC4-5D6E-409C-BE32-E72D297353CC}">
              <c16:uniqueId val="{00000000-C0F0-45C0-8276-03F855DA85AB}"/>
            </c:ext>
          </c:extLst>
        </c:ser>
        <c:dLbls>
          <c:showLegendKey val="0"/>
          <c:showVal val="0"/>
          <c:showCatName val="0"/>
          <c:showSerName val="0"/>
          <c:showPercent val="0"/>
          <c:showBubbleSize val="0"/>
        </c:dLbls>
        <c:axId val="100055296"/>
        <c:axId val="105091840"/>
      </c:scatterChart>
      <c:valAx>
        <c:axId val="100055296"/>
        <c:scaling>
          <c:orientation val="minMax"/>
          <c:min val="0"/>
        </c:scaling>
        <c:delete val="0"/>
        <c:axPos val="b"/>
        <c:title>
          <c:tx>
            <c:rich>
              <a:bodyPr/>
              <a:lstStyle/>
              <a:p>
                <a:pPr>
                  <a:defRPr sz="1500"/>
                </a:pPr>
                <a:r>
                  <a:rPr lang="en-US" sz="1500" b="1" i="0" baseline="0" dirty="0">
                    <a:effectLst/>
                  </a:rPr>
                  <a:t>Investment in millions lv</a:t>
                </a:r>
                <a:endParaRPr lang="bg-BG" sz="1500" dirty="0">
                  <a:effectLst/>
                </a:endParaRPr>
              </a:p>
            </c:rich>
          </c:tx>
          <c:overlay val="0"/>
        </c:title>
        <c:numFmt formatCode="General" sourceLinked="1"/>
        <c:majorTickMark val="none"/>
        <c:minorTickMark val="none"/>
        <c:tickLblPos val="nextTo"/>
        <c:crossAx val="105091840"/>
        <c:crosses val="autoZero"/>
        <c:crossBetween val="midCat"/>
        <c:majorUnit val="4000000"/>
        <c:dispUnits>
          <c:builtInUnit val="millions"/>
        </c:dispUnits>
      </c:valAx>
      <c:valAx>
        <c:axId val="105091840"/>
        <c:scaling>
          <c:orientation val="minMax"/>
          <c:min val="0"/>
        </c:scaling>
        <c:delete val="0"/>
        <c:axPos val="l"/>
        <c:majorGridlines/>
        <c:title>
          <c:tx>
            <c:rich>
              <a:bodyPr/>
              <a:lstStyle/>
              <a:p>
                <a:pPr>
                  <a:defRPr/>
                </a:pPr>
                <a:r>
                  <a:rPr lang="en-US" dirty="0"/>
                  <a:t>Water use reduction</a:t>
                </a:r>
              </a:p>
            </c:rich>
          </c:tx>
          <c:overlay val="0"/>
        </c:title>
        <c:numFmt formatCode="0%" sourceLinked="1"/>
        <c:majorTickMark val="none"/>
        <c:minorTickMark val="none"/>
        <c:tickLblPos val="nextTo"/>
        <c:crossAx val="100055296"/>
        <c:crosses val="autoZero"/>
        <c:crossBetween val="midCat"/>
      </c:valAx>
    </c:plotArea>
    <c:plotVisOnly val="1"/>
    <c:dispBlanksAs val="gap"/>
    <c:showDLblsOverMax val="0"/>
  </c:chart>
  <c:txPr>
    <a:bodyPr/>
    <a:lstStyle/>
    <a:p>
      <a:pPr>
        <a:defRPr sz="1500"/>
      </a:pPr>
      <a:endParaRPr lang="bg-BG"/>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76823351626695"/>
          <c:y val="5.7493709421129434E-2"/>
          <c:w val="0.70887954346616044"/>
          <c:h val="0.66449715940251464"/>
        </c:manualLayout>
      </c:layout>
      <c:scatterChart>
        <c:scatterStyle val="smoothMarker"/>
        <c:varyColors val="0"/>
        <c:ser>
          <c:idx val="0"/>
          <c:order val="0"/>
          <c:xVal>
            <c:numRef>
              <c:f>'крива КПД'!$B$2:$B$201</c:f>
              <c:numCache>
                <c:formatCode>General</c:formatCode>
                <c:ptCount val="200"/>
                <c:pt idx="0">
                  <c:v>408453.28773193399</c:v>
                </c:pt>
                <c:pt idx="1">
                  <c:v>408453.28773193399</c:v>
                </c:pt>
                <c:pt idx="2">
                  <c:v>408387.49755554186</c:v>
                </c:pt>
                <c:pt idx="3">
                  <c:v>404745.41807038005</c:v>
                </c:pt>
                <c:pt idx="4">
                  <c:v>404208.68607242522</c:v>
                </c:pt>
                <c:pt idx="5">
                  <c:v>404031.09818179801</c:v>
                </c:pt>
                <c:pt idx="6">
                  <c:v>401792.29253965028</c:v>
                </c:pt>
                <c:pt idx="7">
                  <c:v>402277.94078479987</c:v>
                </c:pt>
                <c:pt idx="8">
                  <c:v>400588.06732542999</c:v>
                </c:pt>
                <c:pt idx="9">
                  <c:v>399016.89714969299</c:v>
                </c:pt>
                <c:pt idx="10">
                  <c:v>395373.93759228801</c:v>
                </c:pt>
                <c:pt idx="11">
                  <c:v>395145.08730867022</c:v>
                </c:pt>
                <c:pt idx="12">
                  <c:v>392857.69428612222</c:v>
                </c:pt>
                <c:pt idx="13">
                  <c:v>392887.75148192822</c:v>
                </c:pt>
                <c:pt idx="14">
                  <c:v>388595.764908018</c:v>
                </c:pt>
                <c:pt idx="15">
                  <c:v>388518.67203079589</c:v>
                </c:pt>
                <c:pt idx="16">
                  <c:v>384883.84140223684</c:v>
                </c:pt>
                <c:pt idx="17">
                  <c:v>384808.06015223684</c:v>
                </c:pt>
                <c:pt idx="18">
                  <c:v>380531.02221155498</c:v>
                </c:pt>
                <c:pt idx="19">
                  <c:v>376052.153089392</c:v>
                </c:pt>
                <c:pt idx="20">
                  <c:v>375028.55644827202</c:v>
                </c:pt>
                <c:pt idx="21">
                  <c:v>370527.06102437986</c:v>
                </c:pt>
                <c:pt idx="22">
                  <c:v>369638.13087365398</c:v>
                </c:pt>
                <c:pt idx="23">
                  <c:v>365383.52337591728</c:v>
                </c:pt>
                <c:pt idx="24">
                  <c:v>363655.02976471302</c:v>
                </c:pt>
                <c:pt idx="25">
                  <c:v>361009.61861971801</c:v>
                </c:pt>
                <c:pt idx="26">
                  <c:v>359041.710236035</c:v>
                </c:pt>
                <c:pt idx="27">
                  <c:v>357879.51407991198</c:v>
                </c:pt>
                <c:pt idx="28">
                  <c:v>355861.16857871308</c:v>
                </c:pt>
                <c:pt idx="29">
                  <c:v>351445.87106143183</c:v>
                </c:pt>
                <c:pt idx="30">
                  <c:v>349578.13415860193</c:v>
                </c:pt>
                <c:pt idx="31">
                  <c:v>346240.37013904803</c:v>
                </c:pt>
                <c:pt idx="32">
                  <c:v>346228.65138904803</c:v>
                </c:pt>
                <c:pt idx="33">
                  <c:v>343388.83097499399</c:v>
                </c:pt>
                <c:pt idx="34">
                  <c:v>340869.28496481793</c:v>
                </c:pt>
                <c:pt idx="35">
                  <c:v>336679.19451879628</c:v>
                </c:pt>
                <c:pt idx="36">
                  <c:v>335840.49936367199</c:v>
                </c:pt>
                <c:pt idx="37">
                  <c:v>334595.57842690189</c:v>
                </c:pt>
                <c:pt idx="38">
                  <c:v>332167.52863101702</c:v>
                </c:pt>
                <c:pt idx="39">
                  <c:v>329207.99493834801</c:v>
                </c:pt>
                <c:pt idx="40">
                  <c:v>327874.32235078159</c:v>
                </c:pt>
                <c:pt idx="41">
                  <c:v>324914.07845483453</c:v>
                </c:pt>
                <c:pt idx="42">
                  <c:v>322423.447374109</c:v>
                </c:pt>
                <c:pt idx="43">
                  <c:v>321604.002607161</c:v>
                </c:pt>
                <c:pt idx="44">
                  <c:v>318716.33790080686</c:v>
                </c:pt>
                <c:pt idx="45">
                  <c:v>318716.33790080686</c:v>
                </c:pt>
                <c:pt idx="46">
                  <c:v>314708.95978864498</c:v>
                </c:pt>
                <c:pt idx="47">
                  <c:v>314489.88019880193</c:v>
                </c:pt>
                <c:pt idx="48">
                  <c:v>311838.47505855002</c:v>
                </c:pt>
                <c:pt idx="49">
                  <c:v>310322.77998829022</c:v>
                </c:pt>
                <c:pt idx="50">
                  <c:v>306780.34604106599</c:v>
                </c:pt>
                <c:pt idx="51">
                  <c:v>305122.67189607985</c:v>
                </c:pt>
                <c:pt idx="52">
                  <c:v>301617.38275124959</c:v>
                </c:pt>
                <c:pt idx="53">
                  <c:v>301571.897608992</c:v>
                </c:pt>
                <c:pt idx="54">
                  <c:v>299050.63238464686</c:v>
                </c:pt>
                <c:pt idx="55">
                  <c:v>299038.91363464697</c:v>
                </c:pt>
                <c:pt idx="56">
                  <c:v>296034.47173741402</c:v>
                </c:pt>
                <c:pt idx="57">
                  <c:v>293679.42104963202</c:v>
                </c:pt>
                <c:pt idx="58">
                  <c:v>291416.21318341588</c:v>
                </c:pt>
                <c:pt idx="59">
                  <c:v>289224.07407620893</c:v>
                </c:pt>
                <c:pt idx="60">
                  <c:v>288373.22236359608</c:v>
                </c:pt>
                <c:pt idx="61">
                  <c:v>284969.70425135997</c:v>
                </c:pt>
                <c:pt idx="62">
                  <c:v>282573.37650546699</c:v>
                </c:pt>
                <c:pt idx="63">
                  <c:v>277996.32405039587</c:v>
                </c:pt>
                <c:pt idx="64">
                  <c:v>277276.37914818799</c:v>
                </c:pt>
                <c:pt idx="65">
                  <c:v>275316.88021961198</c:v>
                </c:pt>
                <c:pt idx="66">
                  <c:v>272392.09518023022</c:v>
                </c:pt>
                <c:pt idx="67">
                  <c:v>269810.62970679603</c:v>
                </c:pt>
                <c:pt idx="68">
                  <c:v>266393.19994422101</c:v>
                </c:pt>
                <c:pt idx="69">
                  <c:v>263054.92664243822</c:v>
                </c:pt>
                <c:pt idx="70">
                  <c:v>263054.92664243822</c:v>
                </c:pt>
                <c:pt idx="71">
                  <c:v>259509.66926550801</c:v>
                </c:pt>
                <c:pt idx="72">
                  <c:v>259023.99551884292</c:v>
                </c:pt>
                <c:pt idx="73">
                  <c:v>255582.99038399701</c:v>
                </c:pt>
                <c:pt idx="74">
                  <c:v>250952.47076603898</c:v>
                </c:pt>
                <c:pt idx="75">
                  <c:v>248502.13032156928</c:v>
                </c:pt>
                <c:pt idx="76">
                  <c:v>246182.078083003</c:v>
                </c:pt>
                <c:pt idx="77">
                  <c:v>245764.01663719298</c:v>
                </c:pt>
                <c:pt idx="78">
                  <c:v>244112.167715049</c:v>
                </c:pt>
                <c:pt idx="79">
                  <c:v>241863.64809234868</c:v>
                </c:pt>
                <c:pt idx="80">
                  <c:v>239792.78882133384</c:v>
                </c:pt>
                <c:pt idx="81">
                  <c:v>239754.89819632765</c:v>
                </c:pt>
                <c:pt idx="82">
                  <c:v>235794.352335851</c:v>
                </c:pt>
                <c:pt idx="83">
                  <c:v>235520.14270104011</c:v>
                </c:pt>
                <c:pt idx="84">
                  <c:v>232714.61183094099</c:v>
                </c:pt>
                <c:pt idx="85">
                  <c:v>230917.415448749</c:v>
                </c:pt>
                <c:pt idx="86">
                  <c:v>229993.52599993601</c:v>
                </c:pt>
                <c:pt idx="87">
                  <c:v>225780.49315410099</c:v>
                </c:pt>
                <c:pt idx="88">
                  <c:v>223840.76892676111</c:v>
                </c:pt>
                <c:pt idx="89">
                  <c:v>221345.66815881911</c:v>
                </c:pt>
                <c:pt idx="90">
                  <c:v>218982.035765276</c:v>
                </c:pt>
                <c:pt idx="91">
                  <c:v>213527.54696819899</c:v>
                </c:pt>
                <c:pt idx="92">
                  <c:v>209204.51177355301</c:v>
                </c:pt>
                <c:pt idx="93">
                  <c:v>208223.558898157</c:v>
                </c:pt>
                <c:pt idx="94">
                  <c:v>205771.431932987</c:v>
                </c:pt>
                <c:pt idx="95">
                  <c:v>204445.06236126111</c:v>
                </c:pt>
                <c:pt idx="96">
                  <c:v>202218.52121796398</c:v>
                </c:pt>
                <c:pt idx="97">
                  <c:v>200282.96155466099</c:v>
                </c:pt>
                <c:pt idx="98">
                  <c:v>199894.95600104865</c:v>
                </c:pt>
                <c:pt idx="99">
                  <c:v>197931.54978409599</c:v>
                </c:pt>
                <c:pt idx="100">
                  <c:v>197157.82575420701</c:v>
                </c:pt>
                <c:pt idx="101">
                  <c:v>195353.100572675</c:v>
                </c:pt>
                <c:pt idx="102">
                  <c:v>192706.84528682599</c:v>
                </c:pt>
                <c:pt idx="103">
                  <c:v>190398.21349660598</c:v>
                </c:pt>
                <c:pt idx="104">
                  <c:v>186426.41491643898</c:v>
                </c:pt>
                <c:pt idx="105">
                  <c:v>183291.71074502417</c:v>
                </c:pt>
                <c:pt idx="106">
                  <c:v>182455.27738511591</c:v>
                </c:pt>
                <c:pt idx="107">
                  <c:v>180061.482797417</c:v>
                </c:pt>
                <c:pt idx="108">
                  <c:v>178730.37541069798</c:v>
                </c:pt>
                <c:pt idx="109">
                  <c:v>177109.64277683411</c:v>
                </c:pt>
                <c:pt idx="110">
                  <c:v>175476.77127291911</c:v>
                </c:pt>
                <c:pt idx="111">
                  <c:v>174476.76703652501</c:v>
                </c:pt>
                <c:pt idx="112">
                  <c:v>173126.112862396</c:v>
                </c:pt>
                <c:pt idx="113">
                  <c:v>171644.9211167937</c:v>
                </c:pt>
                <c:pt idx="114">
                  <c:v>171033.178636261</c:v>
                </c:pt>
                <c:pt idx="115">
                  <c:v>169411.65020755801</c:v>
                </c:pt>
                <c:pt idx="116">
                  <c:v>168424.47730665311</c:v>
                </c:pt>
                <c:pt idx="117">
                  <c:v>165632.18668508998</c:v>
                </c:pt>
                <c:pt idx="118">
                  <c:v>160359.77805997911</c:v>
                </c:pt>
                <c:pt idx="119">
                  <c:v>160349.04807951525</c:v>
                </c:pt>
                <c:pt idx="120">
                  <c:v>157707.90401108068</c:v>
                </c:pt>
                <c:pt idx="121">
                  <c:v>153037.18320106511</c:v>
                </c:pt>
                <c:pt idx="122">
                  <c:v>151494.71080918997</c:v>
                </c:pt>
                <c:pt idx="123">
                  <c:v>150803.01180234898</c:v>
                </c:pt>
                <c:pt idx="124">
                  <c:v>148768.77926020199</c:v>
                </c:pt>
                <c:pt idx="125">
                  <c:v>146947.75562935101</c:v>
                </c:pt>
                <c:pt idx="126">
                  <c:v>146218.68863489392</c:v>
                </c:pt>
                <c:pt idx="127">
                  <c:v>144955.01646484068</c:v>
                </c:pt>
                <c:pt idx="128">
                  <c:v>143131.23825459011</c:v>
                </c:pt>
                <c:pt idx="129">
                  <c:v>142062.879046052</c:v>
                </c:pt>
                <c:pt idx="130">
                  <c:v>140372.24644106984</c:v>
                </c:pt>
                <c:pt idx="131">
                  <c:v>139144.871276677</c:v>
                </c:pt>
                <c:pt idx="132">
                  <c:v>135658.29586571411</c:v>
                </c:pt>
                <c:pt idx="133">
                  <c:v>134942.88544915599</c:v>
                </c:pt>
                <c:pt idx="134">
                  <c:v>133086.86324726499</c:v>
                </c:pt>
                <c:pt idx="135">
                  <c:v>128870.91721264691</c:v>
                </c:pt>
                <c:pt idx="136">
                  <c:v>127126.968459271</c:v>
                </c:pt>
                <c:pt idx="137">
                  <c:v>124695.231292087</c:v>
                </c:pt>
                <c:pt idx="138">
                  <c:v>124178.36508493642</c:v>
                </c:pt>
                <c:pt idx="139">
                  <c:v>122371.534470406</c:v>
                </c:pt>
                <c:pt idx="140">
                  <c:v>118699.20297596976</c:v>
                </c:pt>
                <c:pt idx="141">
                  <c:v>117255.69334542631</c:v>
                </c:pt>
                <c:pt idx="142">
                  <c:v>112347.19994685602</c:v>
                </c:pt>
                <c:pt idx="143">
                  <c:v>107711.70593739997</c:v>
                </c:pt>
                <c:pt idx="144">
                  <c:v>105926.48725125197</c:v>
                </c:pt>
                <c:pt idx="145">
                  <c:v>103859.00320640201</c:v>
                </c:pt>
                <c:pt idx="146">
                  <c:v>102259.984901458</c:v>
                </c:pt>
                <c:pt idx="147">
                  <c:v>100449.56848422901</c:v>
                </c:pt>
                <c:pt idx="148">
                  <c:v>100404.23107212197</c:v>
                </c:pt>
                <c:pt idx="149">
                  <c:v>97296.500958586606</c:v>
                </c:pt>
                <c:pt idx="150">
                  <c:v>97234.000958586606</c:v>
                </c:pt>
                <c:pt idx="151">
                  <c:v>95234.934030100398</c:v>
                </c:pt>
                <c:pt idx="152">
                  <c:v>94611.886272115968</c:v>
                </c:pt>
                <c:pt idx="153">
                  <c:v>90950.287742643894</c:v>
                </c:pt>
                <c:pt idx="154">
                  <c:v>87718.259996502195</c:v>
                </c:pt>
                <c:pt idx="155">
                  <c:v>85989.222538888294</c:v>
                </c:pt>
                <c:pt idx="156">
                  <c:v>84504.943410094202</c:v>
                </c:pt>
                <c:pt idx="157">
                  <c:v>82763.629592952406</c:v>
                </c:pt>
                <c:pt idx="158">
                  <c:v>79634.188019477602</c:v>
                </c:pt>
                <c:pt idx="159">
                  <c:v>78717.492198431297</c:v>
                </c:pt>
                <c:pt idx="160">
                  <c:v>77136.325979129178</c:v>
                </c:pt>
                <c:pt idx="161">
                  <c:v>75984.810898164302</c:v>
                </c:pt>
                <c:pt idx="162">
                  <c:v>75224.002455621478</c:v>
                </c:pt>
                <c:pt idx="163">
                  <c:v>73860.219867602398</c:v>
                </c:pt>
                <c:pt idx="164">
                  <c:v>72364.949021747598</c:v>
                </c:pt>
                <c:pt idx="165">
                  <c:v>70881.839924764587</c:v>
                </c:pt>
                <c:pt idx="166">
                  <c:v>68098.281569640705</c:v>
                </c:pt>
                <c:pt idx="167">
                  <c:v>62629.087601547595</c:v>
                </c:pt>
                <c:pt idx="168">
                  <c:v>60574.426017455611</c:v>
                </c:pt>
                <c:pt idx="169">
                  <c:v>58784.399771185374</c:v>
                </c:pt>
                <c:pt idx="170">
                  <c:v>57134.081551140043</c:v>
                </c:pt>
                <c:pt idx="171">
                  <c:v>54076.400434809198</c:v>
                </c:pt>
                <c:pt idx="172">
                  <c:v>51667.554918503702</c:v>
                </c:pt>
                <c:pt idx="173">
                  <c:v>49829.413057145612</c:v>
                </c:pt>
                <c:pt idx="174">
                  <c:v>48455.225604502528</c:v>
                </c:pt>
                <c:pt idx="175">
                  <c:v>47593.163510160884</c:v>
                </c:pt>
                <c:pt idx="176">
                  <c:v>46393.923349668185</c:v>
                </c:pt>
                <c:pt idx="177">
                  <c:v>44773.0876683842</c:v>
                </c:pt>
                <c:pt idx="178">
                  <c:v>44767.838644946743</c:v>
                </c:pt>
                <c:pt idx="179">
                  <c:v>40831.670313987997</c:v>
                </c:pt>
                <c:pt idx="180">
                  <c:v>38778.954053875212</c:v>
                </c:pt>
                <c:pt idx="181">
                  <c:v>36854.424448298298</c:v>
                </c:pt>
                <c:pt idx="182">
                  <c:v>35442.211941666974</c:v>
                </c:pt>
                <c:pt idx="183">
                  <c:v>34171.274030260996</c:v>
                </c:pt>
                <c:pt idx="184">
                  <c:v>32128.853784445</c:v>
                </c:pt>
                <c:pt idx="185">
                  <c:v>28765.841637477683</c:v>
                </c:pt>
                <c:pt idx="186">
                  <c:v>27961.835717807338</c:v>
                </c:pt>
                <c:pt idx="187">
                  <c:v>26545.186881582929</c:v>
                </c:pt>
                <c:pt idx="188">
                  <c:v>24528.637875733901</c:v>
                </c:pt>
                <c:pt idx="189">
                  <c:v>22724.180361441897</c:v>
                </c:pt>
                <c:pt idx="190">
                  <c:v>19834.687194882921</c:v>
                </c:pt>
                <c:pt idx="191">
                  <c:v>17999.501676463497</c:v>
                </c:pt>
                <c:pt idx="192">
                  <c:v>15025.846274152012</c:v>
                </c:pt>
                <c:pt idx="193">
                  <c:v>12962.088195962631</c:v>
                </c:pt>
                <c:pt idx="194">
                  <c:v>9504.3238063170029</c:v>
                </c:pt>
                <c:pt idx="195">
                  <c:v>7325.7635737077844</c:v>
                </c:pt>
                <c:pt idx="196">
                  <c:v>6344.4665073686901</c:v>
                </c:pt>
                <c:pt idx="197">
                  <c:v>5126.1171914276392</c:v>
                </c:pt>
                <c:pt idx="198">
                  <c:v>1951.2330275374238</c:v>
                </c:pt>
                <c:pt idx="199">
                  <c:v>62.5</c:v>
                </c:pt>
              </c:numCache>
            </c:numRef>
          </c:xVal>
          <c:yVal>
            <c:numRef>
              <c:f>'крива КПД'!$D$2:$D$201</c:f>
              <c:numCache>
                <c:formatCode>0.00%</c:formatCode>
                <c:ptCount val="200"/>
                <c:pt idx="0">
                  <c:v>0.92964108142870316</c:v>
                </c:pt>
                <c:pt idx="1">
                  <c:v>0.92964108142870316</c:v>
                </c:pt>
                <c:pt idx="2">
                  <c:v>0.92961890943895098</c:v>
                </c:pt>
                <c:pt idx="3">
                  <c:v>0.92841271570221151</c:v>
                </c:pt>
                <c:pt idx="4">
                  <c:v>0.92828163590621449</c:v>
                </c:pt>
                <c:pt idx="5">
                  <c:v>0.92821158205396359</c:v>
                </c:pt>
                <c:pt idx="6">
                  <c:v>0.92750602625797851</c:v>
                </c:pt>
                <c:pt idx="7">
                  <c:v>0.92748450535279858</c:v>
                </c:pt>
                <c:pt idx="8">
                  <c:v>0.92698103156069245</c:v>
                </c:pt>
                <c:pt idx="9">
                  <c:v>0.92658709961014796</c:v>
                </c:pt>
                <c:pt idx="10">
                  <c:v>0.92542949660290064</c:v>
                </c:pt>
                <c:pt idx="11">
                  <c:v>0.92542365679549365</c:v>
                </c:pt>
                <c:pt idx="12">
                  <c:v>0.92461689854460005</c:v>
                </c:pt>
                <c:pt idx="13">
                  <c:v>0.92461637263431795</c:v>
                </c:pt>
                <c:pt idx="14">
                  <c:v>0.92329429565851329</c:v>
                </c:pt>
                <c:pt idx="15">
                  <c:v>0.92318287722541703</c:v>
                </c:pt>
                <c:pt idx="16">
                  <c:v>0.92218512690523158</c:v>
                </c:pt>
                <c:pt idx="17">
                  <c:v>0.92216132244719895</c:v>
                </c:pt>
                <c:pt idx="18">
                  <c:v>0.92078934035086601</c:v>
                </c:pt>
                <c:pt idx="19">
                  <c:v>0.91939391859222297</c:v>
                </c:pt>
                <c:pt idx="20">
                  <c:v>0.91902659392261254</c:v>
                </c:pt>
                <c:pt idx="21">
                  <c:v>0.91762795668083208</c:v>
                </c:pt>
                <c:pt idx="22">
                  <c:v>0.91734704916679</c:v>
                </c:pt>
                <c:pt idx="23">
                  <c:v>0.91590911317741963</c:v>
                </c:pt>
                <c:pt idx="24">
                  <c:v>0.91539858697216558</c:v>
                </c:pt>
                <c:pt idx="25">
                  <c:v>0.91452982717833164</c:v>
                </c:pt>
                <c:pt idx="26">
                  <c:v>0.91387334239398565</c:v>
                </c:pt>
                <c:pt idx="27">
                  <c:v>0.91360794051972405</c:v>
                </c:pt>
                <c:pt idx="28">
                  <c:v>0.91302040475598301</c:v>
                </c:pt>
                <c:pt idx="29">
                  <c:v>0.91154289278746459</c:v>
                </c:pt>
                <c:pt idx="30">
                  <c:v>0.91089606258825295</c:v>
                </c:pt>
                <c:pt idx="31">
                  <c:v>0.90982281765817286</c:v>
                </c:pt>
                <c:pt idx="32">
                  <c:v>0.90981666133278849</c:v>
                </c:pt>
                <c:pt idx="33">
                  <c:v>0.90895366454861004</c:v>
                </c:pt>
                <c:pt idx="34">
                  <c:v>0.90822499926667699</c:v>
                </c:pt>
                <c:pt idx="35">
                  <c:v>0.90660850368790002</c:v>
                </c:pt>
                <c:pt idx="36">
                  <c:v>0.90660688433112002</c:v>
                </c:pt>
                <c:pt idx="37">
                  <c:v>0.90624732729260349</c:v>
                </c:pt>
                <c:pt idx="38">
                  <c:v>0.90547650373819999</c:v>
                </c:pt>
                <c:pt idx="39">
                  <c:v>0.90456618044162584</c:v>
                </c:pt>
                <c:pt idx="40">
                  <c:v>0.90409649905371503</c:v>
                </c:pt>
                <c:pt idx="41">
                  <c:v>0.902767434410369</c:v>
                </c:pt>
                <c:pt idx="42">
                  <c:v>0.90237141712354441</c:v>
                </c:pt>
                <c:pt idx="43">
                  <c:v>0.90211014319114058</c:v>
                </c:pt>
                <c:pt idx="44">
                  <c:v>0.90124515922186899</c:v>
                </c:pt>
                <c:pt idx="45">
                  <c:v>0.90124515922186899</c:v>
                </c:pt>
                <c:pt idx="46">
                  <c:v>0.89988286327507105</c:v>
                </c:pt>
                <c:pt idx="47">
                  <c:v>0.89982650724673097</c:v>
                </c:pt>
                <c:pt idx="48">
                  <c:v>0.89903551107669999</c:v>
                </c:pt>
                <c:pt idx="49">
                  <c:v>0.89817655898774462</c:v>
                </c:pt>
                <c:pt idx="50">
                  <c:v>0.89745332078619156</c:v>
                </c:pt>
                <c:pt idx="51">
                  <c:v>0.89682169542929635</c:v>
                </c:pt>
                <c:pt idx="52">
                  <c:v>0.89567509128470169</c:v>
                </c:pt>
                <c:pt idx="53">
                  <c:v>0.89565469838094702</c:v>
                </c:pt>
                <c:pt idx="54">
                  <c:v>0.89477629200911413</c:v>
                </c:pt>
                <c:pt idx="55">
                  <c:v>0.89477013568374064</c:v>
                </c:pt>
                <c:pt idx="56">
                  <c:v>0.89399715148752701</c:v>
                </c:pt>
                <c:pt idx="57">
                  <c:v>0.89316454754966357</c:v>
                </c:pt>
                <c:pt idx="58">
                  <c:v>0.89256746187119296</c:v>
                </c:pt>
                <c:pt idx="59">
                  <c:v>0.89179164823423795</c:v>
                </c:pt>
                <c:pt idx="60">
                  <c:v>0.89127935960775451</c:v>
                </c:pt>
                <c:pt idx="61">
                  <c:v>0.89032049168965399</c:v>
                </c:pt>
                <c:pt idx="62">
                  <c:v>0.88973839993311099</c:v>
                </c:pt>
                <c:pt idx="63">
                  <c:v>0.88827991733024603</c:v>
                </c:pt>
                <c:pt idx="64">
                  <c:v>0.88810837734861203</c:v>
                </c:pt>
                <c:pt idx="65">
                  <c:v>0.88742206150580949</c:v>
                </c:pt>
                <c:pt idx="66">
                  <c:v>0.88642049785514598</c:v>
                </c:pt>
                <c:pt idx="67">
                  <c:v>0.88556798473672294</c:v>
                </c:pt>
                <c:pt idx="68">
                  <c:v>0.88409267140207703</c:v>
                </c:pt>
                <c:pt idx="69">
                  <c:v>0.88313833935121056</c:v>
                </c:pt>
                <c:pt idx="70">
                  <c:v>0.88313833935121056</c:v>
                </c:pt>
                <c:pt idx="71">
                  <c:v>0.88222286366636449</c:v>
                </c:pt>
                <c:pt idx="72">
                  <c:v>0.88213449159989865</c:v>
                </c:pt>
                <c:pt idx="73">
                  <c:v>0.88072916179348903</c:v>
                </c:pt>
                <c:pt idx="74">
                  <c:v>0.87963024825157843</c:v>
                </c:pt>
                <c:pt idx="75">
                  <c:v>0.87884653523219614</c:v>
                </c:pt>
                <c:pt idx="76">
                  <c:v>0.87807080070960064</c:v>
                </c:pt>
                <c:pt idx="77">
                  <c:v>0.87788861279759978</c:v>
                </c:pt>
                <c:pt idx="78">
                  <c:v>0.87718100831032564</c:v>
                </c:pt>
                <c:pt idx="79">
                  <c:v>0.87641713079887495</c:v>
                </c:pt>
                <c:pt idx="80">
                  <c:v>0.87537962607713082</c:v>
                </c:pt>
                <c:pt idx="81">
                  <c:v>0.87536772384809103</c:v>
                </c:pt>
                <c:pt idx="82">
                  <c:v>0.87416379203609995</c:v>
                </c:pt>
                <c:pt idx="83">
                  <c:v>0.87378468152674105</c:v>
                </c:pt>
                <c:pt idx="84">
                  <c:v>0.87310497277805033</c:v>
                </c:pt>
                <c:pt idx="85">
                  <c:v>0.87244869126254065</c:v>
                </c:pt>
                <c:pt idx="86">
                  <c:v>0.87205615348655263</c:v>
                </c:pt>
                <c:pt idx="87">
                  <c:v>0.87112833009914314</c:v>
                </c:pt>
                <c:pt idx="88">
                  <c:v>0.86986505532202463</c:v>
                </c:pt>
                <c:pt idx="89">
                  <c:v>0.86909917166053496</c:v>
                </c:pt>
                <c:pt idx="90">
                  <c:v>0.86783604210440746</c:v>
                </c:pt>
                <c:pt idx="91">
                  <c:v>0.86508661986044799</c:v>
                </c:pt>
                <c:pt idx="92">
                  <c:v>0.86379148509241765</c:v>
                </c:pt>
                <c:pt idx="93">
                  <c:v>0.86300426986070999</c:v>
                </c:pt>
                <c:pt idx="94">
                  <c:v>0.86192692933099102</c:v>
                </c:pt>
                <c:pt idx="95">
                  <c:v>0.86052318170500885</c:v>
                </c:pt>
                <c:pt idx="96">
                  <c:v>0.860389591389357</c:v>
                </c:pt>
                <c:pt idx="97">
                  <c:v>0.85896171107521202</c:v>
                </c:pt>
                <c:pt idx="98">
                  <c:v>0.85893915004318078</c:v>
                </c:pt>
                <c:pt idx="99">
                  <c:v>0.85893094737942965</c:v>
                </c:pt>
                <c:pt idx="100">
                  <c:v>0.85729161847921731</c:v>
                </c:pt>
                <c:pt idx="101">
                  <c:v>0.85707522068470465</c:v>
                </c:pt>
                <c:pt idx="102">
                  <c:v>0.85602200735326861</c:v>
                </c:pt>
                <c:pt idx="103">
                  <c:v>0.85527996091874403</c:v>
                </c:pt>
                <c:pt idx="104">
                  <c:v>0.85304538090315762</c:v>
                </c:pt>
                <c:pt idx="105">
                  <c:v>0.85182713997725057</c:v>
                </c:pt>
                <c:pt idx="106">
                  <c:v>0.85065703341963095</c:v>
                </c:pt>
                <c:pt idx="107">
                  <c:v>0.84980038221167664</c:v>
                </c:pt>
                <c:pt idx="108">
                  <c:v>0.84880010694479813</c:v>
                </c:pt>
                <c:pt idx="109">
                  <c:v>0.84831609874720226</c:v>
                </c:pt>
                <c:pt idx="110">
                  <c:v>0.84756734534097256</c:v>
                </c:pt>
                <c:pt idx="111">
                  <c:v>0.84729277516392698</c:v>
                </c:pt>
                <c:pt idx="112">
                  <c:v>0.84657743830709364</c:v>
                </c:pt>
                <c:pt idx="113">
                  <c:v>0.84567070800143063</c:v>
                </c:pt>
                <c:pt idx="114">
                  <c:v>0.84561752752569264</c:v>
                </c:pt>
                <c:pt idx="115">
                  <c:v>0.84477182471181345</c:v>
                </c:pt>
                <c:pt idx="116">
                  <c:v>0.84408516577504356</c:v>
                </c:pt>
                <c:pt idx="117">
                  <c:v>0.84266896328972962</c:v>
                </c:pt>
                <c:pt idx="118">
                  <c:v>0.83980846585155899</c:v>
                </c:pt>
                <c:pt idx="119">
                  <c:v>0.839793241771987</c:v>
                </c:pt>
                <c:pt idx="120">
                  <c:v>0.83870109915114865</c:v>
                </c:pt>
                <c:pt idx="121">
                  <c:v>0.83601493427028295</c:v>
                </c:pt>
                <c:pt idx="122">
                  <c:v>0.83531601196479199</c:v>
                </c:pt>
                <c:pt idx="123">
                  <c:v>0.83505957459890745</c:v>
                </c:pt>
                <c:pt idx="124">
                  <c:v>0.83362026090733599</c:v>
                </c:pt>
                <c:pt idx="125">
                  <c:v>0.83305485607190288</c:v>
                </c:pt>
                <c:pt idx="126">
                  <c:v>0.83279227803642464</c:v>
                </c:pt>
                <c:pt idx="127">
                  <c:v>0.83179087104423965</c:v>
                </c:pt>
                <c:pt idx="128">
                  <c:v>0.83097565331696865</c:v>
                </c:pt>
                <c:pt idx="129">
                  <c:v>0.8303460709803</c:v>
                </c:pt>
                <c:pt idx="130">
                  <c:v>0.82956165046345964</c:v>
                </c:pt>
                <c:pt idx="131">
                  <c:v>0.82861721085038664</c:v>
                </c:pt>
                <c:pt idx="132">
                  <c:v>0.82714973507802114</c:v>
                </c:pt>
                <c:pt idx="133">
                  <c:v>0.82672838985679098</c:v>
                </c:pt>
                <c:pt idx="134">
                  <c:v>0.82573964005271805</c:v>
                </c:pt>
                <c:pt idx="135">
                  <c:v>0.82368157789420904</c:v>
                </c:pt>
                <c:pt idx="136">
                  <c:v>0.82266014016134759</c:v>
                </c:pt>
                <c:pt idx="137">
                  <c:v>0.82142695953983402</c:v>
                </c:pt>
                <c:pt idx="138">
                  <c:v>0.82095983174887299</c:v>
                </c:pt>
                <c:pt idx="139">
                  <c:v>0.82027638878980957</c:v>
                </c:pt>
                <c:pt idx="140">
                  <c:v>0.81831545322981614</c:v>
                </c:pt>
                <c:pt idx="141">
                  <c:v>0.81715300293614002</c:v>
                </c:pt>
                <c:pt idx="142">
                  <c:v>0.81483016510968198</c:v>
                </c:pt>
                <c:pt idx="143">
                  <c:v>0.81253666153950099</c:v>
                </c:pt>
                <c:pt idx="144">
                  <c:v>0.81170597191565597</c:v>
                </c:pt>
                <c:pt idx="145">
                  <c:v>0.81054640364286001</c:v>
                </c:pt>
                <c:pt idx="146">
                  <c:v>0.80976757236259445</c:v>
                </c:pt>
                <c:pt idx="147">
                  <c:v>0.80877290039555705</c:v>
                </c:pt>
                <c:pt idx="148">
                  <c:v>0.80855220030604258</c:v>
                </c:pt>
                <c:pt idx="149">
                  <c:v>0.80715248520089999</c:v>
                </c:pt>
                <c:pt idx="150">
                  <c:v>0.80714099339360801</c:v>
                </c:pt>
                <c:pt idx="151">
                  <c:v>0.80622847922533203</c:v>
                </c:pt>
                <c:pt idx="152">
                  <c:v>0.80577150680734499</c:v>
                </c:pt>
                <c:pt idx="153">
                  <c:v>0.80382026579684596</c:v>
                </c:pt>
                <c:pt idx="154">
                  <c:v>0.80211374662195956</c:v>
                </c:pt>
                <c:pt idx="155">
                  <c:v>0.80134325343731205</c:v>
                </c:pt>
                <c:pt idx="156">
                  <c:v>0.80039105525541665</c:v>
                </c:pt>
                <c:pt idx="157">
                  <c:v>0.79949509390342965</c:v>
                </c:pt>
                <c:pt idx="158">
                  <c:v>0.79763966384993501</c:v>
                </c:pt>
                <c:pt idx="159">
                  <c:v>0.79736382547874396</c:v>
                </c:pt>
                <c:pt idx="160">
                  <c:v>0.796307006365646</c:v>
                </c:pt>
                <c:pt idx="161">
                  <c:v>0.79567671444892463</c:v>
                </c:pt>
                <c:pt idx="162">
                  <c:v>0.79522317401509501</c:v>
                </c:pt>
                <c:pt idx="163">
                  <c:v>0.7947690836895509</c:v>
                </c:pt>
                <c:pt idx="164">
                  <c:v>0.79383138621260008</c:v>
                </c:pt>
                <c:pt idx="165">
                  <c:v>0.79219665854720001</c:v>
                </c:pt>
                <c:pt idx="166">
                  <c:v>0.79170122124535303</c:v>
                </c:pt>
                <c:pt idx="167">
                  <c:v>0.78893206108644143</c:v>
                </c:pt>
                <c:pt idx="168">
                  <c:v>0.78787792643719312</c:v>
                </c:pt>
                <c:pt idx="169">
                  <c:v>0.78688378456754349</c:v>
                </c:pt>
                <c:pt idx="170">
                  <c:v>0.78592900093711904</c:v>
                </c:pt>
                <c:pt idx="171">
                  <c:v>0.78442062685895297</c:v>
                </c:pt>
                <c:pt idx="172">
                  <c:v>0.783020397190755</c:v>
                </c:pt>
                <c:pt idx="173">
                  <c:v>0.78226929452750105</c:v>
                </c:pt>
                <c:pt idx="174">
                  <c:v>0.78139799489108797</c:v>
                </c:pt>
                <c:pt idx="175">
                  <c:v>0.78115497605800865</c:v>
                </c:pt>
                <c:pt idx="176">
                  <c:v>0.78044278857581251</c:v>
                </c:pt>
                <c:pt idx="177">
                  <c:v>0.77966514914607365</c:v>
                </c:pt>
                <c:pt idx="178">
                  <c:v>0.77965998039791062</c:v>
                </c:pt>
                <c:pt idx="179">
                  <c:v>0.77759940279792505</c:v>
                </c:pt>
                <c:pt idx="180">
                  <c:v>0.77625364512705297</c:v>
                </c:pt>
                <c:pt idx="181">
                  <c:v>0.77535538734812914</c:v>
                </c:pt>
                <c:pt idx="182">
                  <c:v>0.7746565507383909</c:v>
                </c:pt>
                <c:pt idx="183">
                  <c:v>0.77407450819272205</c:v>
                </c:pt>
                <c:pt idx="184">
                  <c:v>0.77284455364553206</c:v>
                </c:pt>
                <c:pt idx="185">
                  <c:v>0.77125927964715335</c:v>
                </c:pt>
                <c:pt idx="186">
                  <c:v>0.77089454772362165</c:v>
                </c:pt>
                <c:pt idx="187">
                  <c:v>0.77004123131686808</c:v>
                </c:pt>
                <c:pt idx="188">
                  <c:v>0.76900071243574886</c:v>
                </c:pt>
                <c:pt idx="189">
                  <c:v>0.76817072882744197</c:v>
                </c:pt>
                <c:pt idx="190">
                  <c:v>0.76644443737581613</c:v>
                </c:pt>
                <c:pt idx="191">
                  <c:v>0.76538554235639711</c:v>
                </c:pt>
                <c:pt idx="192">
                  <c:v>0.76396039399044802</c:v>
                </c:pt>
                <c:pt idx="193">
                  <c:v>0.76302779473660198</c:v>
                </c:pt>
                <c:pt idx="194">
                  <c:v>0.76102934171687364</c:v>
                </c:pt>
                <c:pt idx="195">
                  <c:v>0.76000692979358764</c:v>
                </c:pt>
                <c:pt idx="196">
                  <c:v>0.75945743566122903</c:v>
                </c:pt>
                <c:pt idx="197">
                  <c:v>0.75891412591715857</c:v>
                </c:pt>
                <c:pt idx="198">
                  <c:v>0.75724028537736299</c:v>
                </c:pt>
                <c:pt idx="199">
                  <c:v>0.75634814003456763</c:v>
                </c:pt>
              </c:numCache>
            </c:numRef>
          </c:yVal>
          <c:smooth val="1"/>
          <c:extLst>
            <c:ext xmlns:c16="http://schemas.microsoft.com/office/drawing/2014/chart" uri="{C3380CC4-5D6E-409C-BE32-E72D297353CC}">
              <c16:uniqueId val="{00000000-B453-4399-9727-FEAB26040A65}"/>
            </c:ext>
          </c:extLst>
        </c:ser>
        <c:dLbls>
          <c:showLegendKey val="0"/>
          <c:showVal val="0"/>
          <c:showCatName val="0"/>
          <c:showSerName val="0"/>
          <c:showPercent val="0"/>
          <c:showBubbleSize val="0"/>
        </c:dLbls>
        <c:axId val="105110912"/>
        <c:axId val="106182528"/>
      </c:scatterChart>
      <c:valAx>
        <c:axId val="105110912"/>
        <c:scaling>
          <c:orientation val="minMax"/>
          <c:min val="0"/>
        </c:scaling>
        <c:delete val="0"/>
        <c:axPos val="b"/>
        <c:title>
          <c:tx>
            <c:rich>
              <a:bodyPr/>
              <a:lstStyle/>
              <a:p>
                <a:pPr>
                  <a:defRPr/>
                </a:pPr>
                <a:r>
                  <a:rPr lang="en-US" dirty="0"/>
                  <a:t>Investment in thousands lv</a:t>
                </a:r>
              </a:p>
            </c:rich>
          </c:tx>
          <c:overlay val="0"/>
        </c:title>
        <c:numFmt formatCode="General" sourceLinked="1"/>
        <c:majorTickMark val="none"/>
        <c:minorTickMark val="none"/>
        <c:tickLblPos val="nextTo"/>
        <c:crossAx val="106182528"/>
        <c:crosses val="autoZero"/>
        <c:crossBetween val="midCat"/>
        <c:dispUnits>
          <c:builtInUnit val="thousands"/>
        </c:dispUnits>
      </c:valAx>
      <c:valAx>
        <c:axId val="106182528"/>
        <c:scaling>
          <c:orientation val="minMax"/>
          <c:min val="0.70000000000000062"/>
        </c:scaling>
        <c:delete val="0"/>
        <c:axPos val="l"/>
        <c:majorGridlines/>
        <c:title>
          <c:tx>
            <c:rich>
              <a:bodyPr/>
              <a:lstStyle/>
              <a:p>
                <a:pPr>
                  <a:defRPr/>
                </a:pPr>
                <a:r>
                  <a:rPr lang="en-US" dirty="0"/>
                  <a:t>Coefficient of</a:t>
                </a:r>
                <a:r>
                  <a:rPr lang="en-US" baseline="0" dirty="0"/>
                  <a:t> irrigation efficiency</a:t>
                </a:r>
                <a:endParaRPr lang="en-US" dirty="0"/>
              </a:p>
            </c:rich>
          </c:tx>
          <c:layout>
            <c:manualLayout>
              <c:xMode val="edge"/>
              <c:yMode val="edge"/>
              <c:x val="3.9253806352636221E-3"/>
              <c:y val="2.1176957011217652E-2"/>
            </c:manualLayout>
          </c:layout>
          <c:overlay val="0"/>
        </c:title>
        <c:numFmt formatCode="0%" sourceLinked="0"/>
        <c:majorTickMark val="none"/>
        <c:minorTickMark val="none"/>
        <c:tickLblPos val="nextTo"/>
        <c:crossAx val="105110912"/>
        <c:crosses val="autoZero"/>
        <c:crossBetween val="midCat"/>
      </c:valAx>
    </c:plotArea>
    <c:plotVisOnly val="1"/>
    <c:dispBlanksAs val="gap"/>
    <c:showDLblsOverMax val="0"/>
  </c:chart>
  <c:txPr>
    <a:bodyPr/>
    <a:lstStyle/>
    <a:p>
      <a:pPr>
        <a:defRPr sz="1500"/>
      </a:pPr>
      <a:endParaRPr lang="bg-BG"/>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84643299956604"/>
          <c:y val="6.8446673101342337E-2"/>
          <c:w val="0.70100192983958198"/>
          <c:h val="0.63349153497474675"/>
        </c:manualLayout>
      </c:layout>
      <c:scatterChart>
        <c:scatterStyle val="smoothMarker"/>
        <c:varyColors val="0"/>
        <c:ser>
          <c:idx val="0"/>
          <c:order val="0"/>
          <c:xVal>
            <c:numRef>
              <c:f>'крива КПД'!$C$2:$C$201</c:f>
              <c:numCache>
                <c:formatCode>General</c:formatCode>
                <c:ptCount val="200"/>
                <c:pt idx="0">
                  <c:v>0.51785894674291832</c:v>
                </c:pt>
                <c:pt idx="1">
                  <c:v>0.51785894674291832</c:v>
                </c:pt>
                <c:pt idx="2">
                  <c:v>0.51790323541164296</c:v>
                </c:pt>
                <c:pt idx="3">
                  <c:v>0.52019876986151758</c:v>
                </c:pt>
                <c:pt idx="4">
                  <c:v>0.52026297822767087</c:v>
                </c:pt>
                <c:pt idx="5">
                  <c:v>0.52040790838703233</c:v>
                </c:pt>
                <c:pt idx="6">
                  <c:v>0.52169571234820566</c:v>
                </c:pt>
                <c:pt idx="7">
                  <c:v>0.52242854076792367</c:v>
                </c:pt>
                <c:pt idx="8">
                  <c:v>0.52282051996043299</c:v>
                </c:pt>
                <c:pt idx="9">
                  <c:v>0.52341718703341633</c:v>
                </c:pt>
                <c:pt idx="10">
                  <c:v>0.52546730701060718</c:v>
                </c:pt>
                <c:pt idx="11">
                  <c:v>0.52526303303969701</c:v>
                </c:pt>
                <c:pt idx="12">
                  <c:v>0.52696500408181302</c:v>
                </c:pt>
                <c:pt idx="13">
                  <c:v>0.52690506225492595</c:v>
                </c:pt>
                <c:pt idx="14">
                  <c:v>0.52918473187617598</c:v>
                </c:pt>
                <c:pt idx="15">
                  <c:v>0.52957280152668551</c:v>
                </c:pt>
                <c:pt idx="16">
                  <c:v>0.53087461903066302</c:v>
                </c:pt>
                <c:pt idx="17">
                  <c:v>0.53091566119968603</c:v>
                </c:pt>
                <c:pt idx="18">
                  <c:v>0.53339156458612602</c:v>
                </c:pt>
                <c:pt idx="19">
                  <c:v>0.53573990610034805</c:v>
                </c:pt>
                <c:pt idx="20">
                  <c:v>0.53651331536739832</c:v>
                </c:pt>
                <c:pt idx="21">
                  <c:v>0.5389089325383285</c:v>
                </c:pt>
                <c:pt idx="22">
                  <c:v>0.53939076694871302</c:v>
                </c:pt>
                <c:pt idx="23">
                  <c:v>0.54226560032239701</c:v>
                </c:pt>
                <c:pt idx="24">
                  <c:v>0.54301379090533086</c:v>
                </c:pt>
                <c:pt idx="25">
                  <c:v>0.54464326793706397</c:v>
                </c:pt>
                <c:pt idx="26">
                  <c:v>0.54584078576889905</c:v>
                </c:pt>
                <c:pt idx="27">
                  <c:v>0.5460206327243815</c:v>
                </c:pt>
                <c:pt idx="28">
                  <c:v>0.54685255114168996</c:v>
                </c:pt>
                <c:pt idx="29">
                  <c:v>0.54974321383984781</c:v>
                </c:pt>
                <c:pt idx="30">
                  <c:v>0.55102545231395894</c:v>
                </c:pt>
                <c:pt idx="31">
                  <c:v>0.55289290972569549</c:v>
                </c:pt>
                <c:pt idx="32">
                  <c:v>0.5529134308102065</c:v>
                </c:pt>
                <c:pt idx="33">
                  <c:v>0.55437825539274699</c:v>
                </c:pt>
                <c:pt idx="34">
                  <c:v>0.55540593919835002</c:v>
                </c:pt>
                <c:pt idx="35">
                  <c:v>0.55937854528123887</c:v>
                </c:pt>
                <c:pt idx="36">
                  <c:v>0.55837947932855281</c:v>
                </c:pt>
                <c:pt idx="37">
                  <c:v>0.55889202488926049</c:v>
                </c:pt>
                <c:pt idx="38">
                  <c:v>0.56024231620086395</c:v>
                </c:pt>
                <c:pt idx="39">
                  <c:v>0.56173959703741205</c:v>
                </c:pt>
                <c:pt idx="40">
                  <c:v>0.56270636800565221</c:v>
                </c:pt>
                <c:pt idx="41">
                  <c:v>0.56646027490192818</c:v>
                </c:pt>
                <c:pt idx="42">
                  <c:v>0.56572356546256197</c:v>
                </c:pt>
                <c:pt idx="43">
                  <c:v>0.56619253464673902</c:v>
                </c:pt>
                <c:pt idx="44">
                  <c:v>0.56752583376106203</c:v>
                </c:pt>
                <c:pt idx="45">
                  <c:v>0.56752583376106203</c:v>
                </c:pt>
                <c:pt idx="46">
                  <c:v>0.57023810536550601</c:v>
                </c:pt>
                <c:pt idx="47">
                  <c:v>0.57029966861904435</c:v>
                </c:pt>
                <c:pt idx="48">
                  <c:v>0.5714607596518555</c:v>
                </c:pt>
                <c:pt idx="49">
                  <c:v>0.57419693333336264</c:v>
                </c:pt>
                <c:pt idx="50">
                  <c:v>0.57422531674835264</c:v>
                </c:pt>
                <c:pt idx="51">
                  <c:v>0.57557217596530175</c:v>
                </c:pt>
                <c:pt idx="52">
                  <c:v>0.57787918030156105</c:v>
                </c:pt>
                <c:pt idx="53">
                  <c:v>0.57787567749700852</c:v>
                </c:pt>
                <c:pt idx="54">
                  <c:v>0.57964903952916824</c:v>
                </c:pt>
                <c:pt idx="55">
                  <c:v>0.5796695606136758</c:v>
                </c:pt>
                <c:pt idx="56">
                  <c:v>0.58033123008165799</c:v>
                </c:pt>
                <c:pt idx="57">
                  <c:v>0.58222697616854002</c:v>
                </c:pt>
                <c:pt idx="58">
                  <c:v>0.58285447855455963</c:v>
                </c:pt>
                <c:pt idx="59">
                  <c:v>0.58451923566692787</c:v>
                </c:pt>
                <c:pt idx="60">
                  <c:v>0.58627162814287803</c:v>
                </c:pt>
                <c:pt idx="61">
                  <c:v>0.58737008383266776</c:v>
                </c:pt>
                <c:pt idx="62">
                  <c:v>0.58781351532025938</c:v>
                </c:pt>
                <c:pt idx="63">
                  <c:v>0.59038027904084456</c:v>
                </c:pt>
                <c:pt idx="64">
                  <c:v>0.59062105145574695</c:v>
                </c:pt>
                <c:pt idx="65">
                  <c:v>0.59182666850234356</c:v>
                </c:pt>
                <c:pt idx="66">
                  <c:v>0.59388289651641901</c:v>
                </c:pt>
                <c:pt idx="67">
                  <c:v>0.59568205925030548</c:v>
                </c:pt>
                <c:pt idx="68">
                  <c:v>0.59981337270809099</c:v>
                </c:pt>
                <c:pt idx="69">
                  <c:v>0.60104300847350411</c:v>
                </c:pt>
                <c:pt idx="70">
                  <c:v>0.60104300847350411</c:v>
                </c:pt>
                <c:pt idx="71">
                  <c:v>0.601996340796079</c:v>
                </c:pt>
                <c:pt idx="72">
                  <c:v>0.60161233744018405</c:v>
                </c:pt>
                <c:pt idx="73">
                  <c:v>0.60538485061737712</c:v>
                </c:pt>
                <c:pt idx="74">
                  <c:v>0.60590972213157623</c:v>
                </c:pt>
                <c:pt idx="75">
                  <c:v>0.60728218191759986</c:v>
                </c:pt>
                <c:pt idx="76">
                  <c:v>0.60889420093280766</c:v>
                </c:pt>
                <c:pt idx="77">
                  <c:v>0.60911299506180749</c:v>
                </c:pt>
                <c:pt idx="78">
                  <c:v>0.61146658016728217</c:v>
                </c:pt>
                <c:pt idx="79">
                  <c:v>0.61265079351146912</c:v>
                </c:pt>
                <c:pt idx="80">
                  <c:v>0.61613303714025003</c:v>
                </c:pt>
                <c:pt idx="81">
                  <c:v>0.61615355822476203</c:v>
                </c:pt>
                <c:pt idx="82">
                  <c:v>0.61804929610945136</c:v>
                </c:pt>
                <c:pt idx="83">
                  <c:v>0.61988991770104362</c:v>
                </c:pt>
                <c:pt idx="84">
                  <c:v>0.62025158927859581</c:v>
                </c:pt>
                <c:pt idx="85">
                  <c:v>0.621722460998965</c:v>
                </c:pt>
                <c:pt idx="86">
                  <c:v>0.6228492092227198</c:v>
                </c:pt>
                <c:pt idx="87">
                  <c:v>0.62272251455407823</c:v>
                </c:pt>
                <c:pt idx="88">
                  <c:v>0.62779879885712364</c:v>
                </c:pt>
                <c:pt idx="89">
                  <c:v>0.62870137645121482</c:v>
                </c:pt>
                <c:pt idx="90">
                  <c:v>0.63295402131518053</c:v>
                </c:pt>
                <c:pt idx="91">
                  <c:v>0.64174206462320416</c:v>
                </c:pt>
                <c:pt idx="92">
                  <c:v>0.64382006084735999</c:v>
                </c:pt>
                <c:pt idx="93">
                  <c:v>0.64705246120738902</c:v>
                </c:pt>
                <c:pt idx="94">
                  <c:v>0.65040142151455882</c:v>
                </c:pt>
                <c:pt idx="95">
                  <c:v>0.65665068898615964</c:v>
                </c:pt>
                <c:pt idx="96">
                  <c:v>0.65456036085882596</c:v>
                </c:pt>
                <c:pt idx="97">
                  <c:v>0.66050942094139165</c:v>
                </c:pt>
                <c:pt idx="98">
                  <c:v>0.65981931940175165</c:v>
                </c:pt>
                <c:pt idx="99">
                  <c:v>0.6574791557862385</c:v>
                </c:pt>
                <c:pt idx="100">
                  <c:v>0.66595007986094901</c:v>
                </c:pt>
                <c:pt idx="101">
                  <c:v>0.66483563437692716</c:v>
                </c:pt>
                <c:pt idx="102">
                  <c:v>0.66750240951761997</c:v>
                </c:pt>
                <c:pt idx="103">
                  <c:v>0.66890929428669132</c:v>
                </c:pt>
                <c:pt idx="104">
                  <c:v>0.67664067051983801</c:v>
                </c:pt>
                <c:pt idx="105">
                  <c:v>0.67976251191994597</c:v>
                </c:pt>
                <c:pt idx="106">
                  <c:v>0.68541423167989513</c:v>
                </c:pt>
                <c:pt idx="107">
                  <c:v>0.68718815337033201</c:v>
                </c:pt>
                <c:pt idx="108">
                  <c:v>0.69132323637614312</c:v>
                </c:pt>
                <c:pt idx="109">
                  <c:v>0.69206076980015918</c:v>
                </c:pt>
                <c:pt idx="110">
                  <c:v>0.69439490311154395</c:v>
                </c:pt>
                <c:pt idx="111">
                  <c:v>0.69457914048816305</c:v>
                </c:pt>
                <c:pt idx="112">
                  <c:v>0.69710696790050197</c:v>
                </c:pt>
                <c:pt idx="113">
                  <c:v>0.70041927234075463</c:v>
                </c:pt>
                <c:pt idx="114">
                  <c:v>0.6998878091962385</c:v>
                </c:pt>
                <c:pt idx="115">
                  <c:v>0.70272065656191662</c:v>
                </c:pt>
                <c:pt idx="116">
                  <c:v>0.70549347554671205</c:v>
                </c:pt>
                <c:pt idx="117">
                  <c:v>0.70992910094709505</c:v>
                </c:pt>
                <c:pt idx="118">
                  <c:v>0.71972867071867752</c:v>
                </c:pt>
                <c:pt idx="119">
                  <c:v>0.71978959268832132</c:v>
                </c:pt>
                <c:pt idx="120">
                  <c:v>0.72276419652239166</c:v>
                </c:pt>
                <c:pt idx="121">
                  <c:v>0.73219627592521497</c:v>
                </c:pt>
                <c:pt idx="122">
                  <c:v>0.73443629677715649</c:v>
                </c:pt>
                <c:pt idx="123">
                  <c:v>0.7348711185980884</c:v>
                </c:pt>
                <c:pt idx="124">
                  <c:v>0.7406018971705064</c:v>
                </c:pt>
                <c:pt idx="125">
                  <c:v>0.74164311782314563</c:v>
                </c:pt>
                <c:pt idx="126">
                  <c:v>0.74216766902775932</c:v>
                </c:pt>
                <c:pt idx="127">
                  <c:v>0.74623487814989853</c:v>
                </c:pt>
                <c:pt idx="128">
                  <c:v>0.74859760435803335</c:v>
                </c:pt>
                <c:pt idx="129">
                  <c:v>0.75094964758187788</c:v>
                </c:pt>
                <c:pt idx="130">
                  <c:v>0.75336505855964564</c:v>
                </c:pt>
                <c:pt idx="131">
                  <c:v>0.7570942943767458</c:v>
                </c:pt>
                <c:pt idx="132">
                  <c:v>0.76122559667306655</c:v>
                </c:pt>
                <c:pt idx="133">
                  <c:v>0.76271646987535757</c:v>
                </c:pt>
                <c:pt idx="134">
                  <c:v>0.76600211466585666</c:v>
                </c:pt>
                <c:pt idx="135">
                  <c:v>0.77255059081235056</c:v>
                </c:pt>
                <c:pt idx="136">
                  <c:v>0.77616371478101698</c:v>
                </c:pt>
                <c:pt idx="137">
                  <c:v>0.78010431343269304</c:v>
                </c:pt>
                <c:pt idx="138">
                  <c:v>0.78214072100006649</c:v>
                </c:pt>
                <c:pt idx="139">
                  <c:v>0.78388653628774196</c:v>
                </c:pt>
                <c:pt idx="140">
                  <c:v>0.79039955083038504</c:v>
                </c:pt>
                <c:pt idx="141">
                  <c:v>0.79534367029575403</c:v>
                </c:pt>
                <c:pt idx="142">
                  <c:v>0.80235791602509166</c:v>
                </c:pt>
                <c:pt idx="143">
                  <c:v>0.80967641235395682</c:v>
                </c:pt>
                <c:pt idx="144">
                  <c:v>0.81217800560127895</c:v>
                </c:pt>
                <c:pt idx="145">
                  <c:v>0.81623939909472398</c:v>
                </c:pt>
                <c:pt idx="146">
                  <c:v>0.81864799842693903</c:v>
                </c:pt>
                <c:pt idx="147">
                  <c:v>0.82209773626966565</c:v>
                </c:pt>
                <c:pt idx="148">
                  <c:v>0.82326251762965796</c:v>
                </c:pt>
                <c:pt idx="149">
                  <c:v>0.82742477153106397</c:v>
                </c:pt>
                <c:pt idx="150">
                  <c:v>0.82742477153106397</c:v>
                </c:pt>
                <c:pt idx="151">
                  <c:v>0.83007483457368636</c:v>
                </c:pt>
                <c:pt idx="152">
                  <c:v>0.83205730655745402</c:v>
                </c:pt>
                <c:pt idx="153">
                  <c:v>0.83856666928673618</c:v>
                </c:pt>
                <c:pt idx="154">
                  <c:v>0.84424134102369364</c:v>
                </c:pt>
                <c:pt idx="155">
                  <c:v>0.84645072715350789</c:v>
                </c:pt>
                <c:pt idx="156">
                  <c:v>0.85002373524349151</c:v>
                </c:pt>
                <c:pt idx="157">
                  <c:v>0.85304628554741901</c:v>
                </c:pt>
                <c:pt idx="158">
                  <c:v>0.85972589819933964</c:v>
                </c:pt>
                <c:pt idx="159">
                  <c:v>0.86013125467900065</c:v>
                </c:pt>
                <c:pt idx="160">
                  <c:v>0.86414000277759651</c:v>
                </c:pt>
                <c:pt idx="161">
                  <c:v>0.8664804589266355</c:v>
                </c:pt>
                <c:pt idx="162">
                  <c:v>0.86795200081200496</c:v>
                </c:pt>
                <c:pt idx="163">
                  <c:v>0.86897066406859524</c:v>
                </c:pt>
                <c:pt idx="164">
                  <c:v>0.87241672728252651</c:v>
                </c:pt>
                <c:pt idx="165">
                  <c:v>0.87984885098547361</c:v>
                </c:pt>
                <c:pt idx="166">
                  <c:v>0.87918754713626657</c:v>
                </c:pt>
                <c:pt idx="167">
                  <c:v>0.88818618903210023</c:v>
                </c:pt>
                <c:pt idx="168">
                  <c:v>0.89170387329380563</c:v>
                </c:pt>
                <c:pt idx="169">
                  <c:v>0.89509898945133759</c:v>
                </c:pt>
                <c:pt idx="170">
                  <c:v>0.89844805740832012</c:v>
                </c:pt>
                <c:pt idx="171">
                  <c:v>0.90332642547730657</c:v>
                </c:pt>
                <c:pt idx="172">
                  <c:v>0.90826213540672818</c:v>
                </c:pt>
                <c:pt idx="173">
                  <c:v>0.91044695673890497</c:v>
                </c:pt>
                <c:pt idx="174">
                  <c:v>0.91351488403945658</c:v>
                </c:pt>
                <c:pt idx="175">
                  <c:v>0.91388696715734052</c:v>
                </c:pt>
                <c:pt idx="176">
                  <c:v>0.916500247898418</c:v>
                </c:pt>
                <c:pt idx="177">
                  <c:v>0.91879511597009411</c:v>
                </c:pt>
                <c:pt idx="178">
                  <c:v>0.91878421414394362</c:v>
                </c:pt>
                <c:pt idx="179">
                  <c:v>0.92563689788741599</c:v>
                </c:pt>
                <c:pt idx="180">
                  <c:v>0.93077189850692565</c:v>
                </c:pt>
                <c:pt idx="181">
                  <c:v>0.93358550446592559</c:v>
                </c:pt>
                <c:pt idx="182">
                  <c:v>0.93577905593628163</c:v>
                </c:pt>
                <c:pt idx="183">
                  <c:v>0.93751053576632648</c:v>
                </c:pt>
                <c:pt idx="184">
                  <c:v>0.94193293496609398</c:v>
                </c:pt>
                <c:pt idx="185">
                  <c:v>0.94687793804728704</c:v>
                </c:pt>
                <c:pt idx="186">
                  <c:v>0.94786819604540062</c:v>
                </c:pt>
                <c:pt idx="187">
                  <c:v>0.95100568343970282</c:v>
                </c:pt>
                <c:pt idx="188">
                  <c:v>0.95444087854010551</c:v>
                </c:pt>
                <c:pt idx="189">
                  <c:v>0.95684949855240453</c:v>
                </c:pt>
                <c:pt idx="190">
                  <c:v>0.96311234918662647</c:v>
                </c:pt>
                <c:pt idx="191">
                  <c:v>0.96690434097482802</c:v>
                </c:pt>
                <c:pt idx="192">
                  <c:v>0.97131312494801558</c:v>
                </c:pt>
                <c:pt idx="193">
                  <c:v>0.97404946785524404</c:v>
                </c:pt>
                <c:pt idx="194">
                  <c:v>0.98116113812189698</c:v>
                </c:pt>
                <c:pt idx="195">
                  <c:v>0.98429221542279399</c:v>
                </c:pt>
                <c:pt idx="196">
                  <c:v>0.98624328203810463</c:v>
                </c:pt>
                <c:pt idx="197">
                  <c:v>0.98777934629885866</c:v>
                </c:pt>
                <c:pt idx="198">
                  <c:v>0.99334439319827095</c:v>
                </c:pt>
                <c:pt idx="199">
                  <c:v>0.99605995177381002</c:v>
                </c:pt>
              </c:numCache>
            </c:numRef>
          </c:xVal>
          <c:yVal>
            <c:numRef>
              <c:f>'крива КПД'!$D$2:$D$201</c:f>
              <c:numCache>
                <c:formatCode>0.00%</c:formatCode>
                <c:ptCount val="200"/>
                <c:pt idx="0">
                  <c:v>0.92964108142868462</c:v>
                </c:pt>
                <c:pt idx="1">
                  <c:v>0.92964108142868462</c:v>
                </c:pt>
                <c:pt idx="2">
                  <c:v>0.92961890943895098</c:v>
                </c:pt>
                <c:pt idx="3">
                  <c:v>0.92841271570224249</c:v>
                </c:pt>
                <c:pt idx="4">
                  <c:v>0.92828163590621449</c:v>
                </c:pt>
                <c:pt idx="5">
                  <c:v>0.92821158205396359</c:v>
                </c:pt>
                <c:pt idx="6">
                  <c:v>0.92750602625797851</c:v>
                </c:pt>
                <c:pt idx="7">
                  <c:v>0.92748450535279858</c:v>
                </c:pt>
                <c:pt idx="8">
                  <c:v>0.92698103156067813</c:v>
                </c:pt>
                <c:pt idx="9">
                  <c:v>0.92658709961014796</c:v>
                </c:pt>
                <c:pt idx="10">
                  <c:v>0.92542949660290064</c:v>
                </c:pt>
                <c:pt idx="11">
                  <c:v>0.92542365679548966</c:v>
                </c:pt>
                <c:pt idx="12">
                  <c:v>0.92461689854460005</c:v>
                </c:pt>
                <c:pt idx="13">
                  <c:v>0.92461637263431795</c:v>
                </c:pt>
                <c:pt idx="14">
                  <c:v>0.92329429565849352</c:v>
                </c:pt>
                <c:pt idx="15">
                  <c:v>0.92318287722541703</c:v>
                </c:pt>
                <c:pt idx="16">
                  <c:v>0.92218512690523158</c:v>
                </c:pt>
                <c:pt idx="17">
                  <c:v>0.92216132244719895</c:v>
                </c:pt>
                <c:pt idx="18">
                  <c:v>0.92078934035086601</c:v>
                </c:pt>
                <c:pt idx="19">
                  <c:v>0.91939391859222297</c:v>
                </c:pt>
                <c:pt idx="20">
                  <c:v>0.91902659392262687</c:v>
                </c:pt>
                <c:pt idx="21">
                  <c:v>0.91762795668080921</c:v>
                </c:pt>
                <c:pt idx="22">
                  <c:v>0.91734704916679</c:v>
                </c:pt>
                <c:pt idx="23">
                  <c:v>0.91590911317741963</c:v>
                </c:pt>
                <c:pt idx="24">
                  <c:v>0.91539858697216558</c:v>
                </c:pt>
                <c:pt idx="25">
                  <c:v>0.91452982717833164</c:v>
                </c:pt>
                <c:pt idx="26">
                  <c:v>0.91387334239398565</c:v>
                </c:pt>
                <c:pt idx="27">
                  <c:v>0.91360794051972405</c:v>
                </c:pt>
                <c:pt idx="28">
                  <c:v>0.91302040475598301</c:v>
                </c:pt>
                <c:pt idx="29">
                  <c:v>0.91154289278746459</c:v>
                </c:pt>
                <c:pt idx="30">
                  <c:v>0.91089606258825295</c:v>
                </c:pt>
                <c:pt idx="31">
                  <c:v>0.90982281765814899</c:v>
                </c:pt>
                <c:pt idx="32">
                  <c:v>0.90981666133278849</c:v>
                </c:pt>
                <c:pt idx="33">
                  <c:v>0.90895366454861004</c:v>
                </c:pt>
                <c:pt idx="34">
                  <c:v>0.90822499926667699</c:v>
                </c:pt>
                <c:pt idx="35">
                  <c:v>0.90660850368789681</c:v>
                </c:pt>
                <c:pt idx="36">
                  <c:v>0.90660688433112002</c:v>
                </c:pt>
                <c:pt idx="37">
                  <c:v>0.90624732729260349</c:v>
                </c:pt>
                <c:pt idx="38">
                  <c:v>0.90547650373821087</c:v>
                </c:pt>
                <c:pt idx="39">
                  <c:v>0.90456618044165649</c:v>
                </c:pt>
                <c:pt idx="40">
                  <c:v>0.90409649905371503</c:v>
                </c:pt>
                <c:pt idx="41">
                  <c:v>0.902767434410369</c:v>
                </c:pt>
                <c:pt idx="42">
                  <c:v>0.90237141712352265</c:v>
                </c:pt>
                <c:pt idx="43">
                  <c:v>0.90211014319114058</c:v>
                </c:pt>
                <c:pt idx="44">
                  <c:v>0.90124515922186899</c:v>
                </c:pt>
                <c:pt idx="45">
                  <c:v>0.90124515922186899</c:v>
                </c:pt>
                <c:pt idx="46">
                  <c:v>0.89988286327507105</c:v>
                </c:pt>
                <c:pt idx="47">
                  <c:v>0.89982650724673097</c:v>
                </c:pt>
                <c:pt idx="48">
                  <c:v>0.89903551107669999</c:v>
                </c:pt>
                <c:pt idx="49">
                  <c:v>0.89817655898776139</c:v>
                </c:pt>
                <c:pt idx="50">
                  <c:v>0.89745332078619977</c:v>
                </c:pt>
                <c:pt idx="51">
                  <c:v>0.89682169542928081</c:v>
                </c:pt>
                <c:pt idx="52">
                  <c:v>0.89567509128468581</c:v>
                </c:pt>
                <c:pt idx="53">
                  <c:v>0.89565469838094702</c:v>
                </c:pt>
                <c:pt idx="54">
                  <c:v>0.89477629200909881</c:v>
                </c:pt>
                <c:pt idx="55">
                  <c:v>0.89477013568374064</c:v>
                </c:pt>
                <c:pt idx="56">
                  <c:v>0.89399715148752701</c:v>
                </c:pt>
                <c:pt idx="57">
                  <c:v>0.89316454754966357</c:v>
                </c:pt>
                <c:pt idx="58">
                  <c:v>0.8925674618712176</c:v>
                </c:pt>
                <c:pt idx="59">
                  <c:v>0.89179164823423795</c:v>
                </c:pt>
                <c:pt idx="60">
                  <c:v>0.89127935960775451</c:v>
                </c:pt>
                <c:pt idx="61">
                  <c:v>0.89032049168965399</c:v>
                </c:pt>
                <c:pt idx="62">
                  <c:v>0.88973839993311099</c:v>
                </c:pt>
                <c:pt idx="63">
                  <c:v>0.88827991733024603</c:v>
                </c:pt>
                <c:pt idx="64">
                  <c:v>0.88810837734861203</c:v>
                </c:pt>
                <c:pt idx="65">
                  <c:v>0.88742206150580949</c:v>
                </c:pt>
                <c:pt idx="66">
                  <c:v>0.88642049785514598</c:v>
                </c:pt>
                <c:pt idx="67">
                  <c:v>0.88556798473675602</c:v>
                </c:pt>
                <c:pt idx="68">
                  <c:v>0.88409267140207703</c:v>
                </c:pt>
                <c:pt idx="69">
                  <c:v>0.88313833935121833</c:v>
                </c:pt>
                <c:pt idx="70">
                  <c:v>0.88313833935121833</c:v>
                </c:pt>
                <c:pt idx="71">
                  <c:v>0.88222286366636449</c:v>
                </c:pt>
                <c:pt idx="72">
                  <c:v>0.88213449159989865</c:v>
                </c:pt>
                <c:pt idx="73">
                  <c:v>0.88072916179348903</c:v>
                </c:pt>
                <c:pt idx="74">
                  <c:v>0.87963024825156177</c:v>
                </c:pt>
                <c:pt idx="75">
                  <c:v>0.87884653523217982</c:v>
                </c:pt>
                <c:pt idx="76">
                  <c:v>0.87807080070958132</c:v>
                </c:pt>
                <c:pt idx="77">
                  <c:v>0.87788861279757124</c:v>
                </c:pt>
                <c:pt idx="78">
                  <c:v>0.87718100831032564</c:v>
                </c:pt>
                <c:pt idx="79">
                  <c:v>0.87641713079887495</c:v>
                </c:pt>
                <c:pt idx="80">
                  <c:v>0.8753796260771135</c:v>
                </c:pt>
                <c:pt idx="81">
                  <c:v>0.87536772384809103</c:v>
                </c:pt>
                <c:pt idx="82">
                  <c:v>0.87416379203609995</c:v>
                </c:pt>
                <c:pt idx="83">
                  <c:v>0.87378468152674105</c:v>
                </c:pt>
                <c:pt idx="84">
                  <c:v>0.87310497277803711</c:v>
                </c:pt>
                <c:pt idx="85">
                  <c:v>0.87244869126254065</c:v>
                </c:pt>
                <c:pt idx="86">
                  <c:v>0.87205615348655263</c:v>
                </c:pt>
                <c:pt idx="87">
                  <c:v>0.87112833009912682</c:v>
                </c:pt>
                <c:pt idx="88">
                  <c:v>0.86986505532202463</c:v>
                </c:pt>
                <c:pt idx="89">
                  <c:v>0.86909917166051265</c:v>
                </c:pt>
                <c:pt idx="90">
                  <c:v>0.8678360421043928</c:v>
                </c:pt>
                <c:pt idx="91">
                  <c:v>0.86508661986044799</c:v>
                </c:pt>
                <c:pt idx="92">
                  <c:v>0.86379148509240666</c:v>
                </c:pt>
                <c:pt idx="93">
                  <c:v>0.86300426986070999</c:v>
                </c:pt>
                <c:pt idx="94">
                  <c:v>0.86192692933099102</c:v>
                </c:pt>
                <c:pt idx="95">
                  <c:v>0.86052318170502518</c:v>
                </c:pt>
                <c:pt idx="96">
                  <c:v>0.860389591389357</c:v>
                </c:pt>
                <c:pt idx="97">
                  <c:v>0.85896171107521202</c:v>
                </c:pt>
                <c:pt idx="98">
                  <c:v>0.85893915004316113</c:v>
                </c:pt>
                <c:pt idx="99">
                  <c:v>0.85893094737942166</c:v>
                </c:pt>
                <c:pt idx="100">
                  <c:v>0.85729161847919</c:v>
                </c:pt>
                <c:pt idx="101">
                  <c:v>0.85707522068467812</c:v>
                </c:pt>
                <c:pt idx="102">
                  <c:v>0.85602200735326861</c:v>
                </c:pt>
                <c:pt idx="103">
                  <c:v>0.85527996091874403</c:v>
                </c:pt>
                <c:pt idx="104">
                  <c:v>0.85304538090315762</c:v>
                </c:pt>
                <c:pt idx="105">
                  <c:v>0.85182713997725057</c:v>
                </c:pt>
                <c:pt idx="106">
                  <c:v>0.85065703341961185</c:v>
                </c:pt>
                <c:pt idx="107">
                  <c:v>0.84980038221167664</c:v>
                </c:pt>
                <c:pt idx="108">
                  <c:v>0.84880010694478281</c:v>
                </c:pt>
                <c:pt idx="109">
                  <c:v>0.84831609874722136</c:v>
                </c:pt>
                <c:pt idx="110">
                  <c:v>0.84756734534097733</c:v>
                </c:pt>
                <c:pt idx="111">
                  <c:v>0.84729277516392698</c:v>
                </c:pt>
                <c:pt idx="112">
                  <c:v>0.84657743830709364</c:v>
                </c:pt>
                <c:pt idx="113">
                  <c:v>0.84567070800143063</c:v>
                </c:pt>
                <c:pt idx="114">
                  <c:v>0.84561752752569264</c:v>
                </c:pt>
                <c:pt idx="115">
                  <c:v>0.84477182471179912</c:v>
                </c:pt>
                <c:pt idx="116">
                  <c:v>0.84408516577505033</c:v>
                </c:pt>
                <c:pt idx="117">
                  <c:v>0.84266896328972962</c:v>
                </c:pt>
                <c:pt idx="118">
                  <c:v>0.83980846585155899</c:v>
                </c:pt>
                <c:pt idx="119">
                  <c:v>0.839793241771987</c:v>
                </c:pt>
                <c:pt idx="120">
                  <c:v>0.83870109915114865</c:v>
                </c:pt>
                <c:pt idx="121">
                  <c:v>0.83601493427028295</c:v>
                </c:pt>
                <c:pt idx="122">
                  <c:v>0.83531601196479199</c:v>
                </c:pt>
                <c:pt idx="123">
                  <c:v>0.83505957459888625</c:v>
                </c:pt>
                <c:pt idx="124">
                  <c:v>0.83362026090733599</c:v>
                </c:pt>
                <c:pt idx="125">
                  <c:v>0.83305485607187824</c:v>
                </c:pt>
                <c:pt idx="126">
                  <c:v>0.83279227803642464</c:v>
                </c:pt>
                <c:pt idx="127">
                  <c:v>0.83179087104422778</c:v>
                </c:pt>
                <c:pt idx="128">
                  <c:v>0.83097565331696666</c:v>
                </c:pt>
                <c:pt idx="129">
                  <c:v>0.8303460709803</c:v>
                </c:pt>
                <c:pt idx="130">
                  <c:v>0.82956165046345964</c:v>
                </c:pt>
                <c:pt idx="131">
                  <c:v>0.82861721085038664</c:v>
                </c:pt>
                <c:pt idx="132">
                  <c:v>0.82714973507800482</c:v>
                </c:pt>
                <c:pt idx="133">
                  <c:v>0.82672838985679098</c:v>
                </c:pt>
                <c:pt idx="134">
                  <c:v>0.82573964005271805</c:v>
                </c:pt>
                <c:pt idx="135">
                  <c:v>0.82368157789420904</c:v>
                </c:pt>
                <c:pt idx="136">
                  <c:v>0.82266014016134759</c:v>
                </c:pt>
                <c:pt idx="137">
                  <c:v>0.82142695953983402</c:v>
                </c:pt>
                <c:pt idx="138">
                  <c:v>0.82095983174885812</c:v>
                </c:pt>
                <c:pt idx="139">
                  <c:v>0.82027638878980957</c:v>
                </c:pt>
                <c:pt idx="140">
                  <c:v>0.81831545322979982</c:v>
                </c:pt>
                <c:pt idx="141">
                  <c:v>0.81715300293614002</c:v>
                </c:pt>
                <c:pt idx="142">
                  <c:v>0.81483016510968198</c:v>
                </c:pt>
                <c:pt idx="143">
                  <c:v>0.81253666153950099</c:v>
                </c:pt>
                <c:pt idx="144">
                  <c:v>0.81170597191565597</c:v>
                </c:pt>
                <c:pt idx="145">
                  <c:v>0.81054640364286001</c:v>
                </c:pt>
                <c:pt idx="146">
                  <c:v>0.80976757236258012</c:v>
                </c:pt>
                <c:pt idx="147">
                  <c:v>0.80877290039555705</c:v>
                </c:pt>
                <c:pt idx="148">
                  <c:v>0.80855220030604258</c:v>
                </c:pt>
                <c:pt idx="149">
                  <c:v>0.80715248520090133</c:v>
                </c:pt>
                <c:pt idx="150">
                  <c:v>0.80714099339358725</c:v>
                </c:pt>
                <c:pt idx="151">
                  <c:v>0.80622847922533203</c:v>
                </c:pt>
                <c:pt idx="152">
                  <c:v>0.80577150680734499</c:v>
                </c:pt>
                <c:pt idx="153">
                  <c:v>0.80382026579684596</c:v>
                </c:pt>
                <c:pt idx="154">
                  <c:v>0.80211374662196333</c:v>
                </c:pt>
                <c:pt idx="155">
                  <c:v>0.80134325343731205</c:v>
                </c:pt>
                <c:pt idx="156">
                  <c:v>0.80039105525541665</c:v>
                </c:pt>
                <c:pt idx="157">
                  <c:v>0.79949509390342166</c:v>
                </c:pt>
                <c:pt idx="158">
                  <c:v>0.79763966384993501</c:v>
                </c:pt>
                <c:pt idx="159">
                  <c:v>0.79736382547874396</c:v>
                </c:pt>
                <c:pt idx="160">
                  <c:v>0.796307006365646</c:v>
                </c:pt>
                <c:pt idx="161">
                  <c:v>0.79567671444892463</c:v>
                </c:pt>
                <c:pt idx="162">
                  <c:v>0.79522317401509501</c:v>
                </c:pt>
                <c:pt idx="163">
                  <c:v>0.7947690836895358</c:v>
                </c:pt>
                <c:pt idx="164">
                  <c:v>0.79383138621260008</c:v>
                </c:pt>
                <c:pt idx="165">
                  <c:v>0.79219665854720001</c:v>
                </c:pt>
                <c:pt idx="166">
                  <c:v>0.79170122124535303</c:v>
                </c:pt>
                <c:pt idx="167">
                  <c:v>0.78893206108645586</c:v>
                </c:pt>
                <c:pt idx="168">
                  <c:v>0.7878779264371788</c:v>
                </c:pt>
                <c:pt idx="169">
                  <c:v>0.78688378456754349</c:v>
                </c:pt>
                <c:pt idx="170">
                  <c:v>0.78592900093711904</c:v>
                </c:pt>
                <c:pt idx="171">
                  <c:v>0.78442062685895297</c:v>
                </c:pt>
                <c:pt idx="172">
                  <c:v>0.783020397190755</c:v>
                </c:pt>
                <c:pt idx="173">
                  <c:v>0.78226929452750105</c:v>
                </c:pt>
                <c:pt idx="174">
                  <c:v>0.78139799489108797</c:v>
                </c:pt>
                <c:pt idx="175">
                  <c:v>0.78115497605800466</c:v>
                </c:pt>
                <c:pt idx="176">
                  <c:v>0.78044278857581251</c:v>
                </c:pt>
                <c:pt idx="177">
                  <c:v>0.77966514914607365</c:v>
                </c:pt>
                <c:pt idx="178">
                  <c:v>0.77965998039791062</c:v>
                </c:pt>
                <c:pt idx="179">
                  <c:v>0.77759940279792505</c:v>
                </c:pt>
                <c:pt idx="180">
                  <c:v>0.77625364512705297</c:v>
                </c:pt>
                <c:pt idx="181">
                  <c:v>0.77535538734811282</c:v>
                </c:pt>
                <c:pt idx="182">
                  <c:v>0.7746565507383758</c:v>
                </c:pt>
                <c:pt idx="183">
                  <c:v>0.77407450819272205</c:v>
                </c:pt>
                <c:pt idx="184">
                  <c:v>0.77284455364549687</c:v>
                </c:pt>
                <c:pt idx="185">
                  <c:v>0.77125927964713781</c:v>
                </c:pt>
                <c:pt idx="186">
                  <c:v>0.77089454772362165</c:v>
                </c:pt>
                <c:pt idx="187">
                  <c:v>0.77004123131684521</c:v>
                </c:pt>
                <c:pt idx="188">
                  <c:v>0.76900071243572599</c:v>
                </c:pt>
                <c:pt idx="189">
                  <c:v>0.76817072882744197</c:v>
                </c:pt>
                <c:pt idx="190">
                  <c:v>0.76644443737578727</c:v>
                </c:pt>
                <c:pt idx="191">
                  <c:v>0.76538554235638312</c:v>
                </c:pt>
                <c:pt idx="192">
                  <c:v>0.76396039399044802</c:v>
                </c:pt>
                <c:pt idx="193">
                  <c:v>0.76302779473660198</c:v>
                </c:pt>
                <c:pt idx="194">
                  <c:v>0.76102934171687364</c:v>
                </c:pt>
                <c:pt idx="195">
                  <c:v>0.76000692979358764</c:v>
                </c:pt>
                <c:pt idx="196">
                  <c:v>0.75945743566122903</c:v>
                </c:pt>
                <c:pt idx="197">
                  <c:v>0.75891412591715857</c:v>
                </c:pt>
                <c:pt idx="198">
                  <c:v>0.75724028537736299</c:v>
                </c:pt>
                <c:pt idx="199">
                  <c:v>0.75634814003456763</c:v>
                </c:pt>
              </c:numCache>
            </c:numRef>
          </c:yVal>
          <c:smooth val="1"/>
          <c:extLst>
            <c:ext xmlns:c16="http://schemas.microsoft.com/office/drawing/2014/chart" uri="{C3380CC4-5D6E-409C-BE32-E72D297353CC}">
              <c16:uniqueId val="{00000000-919B-40A7-8370-D5B058D2770D}"/>
            </c:ext>
          </c:extLst>
        </c:ser>
        <c:dLbls>
          <c:showLegendKey val="0"/>
          <c:showVal val="0"/>
          <c:showCatName val="0"/>
          <c:showSerName val="0"/>
          <c:showPercent val="0"/>
          <c:showBubbleSize val="0"/>
        </c:dLbls>
        <c:axId val="106202240"/>
        <c:axId val="106204160"/>
      </c:scatterChart>
      <c:valAx>
        <c:axId val="106202240"/>
        <c:scaling>
          <c:orientation val="minMax"/>
          <c:min val="0.4"/>
        </c:scaling>
        <c:delete val="0"/>
        <c:axPos val="b"/>
        <c:title>
          <c:tx>
            <c:rich>
              <a:bodyPr/>
              <a:lstStyle/>
              <a:p>
                <a:pPr>
                  <a:defRPr/>
                </a:pPr>
                <a:r>
                  <a:rPr lang="en-US" dirty="0"/>
                  <a:t>Effectively</a:t>
                </a:r>
                <a:r>
                  <a:rPr lang="en-US" baseline="0" dirty="0"/>
                  <a:t> irrigated area</a:t>
                </a:r>
                <a:endParaRPr lang="en-US" dirty="0"/>
              </a:p>
            </c:rich>
          </c:tx>
          <c:overlay val="0"/>
        </c:title>
        <c:numFmt formatCode="General" sourceLinked="1"/>
        <c:majorTickMark val="none"/>
        <c:minorTickMark val="none"/>
        <c:tickLblPos val="nextTo"/>
        <c:crossAx val="106204160"/>
        <c:crosses val="autoZero"/>
        <c:crossBetween val="midCat"/>
      </c:valAx>
      <c:valAx>
        <c:axId val="106204160"/>
        <c:scaling>
          <c:orientation val="minMax"/>
          <c:min val="0.70000000000000062"/>
        </c:scaling>
        <c:delete val="0"/>
        <c:axPos val="l"/>
        <c:majorGridlines/>
        <c:title>
          <c:tx>
            <c:rich>
              <a:bodyPr/>
              <a:lstStyle/>
              <a:p>
                <a:pPr>
                  <a:defRPr sz="1500"/>
                </a:pPr>
                <a:r>
                  <a:rPr lang="en-US" sz="1500" b="1" i="0" baseline="0" dirty="0">
                    <a:effectLst/>
                  </a:rPr>
                  <a:t>Coefficient of irrigation efficiency</a:t>
                </a:r>
                <a:endParaRPr lang="en-US" sz="1500" dirty="0">
                  <a:effectLst/>
                </a:endParaRPr>
              </a:p>
            </c:rich>
          </c:tx>
          <c:overlay val="0"/>
        </c:title>
        <c:numFmt formatCode="0%" sourceLinked="0"/>
        <c:majorTickMark val="none"/>
        <c:minorTickMark val="none"/>
        <c:tickLblPos val="nextTo"/>
        <c:crossAx val="106202240"/>
        <c:crosses val="autoZero"/>
        <c:crossBetween val="midCat"/>
      </c:valAx>
    </c:plotArea>
    <c:plotVisOnly val="1"/>
    <c:dispBlanksAs val="gap"/>
    <c:showDLblsOverMax val="0"/>
  </c:chart>
  <c:txPr>
    <a:bodyPr/>
    <a:lstStyle/>
    <a:p>
      <a:pPr>
        <a:defRPr sz="1500"/>
      </a:pPr>
      <a:endParaRPr lang="bg-BG"/>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6558763487898"/>
          <c:y val="6.7455338244009816E-2"/>
          <c:w val="0.76126736111111049"/>
          <c:h val="0.78997300337458376"/>
        </c:manualLayout>
      </c:layout>
      <c:scatterChart>
        <c:scatterStyle val="smoothMarker"/>
        <c:varyColors val="0"/>
        <c:ser>
          <c:idx val="0"/>
          <c:order val="0"/>
          <c:xVal>
            <c:numRef>
              <c:f>'Pareto 134-posledno'!$E$4:$E$33</c:f>
              <c:numCache>
                <c:formatCode>0</c:formatCode>
                <c:ptCount val="30"/>
                <c:pt idx="0">
                  <c:v>216.27895999999998</c:v>
                </c:pt>
                <c:pt idx="1">
                  <c:v>216.297843</c:v>
                </c:pt>
                <c:pt idx="2">
                  <c:v>216.38238000000243</c:v>
                </c:pt>
                <c:pt idx="3">
                  <c:v>216.46839300000067</c:v>
                </c:pt>
                <c:pt idx="4">
                  <c:v>216.48896400000001</c:v>
                </c:pt>
                <c:pt idx="5">
                  <c:v>216.582761</c:v>
                </c:pt>
                <c:pt idx="6">
                  <c:v>216.582761</c:v>
                </c:pt>
                <c:pt idx="7">
                  <c:v>216.63951299999755</c:v>
                </c:pt>
                <c:pt idx="8">
                  <c:v>216.69542200000001</c:v>
                </c:pt>
                <c:pt idx="9">
                  <c:v>216.82065700000001</c:v>
                </c:pt>
                <c:pt idx="10">
                  <c:v>216.82220300000191</c:v>
                </c:pt>
                <c:pt idx="11">
                  <c:v>216.95033400000167</c:v>
                </c:pt>
                <c:pt idx="12">
                  <c:v>217.22469099999998</c:v>
                </c:pt>
                <c:pt idx="13">
                  <c:v>217.410788</c:v>
                </c:pt>
                <c:pt idx="14">
                  <c:v>217.41147800000007</c:v>
                </c:pt>
                <c:pt idx="15">
                  <c:v>217.48492800000147</c:v>
                </c:pt>
                <c:pt idx="16">
                  <c:v>217.69865999999999</c:v>
                </c:pt>
                <c:pt idx="17">
                  <c:v>217.88869600000231</c:v>
                </c:pt>
                <c:pt idx="18">
                  <c:v>218.15040000000027</c:v>
                </c:pt>
                <c:pt idx="19">
                  <c:v>218.246218</c:v>
                </c:pt>
                <c:pt idx="20">
                  <c:v>218.498651</c:v>
                </c:pt>
                <c:pt idx="21">
                  <c:v>218.59320399999999</c:v>
                </c:pt>
                <c:pt idx="22">
                  <c:v>218.75118700000004</c:v>
                </c:pt>
                <c:pt idx="23">
                  <c:v>219.13959799999998</c:v>
                </c:pt>
                <c:pt idx="24">
                  <c:v>221.86773400000001</c:v>
                </c:pt>
                <c:pt idx="25">
                  <c:v>225.861594</c:v>
                </c:pt>
                <c:pt idx="26">
                  <c:v>231.037578</c:v>
                </c:pt>
                <c:pt idx="27">
                  <c:v>246.47078499999998</c:v>
                </c:pt>
                <c:pt idx="28">
                  <c:v>257.33209699999969</c:v>
                </c:pt>
                <c:pt idx="29">
                  <c:v>257.33209699999969</c:v>
                </c:pt>
              </c:numCache>
            </c:numRef>
          </c:xVal>
          <c:yVal>
            <c:numRef>
              <c:f>'Pareto 134-posledno'!$F$4:$F$33</c:f>
              <c:numCache>
                <c:formatCode>#,##0</c:formatCode>
                <c:ptCount val="30"/>
                <c:pt idx="0">
                  <c:v>25030413.763602514</c:v>
                </c:pt>
                <c:pt idx="1">
                  <c:v>25025667.0113682</c:v>
                </c:pt>
                <c:pt idx="2">
                  <c:v>23556142.7355619</c:v>
                </c:pt>
                <c:pt idx="3">
                  <c:v>22442983.575011302</c:v>
                </c:pt>
                <c:pt idx="4">
                  <c:v>21934583.097762998</c:v>
                </c:pt>
                <c:pt idx="5">
                  <c:v>20848307.407497376</c:v>
                </c:pt>
                <c:pt idx="6">
                  <c:v>20848307.407497376</c:v>
                </c:pt>
                <c:pt idx="7">
                  <c:v>19832849.073671401</c:v>
                </c:pt>
                <c:pt idx="8">
                  <c:v>18873636.1411658</c:v>
                </c:pt>
                <c:pt idx="9">
                  <c:v>18376173.531180698</c:v>
                </c:pt>
                <c:pt idx="10">
                  <c:v>17015443.584433042</c:v>
                </c:pt>
                <c:pt idx="11">
                  <c:v>15437322.770544861</c:v>
                </c:pt>
                <c:pt idx="12">
                  <c:v>13851269.1047996</c:v>
                </c:pt>
                <c:pt idx="13">
                  <c:v>13180575.912338501</c:v>
                </c:pt>
                <c:pt idx="14">
                  <c:v>12064084.532407301</c:v>
                </c:pt>
                <c:pt idx="15">
                  <c:v>11512101.165715899</c:v>
                </c:pt>
                <c:pt idx="16">
                  <c:v>10352671.672313306</c:v>
                </c:pt>
                <c:pt idx="17">
                  <c:v>9112280.4523043595</c:v>
                </c:pt>
                <c:pt idx="18">
                  <c:v>7476621.9349976303</c:v>
                </c:pt>
                <c:pt idx="19">
                  <c:v>6601612.8387669194</c:v>
                </c:pt>
                <c:pt idx="20">
                  <c:v>5622869.5688253008</c:v>
                </c:pt>
                <c:pt idx="21">
                  <c:v>4506498.6366174575</c:v>
                </c:pt>
                <c:pt idx="22">
                  <c:v>3538196.7379181599</c:v>
                </c:pt>
                <c:pt idx="23">
                  <c:v>2345572.0890633087</c:v>
                </c:pt>
                <c:pt idx="24">
                  <c:v>1490744.4943240599</c:v>
                </c:pt>
                <c:pt idx="25">
                  <c:v>920884.03344366502</c:v>
                </c:pt>
                <c:pt idx="26">
                  <c:v>635350.38583422941</c:v>
                </c:pt>
                <c:pt idx="27">
                  <c:v>203870.24001313999</c:v>
                </c:pt>
                <c:pt idx="28">
                  <c:v>2247.9689710378998</c:v>
                </c:pt>
                <c:pt idx="29">
                  <c:v>2247.9689710378998</c:v>
                </c:pt>
              </c:numCache>
            </c:numRef>
          </c:yVal>
          <c:smooth val="1"/>
          <c:extLst>
            <c:ext xmlns:c16="http://schemas.microsoft.com/office/drawing/2014/chart" uri="{C3380CC4-5D6E-409C-BE32-E72D297353CC}">
              <c16:uniqueId val="{00000000-8BFE-4F5C-831F-96735E6FF64B}"/>
            </c:ext>
          </c:extLst>
        </c:ser>
        <c:dLbls>
          <c:showLegendKey val="0"/>
          <c:showVal val="0"/>
          <c:showCatName val="0"/>
          <c:showSerName val="0"/>
          <c:showPercent val="0"/>
          <c:showBubbleSize val="0"/>
        </c:dLbls>
        <c:axId val="108649856"/>
        <c:axId val="108659840"/>
      </c:scatterChart>
      <c:valAx>
        <c:axId val="108649856"/>
        <c:scaling>
          <c:orientation val="minMax"/>
        </c:scaling>
        <c:delete val="0"/>
        <c:axPos val="b"/>
        <c:numFmt formatCode="0" sourceLinked="1"/>
        <c:majorTickMark val="none"/>
        <c:minorTickMark val="none"/>
        <c:tickLblPos val="nextTo"/>
        <c:crossAx val="108659840"/>
        <c:crosses val="autoZero"/>
        <c:crossBetween val="midCat"/>
      </c:valAx>
      <c:valAx>
        <c:axId val="108659840"/>
        <c:scaling>
          <c:orientation val="minMax"/>
          <c:min val="0"/>
        </c:scaling>
        <c:delete val="0"/>
        <c:axPos val="l"/>
        <c:majorGridlines/>
        <c:numFmt formatCode="#,##0" sourceLinked="1"/>
        <c:majorTickMark val="none"/>
        <c:minorTickMark val="none"/>
        <c:tickLblPos val="nextTo"/>
        <c:txPr>
          <a:bodyPr/>
          <a:lstStyle/>
          <a:p>
            <a:pPr>
              <a:defRPr sz="900"/>
            </a:pPr>
            <a:endParaRPr lang="bg-BG"/>
          </a:p>
        </c:txPr>
        <c:crossAx val="108649856"/>
        <c:crosses val="autoZero"/>
        <c:crossBetween val="midCat"/>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99327827923949"/>
          <c:y val="4.3560632045235199E-2"/>
          <c:w val="0.73376837270341999"/>
          <c:h val="0.79242439337159964"/>
        </c:manualLayout>
      </c:layout>
      <c:scatterChart>
        <c:scatterStyle val="lineMarker"/>
        <c:varyColors val="0"/>
        <c:ser>
          <c:idx val="0"/>
          <c:order val="0"/>
          <c:spPr>
            <a:ln>
              <a:solidFill>
                <a:schemeClr val="accent2">
                  <a:lumMod val="50000"/>
                </a:schemeClr>
              </a:solidFill>
            </a:ln>
          </c:spPr>
          <c:marker>
            <c:spPr>
              <a:solidFill>
                <a:schemeClr val="accent2">
                  <a:lumMod val="50000"/>
                </a:schemeClr>
              </a:solidFill>
              <a:ln>
                <a:solidFill>
                  <a:schemeClr val="accent2">
                    <a:lumMod val="50000"/>
                  </a:schemeClr>
                </a:solidFill>
              </a:ln>
            </c:spPr>
          </c:marker>
          <c:dPt>
            <c:idx val="0"/>
            <c:marker>
              <c:symbol val="diamond"/>
              <c:size val="2"/>
            </c:marker>
            <c:bubble3D val="0"/>
            <c:extLst>
              <c:ext xmlns:c16="http://schemas.microsoft.com/office/drawing/2014/chart" uri="{C3380CC4-5D6E-409C-BE32-E72D297353CC}">
                <c16:uniqueId val="{00000000-D59A-412B-95B8-E945234A09C1}"/>
              </c:ext>
            </c:extLst>
          </c:dPt>
          <c:dLbls>
            <c:dLbl>
              <c:idx val="5"/>
              <c:layout>
                <c:manualLayout>
                  <c:x val="-2.2222222222222282E-2"/>
                  <c:y val="-4.1711233459197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9A-412B-95B8-E945234A09C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'leakages Pleven'!$Z$13:$Z$19</c:f>
              <c:numCache>
                <c:formatCode>#,##0</c:formatCode>
                <c:ptCount val="7"/>
                <c:pt idx="0" formatCode="General">
                  <c:v>0</c:v>
                </c:pt>
                <c:pt idx="1">
                  <c:v>280000</c:v>
                </c:pt>
                <c:pt idx="2">
                  <c:v>543250</c:v>
                </c:pt>
                <c:pt idx="3">
                  <c:v>561250</c:v>
                </c:pt>
                <c:pt idx="4">
                  <c:v>579250</c:v>
                </c:pt>
                <c:pt idx="5">
                  <c:v>597250</c:v>
                </c:pt>
                <c:pt idx="6">
                  <c:v>28226620</c:v>
                </c:pt>
              </c:numCache>
            </c:numRef>
          </c:xVal>
          <c:yVal>
            <c:numRef>
              <c:f>'leakages Pleven'!$X$13:$X$19</c:f>
              <c:numCache>
                <c:formatCode>0%</c:formatCode>
                <c:ptCount val="7"/>
                <c:pt idx="0">
                  <c:v>0</c:v>
                </c:pt>
                <c:pt idx="1">
                  <c:v>0.1</c:v>
                </c:pt>
                <c:pt idx="2">
                  <c:v>0.37000000000000038</c:v>
                </c:pt>
                <c:pt idx="3">
                  <c:v>0.54325000000000001</c:v>
                </c:pt>
                <c:pt idx="4">
                  <c:v>0.65350000000000064</c:v>
                </c:pt>
                <c:pt idx="5">
                  <c:v>0.72295750000000014</c:v>
                </c:pt>
                <c:pt idx="6">
                  <c:v>0.82000000000000062</c:v>
                </c:pt>
              </c:numCache>
            </c:numRef>
          </c:yVal>
          <c:smooth val="0"/>
          <c:extLst>
            <c:ext xmlns:c16="http://schemas.microsoft.com/office/drawing/2014/chart" uri="{C3380CC4-5D6E-409C-BE32-E72D297353CC}">
              <c16:uniqueId val="{00000002-D59A-412B-95B8-E945234A09C1}"/>
            </c:ext>
          </c:extLst>
        </c:ser>
        <c:dLbls>
          <c:showLegendKey val="0"/>
          <c:showVal val="0"/>
          <c:showCatName val="0"/>
          <c:showSerName val="0"/>
          <c:showPercent val="0"/>
          <c:showBubbleSize val="0"/>
        </c:dLbls>
        <c:axId val="108665856"/>
        <c:axId val="108696704"/>
      </c:scatterChart>
      <c:valAx>
        <c:axId val="108665856"/>
        <c:scaling>
          <c:orientation val="minMax"/>
          <c:min val="0"/>
        </c:scaling>
        <c:delete val="0"/>
        <c:axPos val="b"/>
        <c:numFmt formatCode="General" sourceLinked="1"/>
        <c:majorTickMark val="none"/>
        <c:minorTickMark val="none"/>
        <c:tickLblPos val="nextTo"/>
        <c:crossAx val="108696704"/>
        <c:crosses val="autoZero"/>
        <c:crossBetween val="midCat"/>
        <c:majorUnit val="5000000"/>
        <c:dispUnits>
          <c:builtInUnit val="millions"/>
        </c:dispUnits>
      </c:valAx>
      <c:valAx>
        <c:axId val="108696704"/>
        <c:scaling>
          <c:orientation val="minMax"/>
        </c:scaling>
        <c:delete val="0"/>
        <c:axPos val="l"/>
        <c:majorGridlines/>
        <c:numFmt formatCode="0%" sourceLinked="1"/>
        <c:majorTickMark val="none"/>
        <c:minorTickMark val="none"/>
        <c:tickLblPos val="nextTo"/>
        <c:crossAx val="108665856"/>
        <c:crosses val="autoZero"/>
        <c:crossBetween val="midCat"/>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20466039306091"/>
          <c:y val="9.5238095238095247E-2"/>
          <c:w val="0.72697842647718069"/>
          <c:h val="0.66255280589926258"/>
        </c:manualLayout>
      </c:layout>
      <c:scatterChart>
        <c:scatterStyle val="smoothMarker"/>
        <c:varyColors val="0"/>
        <c:ser>
          <c:idx val="0"/>
          <c:order val="0"/>
          <c:spPr>
            <a:ln>
              <a:solidFill>
                <a:srgbClr val="FF0000"/>
              </a:solidFill>
            </a:ln>
          </c:spPr>
          <c:marker>
            <c:symbol val="circle"/>
            <c:size val="5"/>
            <c:spPr>
              <a:solidFill>
                <a:srgbClr val="FF0000"/>
              </a:solidFill>
              <a:ln>
                <a:solidFill>
                  <a:srgbClr val="FF0000"/>
                </a:solidFill>
              </a:ln>
            </c:spPr>
          </c:marker>
          <c:xVal>
            <c:numRef>
              <c:f>kriwata!$A$3:$A$200</c:f>
              <c:numCache>
                <c:formatCode>General</c:formatCode>
                <c:ptCount val="198"/>
                <c:pt idx="1">
                  <c:v>83083.182103514395</c:v>
                </c:pt>
                <c:pt idx="2">
                  <c:v>129260.42519276545</c:v>
                </c:pt>
                <c:pt idx="3">
                  <c:v>224445.99943585298</c:v>
                </c:pt>
                <c:pt idx="4">
                  <c:v>306525.32117537601</c:v>
                </c:pt>
                <c:pt idx="5">
                  <c:v>392330.86167514301</c:v>
                </c:pt>
                <c:pt idx="6">
                  <c:v>590213.05220109143</c:v>
                </c:pt>
                <c:pt idx="7">
                  <c:v>628403.10820259305</c:v>
                </c:pt>
                <c:pt idx="8">
                  <c:v>781105.84675926401</c:v>
                </c:pt>
                <c:pt idx="9">
                  <c:v>895780.96158364194</c:v>
                </c:pt>
                <c:pt idx="10">
                  <c:v>907694.68856894237</c:v>
                </c:pt>
                <c:pt idx="11">
                  <c:v>1029760.6650163404</c:v>
                </c:pt>
                <c:pt idx="12">
                  <c:v>1150349.0957850099</c:v>
                </c:pt>
                <c:pt idx="13">
                  <c:v>1198904.0842052801</c:v>
                </c:pt>
                <c:pt idx="14">
                  <c:v>1361548.81329079</c:v>
                </c:pt>
                <c:pt idx="15">
                  <c:v>1482300.6221973982</c:v>
                </c:pt>
                <c:pt idx="16">
                  <c:v>1563889.2329859301</c:v>
                </c:pt>
                <c:pt idx="17">
                  <c:v>1642185.2900922</c:v>
                </c:pt>
                <c:pt idx="18">
                  <c:v>1827297.3580374601</c:v>
                </c:pt>
                <c:pt idx="19">
                  <c:v>1878584.7303987199</c:v>
                </c:pt>
                <c:pt idx="20">
                  <c:v>1943128.5998635201</c:v>
                </c:pt>
                <c:pt idx="21">
                  <c:v>2227356.7846684502</c:v>
                </c:pt>
                <c:pt idx="22">
                  <c:v>2318105.859323239</c:v>
                </c:pt>
                <c:pt idx="23">
                  <c:v>2445301.7560131997</c:v>
                </c:pt>
                <c:pt idx="24">
                  <c:v>2515569.5008902699</c:v>
                </c:pt>
                <c:pt idx="25">
                  <c:v>2664547.5265005101</c:v>
                </c:pt>
                <c:pt idx="26">
                  <c:v>2804655.7368967398</c:v>
                </c:pt>
                <c:pt idx="27">
                  <c:v>2889728.6370719499</c:v>
                </c:pt>
                <c:pt idx="28">
                  <c:v>2986698.8473346201</c:v>
                </c:pt>
                <c:pt idx="29">
                  <c:v>3101843.7106106477</c:v>
                </c:pt>
                <c:pt idx="30">
                  <c:v>3293400.5466032457</c:v>
                </c:pt>
                <c:pt idx="31">
                  <c:v>3331940.1106595919</c:v>
                </c:pt>
                <c:pt idx="32">
                  <c:v>3451386.9770574267</c:v>
                </c:pt>
                <c:pt idx="33">
                  <c:v>3586275.0951887057</c:v>
                </c:pt>
                <c:pt idx="34">
                  <c:v>3738953.24098439</c:v>
                </c:pt>
                <c:pt idx="35">
                  <c:v>3837260.7003827798</c:v>
                </c:pt>
                <c:pt idx="36">
                  <c:v>4006291.9207534567</c:v>
                </c:pt>
                <c:pt idx="37">
                  <c:v>4145104.64143372</c:v>
                </c:pt>
                <c:pt idx="38">
                  <c:v>4165912.0771424077</c:v>
                </c:pt>
                <c:pt idx="39">
                  <c:v>4333169.403076319</c:v>
                </c:pt>
                <c:pt idx="40">
                  <c:v>4400609.6187106995</c:v>
                </c:pt>
                <c:pt idx="41">
                  <c:v>4507258.8470218554</c:v>
                </c:pt>
                <c:pt idx="42">
                  <c:v>4539111.5914918054</c:v>
                </c:pt>
                <c:pt idx="43">
                  <c:v>4646402.2751215314</c:v>
                </c:pt>
                <c:pt idx="44">
                  <c:v>4737836.5639048992</c:v>
                </c:pt>
                <c:pt idx="45">
                  <c:v>4811452.7106439797</c:v>
                </c:pt>
                <c:pt idx="46">
                  <c:v>4965166.0524863685</c:v>
                </c:pt>
                <c:pt idx="47">
                  <c:v>5133888.2848256798</c:v>
                </c:pt>
                <c:pt idx="48">
                  <c:v>5224887.6860718904</c:v>
                </c:pt>
                <c:pt idx="49">
                  <c:v>5339975.7583543034</c:v>
                </c:pt>
                <c:pt idx="50">
                  <c:v>5446819.8211054597</c:v>
                </c:pt>
                <c:pt idx="51">
                  <c:v>5644369.9242520975</c:v>
                </c:pt>
                <c:pt idx="52">
                  <c:v>5739709.1540245097</c:v>
                </c:pt>
                <c:pt idx="53">
                  <c:v>6085598.7950744396</c:v>
                </c:pt>
                <c:pt idx="54">
                  <c:v>6149772.7429656675</c:v>
                </c:pt>
                <c:pt idx="55">
                  <c:v>6342012.7466753954</c:v>
                </c:pt>
                <c:pt idx="56">
                  <c:v>6571967.2618108597</c:v>
                </c:pt>
                <c:pt idx="57">
                  <c:v>6591463.1845917003</c:v>
                </c:pt>
                <c:pt idx="58">
                  <c:v>6848797.6146591585</c:v>
                </c:pt>
                <c:pt idx="59">
                  <c:v>7243680.2781599024</c:v>
                </c:pt>
                <c:pt idx="60">
                  <c:v>7543897.5893042544</c:v>
                </c:pt>
                <c:pt idx="61">
                  <c:v>8014752.0843383009</c:v>
                </c:pt>
                <c:pt idx="62">
                  <c:v>8017779.0573414154</c:v>
                </c:pt>
                <c:pt idx="63">
                  <c:v>8450566.9036413189</c:v>
                </c:pt>
                <c:pt idx="64">
                  <c:v>8753343.3595569301</c:v>
                </c:pt>
                <c:pt idx="65">
                  <c:v>9189082.8004701696</c:v>
                </c:pt>
                <c:pt idx="66">
                  <c:v>9548429.4778103996</c:v>
                </c:pt>
                <c:pt idx="67">
                  <c:v>9727862.3623485304</c:v>
                </c:pt>
                <c:pt idx="68">
                  <c:v>10150545.059254499</c:v>
                </c:pt>
                <c:pt idx="69">
                  <c:v>10529802.8321687</c:v>
                </c:pt>
                <c:pt idx="70">
                  <c:v>11172416.674810316</c:v>
                </c:pt>
                <c:pt idx="71">
                  <c:v>11438083.0849443</c:v>
                </c:pt>
                <c:pt idx="72">
                  <c:v>11839958.895947346</c:v>
                </c:pt>
                <c:pt idx="73">
                  <c:v>12005764.6842413</c:v>
                </c:pt>
                <c:pt idx="74">
                  <c:v>12335022.436739881</c:v>
                </c:pt>
                <c:pt idx="75">
                  <c:v>12858718.537951799</c:v>
                </c:pt>
                <c:pt idx="76">
                  <c:v>13433577.0216469</c:v>
                </c:pt>
                <c:pt idx="77">
                  <c:v>13722982.607992793</c:v>
                </c:pt>
                <c:pt idx="78">
                  <c:v>14272157.250615399</c:v>
                </c:pt>
                <c:pt idx="79">
                  <c:v>14973877.302831016</c:v>
                </c:pt>
                <c:pt idx="80">
                  <c:v>15584132.059332</c:v>
                </c:pt>
                <c:pt idx="81">
                  <c:v>16000662.096641099</c:v>
                </c:pt>
                <c:pt idx="82">
                  <c:v>16253587.642550001</c:v>
                </c:pt>
                <c:pt idx="83">
                  <c:v>16603405.169483099</c:v>
                </c:pt>
                <c:pt idx="84">
                  <c:v>16950190.419529699</c:v>
                </c:pt>
                <c:pt idx="85">
                  <c:v>17261157.565684602</c:v>
                </c:pt>
                <c:pt idx="86">
                  <c:v>17719401.420706399</c:v>
                </c:pt>
                <c:pt idx="87">
                  <c:v>18033706.5177758</c:v>
                </c:pt>
                <c:pt idx="88">
                  <c:v>18599987.3534468</c:v>
                </c:pt>
                <c:pt idx="89">
                  <c:v>19175797.525646672</c:v>
                </c:pt>
                <c:pt idx="90">
                  <c:v>19561993.840136599</c:v>
                </c:pt>
                <c:pt idx="91">
                  <c:v>19788946.149570201</c:v>
                </c:pt>
                <c:pt idx="92">
                  <c:v>20307080.678903401</c:v>
                </c:pt>
                <c:pt idx="93">
                  <c:v>20746386.689674292</c:v>
                </c:pt>
                <c:pt idx="94">
                  <c:v>21164718.077505492</c:v>
                </c:pt>
                <c:pt idx="95">
                  <c:v>21555872.3229778</c:v>
                </c:pt>
                <c:pt idx="96">
                  <c:v>22216449.281284396</c:v>
                </c:pt>
                <c:pt idx="97">
                  <c:v>22444340.400857572</c:v>
                </c:pt>
                <c:pt idx="98">
                  <c:v>22961182.577275276</c:v>
                </c:pt>
                <c:pt idx="99">
                  <c:v>23443138.0376046</c:v>
                </c:pt>
                <c:pt idx="100">
                  <c:v>23578048.360677976</c:v>
                </c:pt>
                <c:pt idx="101">
                  <c:v>23924454.452431072</c:v>
                </c:pt>
                <c:pt idx="102">
                  <c:v>24377281.838679805</c:v>
                </c:pt>
                <c:pt idx="103">
                  <c:v>24764204.893785801</c:v>
                </c:pt>
                <c:pt idx="104">
                  <c:v>24981334.334107719</c:v>
                </c:pt>
                <c:pt idx="105">
                  <c:v>25684634.694854699</c:v>
                </c:pt>
                <c:pt idx="106">
                  <c:v>26210851.715154409</c:v>
                </c:pt>
                <c:pt idx="107">
                  <c:v>26838897.853416201</c:v>
                </c:pt>
                <c:pt idx="108">
                  <c:v>27236627.6826909</c:v>
                </c:pt>
                <c:pt idx="109">
                  <c:v>27472903.696105029</c:v>
                </c:pt>
                <c:pt idx="110">
                  <c:v>27838883.7763105</c:v>
                </c:pt>
                <c:pt idx="111">
                  <c:v>28239936.215457998</c:v>
                </c:pt>
                <c:pt idx="112">
                  <c:v>28706041.966463376</c:v>
                </c:pt>
                <c:pt idx="113">
                  <c:v>29001377.2309145</c:v>
                </c:pt>
                <c:pt idx="114">
                  <c:v>29293110.499666076</c:v>
                </c:pt>
                <c:pt idx="115">
                  <c:v>29990959.9521171</c:v>
                </c:pt>
                <c:pt idx="116">
                  <c:v>30506230.953631766</c:v>
                </c:pt>
                <c:pt idx="117">
                  <c:v>30528892.651093096</c:v>
                </c:pt>
                <c:pt idx="118">
                  <c:v>30971092.997537076</c:v>
                </c:pt>
                <c:pt idx="119">
                  <c:v>31048013.246844776</c:v>
                </c:pt>
                <c:pt idx="120">
                  <c:v>31568074.130775299</c:v>
                </c:pt>
                <c:pt idx="121">
                  <c:v>31741254.489653517</c:v>
                </c:pt>
                <c:pt idx="122">
                  <c:v>32177880.526283596</c:v>
                </c:pt>
                <c:pt idx="123">
                  <c:v>32443758.99948157</c:v>
                </c:pt>
                <c:pt idx="124">
                  <c:v>32841384.5959622</c:v>
                </c:pt>
                <c:pt idx="125">
                  <c:v>33236177.211206801</c:v>
                </c:pt>
                <c:pt idx="126">
                  <c:v>33426229.7045753</c:v>
                </c:pt>
                <c:pt idx="127">
                  <c:v>33772485.334339298</c:v>
                </c:pt>
                <c:pt idx="128">
                  <c:v>34065298.962760784</c:v>
                </c:pt>
                <c:pt idx="129">
                  <c:v>34730824.371053301</c:v>
                </c:pt>
                <c:pt idx="130">
                  <c:v>35085839.402585045</c:v>
                </c:pt>
                <c:pt idx="131">
                  <c:v>35492405.295296721</c:v>
                </c:pt>
                <c:pt idx="132">
                  <c:v>35941862.416714996</c:v>
                </c:pt>
                <c:pt idx="133">
                  <c:v>35942126.412441485</c:v>
                </c:pt>
                <c:pt idx="134">
                  <c:v>36556356.775551513</c:v>
                </c:pt>
                <c:pt idx="135">
                  <c:v>37176297.383393295</c:v>
                </c:pt>
                <c:pt idx="136">
                  <c:v>37572897.959615603</c:v>
                </c:pt>
                <c:pt idx="137">
                  <c:v>38025898.783745795</c:v>
                </c:pt>
                <c:pt idx="138">
                  <c:v>38274963.927085295</c:v>
                </c:pt>
                <c:pt idx="139">
                  <c:v>38473248.9247896</c:v>
                </c:pt>
                <c:pt idx="140">
                  <c:v>39113751.765300512</c:v>
                </c:pt>
                <c:pt idx="141">
                  <c:v>39596798.128282502</c:v>
                </c:pt>
                <c:pt idx="142">
                  <c:v>39851282.780313097</c:v>
                </c:pt>
                <c:pt idx="143">
                  <c:v>40637937.340064086</c:v>
                </c:pt>
                <c:pt idx="144">
                  <c:v>41336604.7535754</c:v>
                </c:pt>
                <c:pt idx="145">
                  <c:v>41480590.069217838</c:v>
                </c:pt>
                <c:pt idx="146">
                  <c:v>41842345.619691812</c:v>
                </c:pt>
                <c:pt idx="147">
                  <c:v>42189757.410534799</c:v>
                </c:pt>
                <c:pt idx="148">
                  <c:v>42429318.503025085</c:v>
                </c:pt>
                <c:pt idx="149">
                  <c:v>42783572.839022696</c:v>
                </c:pt>
                <c:pt idx="150">
                  <c:v>43220401.795272112</c:v>
                </c:pt>
                <c:pt idx="151">
                  <c:v>43362977.706226401</c:v>
                </c:pt>
                <c:pt idx="152">
                  <c:v>43757277.714500897</c:v>
                </c:pt>
                <c:pt idx="153">
                  <c:v>44228476.746017702</c:v>
                </c:pt>
                <c:pt idx="154">
                  <c:v>45546921.411653198</c:v>
                </c:pt>
                <c:pt idx="155">
                  <c:v>46061581.423836999</c:v>
                </c:pt>
                <c:pt idx="156">
                  <c:v>46104723.615395501</c:v>
                </c:pt>
                <c:pt idx="157">
                  <c:v>46583042.441805184</c:v>
                </c:pt>
                <c:pt idx="158">
                  <c:v>47158229.409723498</c:v>
                </c:pt>
                <c:pt idx="159">
                  <c:v>47200767.484457403</c:v>
                </c:pt>
                <c:pt idx="160">
                  <c:v>47778673.239408799</c:v>
                </c:pt>
                <c:pt idx="161">
                  <c:v>48112039.0683854</c:v>
                </c:pt>
                <c:pt idx="162">
                  <c:v>48415328.36123798</c:v>
                </c:pt>
                <c:pt idx="163">
                  <c:v>48572181.990607768</c:v>
                </c:pt>
                <c:pt idx="164">
                  <c:v>49034752.389821686</c:v>
                </c:pt>
                <c:pt idx="165">
                  <c:v>49631898.886614494</c:v>
                </c:pt>
                <c:pt idx="166">
                  <c:v>49633796.108173802</c:v>
                </c:pt>
                <c:pt idx="167">
                  <c:v>50237483.012228698</c:v>
                </c:pt>
                <c:pt idx="168">
                  <c:v>50848550.1217262</c:v>
                </c:pt>
                <c:pt idx="169">
                  <c:v>51008337.584722593</c:v>
                </c:pt>
                <c:pt idx="170">
                  <c:v>51862598.106395096</c:v>
                </c:pt>
                <c:pt idx="171">
                  <c:v>52152027.542763986</c:v>
                </c:pt>
                <c:pt idx="172">
                  <c:v>52600072.139274471</c:v>
                </c:pt>
                <c:pt idx="173">
                  <c:v>53134768.421961799</c:v>
                </c:pt>
                <c:pt idx="174">
                  <c:v>53555568.101280712</c:v>
                </c:pt>
                <c:pt idx="175">
                  <c:v>55225375.033874884</c:v>
                </c:pt>
                <c:pt idx="176">
                  <c:v>55705180.372177795</c:v>
                </c:pt>
                <c:pt idx="177">
                  <c:v>56289852.393993713</c:v>
                </c:pt>
                <c:pt idx="178">
                  <c:v>56763423.326624796</c:v>
                </c:pt>
                <c:pt idx="179">
                  <c:v>57168145.401752785</c:v>
                </c:pt>
                <c:pt idx="180">
                  <c:v>57364296.865199573</c:v>
                </c:pt>
                <c:pt idx="181">
                  <c:v>57787449.233288713</c:v>
                </c:pt>
                <c:pt idx="182">
                  <c:v>57825987.205903552</c:v>
                </c:pt>
                <c:pt idx="183">
                  <c:v>58290448.081952184</c:v>
                </c:pt>
                <c:pt idx="184">
                  <c:v>58774048.209126502</c:v>
                </c:pt>
                <c:pt idx="185">
                  <c:v>58955418.613651901</c:v>
                </c:pt>
                <c:pt idx="186">
                  <c:v>59395957.485514499</c:v>
                </c:pt>
                <c:pt idx="187">
                  <c:v>59651839.327788785</c:v>
                </c:pt>
                <c:pt idx="188">
                  <c:v>60166565.272399098</c:v>
                </c:pt>
                <c:pt idx="189">
                  <c:v>60463220.4032299</c:v>
                </c:pt>
                <c:pt idx="190">
                  <c:v>60865225.42993436</c:v>
                </c:pt>
                <c:pt idx="191">
                  <c:v>61601711.544904999</c:v>
                </c:pt>
                <c:pt idx="192">
                  <c:v>61724883.663593113</c:v>
                </c:pt>
                <c:pt idx="193">
                  <c:v>62167689.424711995</c:v>
                </c:pt>
                <c:pt idx="194">
                  <c:v>62417311.125264779</c:v>
                </c:pt>
              </c:numCache>
            </c:numRef>
          </c:xVal>
          <c:yVal>
            <c:numRef>
              <c:f>kriwata!$D$3:$D$200</c:f>
              <c:numCache>
                <c:formatCode>0%</c:formatCode>
                <c:ptCount val="198"/>
                <c:pt idx="1">
                  <c:v>1.7751735300000104E-3</c:v>
                </c:pt>
                <c:pt idx="2">
                  <c:v>4.155207000000001E-3</c:v>
                </c:pt>
                <c:pt idx="3">
                  <c:v>7.210276670000018E-3</c:v>
                </c:pt>
                <c:pt idx="4">
                  <c:v>9.850064410000095E-3</c:v>
                </c:pt>
                <c:pt idx="5">
                  <c:v>1.2611774919999999E-2</c:v>
                </c:pt>
                <c:pt idx="6">
                  <c:v>1.8966243140000005E-2</c:v>
                </c:pt>
                <c:pt idx="7">
                  <c:v>2.0181618380000012E-2</c:v>
                </c:pt>
                <c:pt idx="8">
                  <c:v>2.5041282940000052E-2</c:v>
                </c:pt>
                <c:pt idx="9">
                  <c:v>2.8726741369999993E-2</c:v>
                </c:pt>
                <c:pt idx="10">
                  <c:v>2.9159435590000005E-2</c:v>
                </c:pt>
                <c:pt idx="11">
                  <c:v>3.2949924530000015E-2</c:v>
                </c:pt>
                <c:pt idx="12">
                  <c:v>3.4474066060000016E-2</c:v>
                </c:pt>
                <c:pt idx="13">
                  <c:v>3.8487033800000015E-2</c:v>
                </c:pt>
                <c:pt idx="14">
                  <c:v>4.3726095210000031E-2</c:v>
                </c:pt>
                <c:pt idx="15">
                  <c:v>4.7575566069999846E-2</c:v>
                </c:pt>
                <c:pt idx="16">
                  <c:v>5.0257920370000007E-2</c:v>
                </c:pt>
                <c:pt idx="17">
                  <c:v>5.2762343320000328E-2</c:v>
                </c:pt>
                <c:pt idx="18">
                  <c:v>5.8649472589999543E-2</c:v>
                </c:pt>
                <c:pt idx="19">
                  <c:v>6.0360238970000438E-2</c:v>
                </c:pt>
                <c:pt idx="20">
                  <c:v>6.2434614050000663E-2</c:v>
                </c:pt>
                <c:pt idx="21">
                  <c:v>7.1559034590000001E-2</c:v>
                </c:pt>
                <c:pt idx="22">
                  <c:v>7.4470701290000024E-2</c:v>
                </c:pt>
                <c:pt idx="23">
                  <c:v>7.8458286069999994E-2</c:v>
                </c:pt>
                <c:pt idx="24">
                  <c:v>8.0844331470000225E-2</c:v>
                </c:pt>
                <c:pt idx="25">
                  <c:v>8.5220526640000224E-2</c:v>
                </c:pt>
                <c:pt idx="26">
                  <c:v>9.015739020000077E-2</c:v>
                </c:pt>
                <c:pt idx="27">
                  <c:v>9.2893591570000045E-2</c:v>
                </c:pt>
                <c:pt idx="28">
                  <c:v>9.5917742810000026E-2</c:v>
                </c:pt>
                <c:pt idx="29">
                  <c:v>9.9630833040000769E-2</c:v>
                </c:pt>
                <c:pt idx="30">
                  <c:v>0.10557356983000002</c:v>
                </c:pt>
                <c:pt idx="31">
                  <c:v>0.10708976079999999</c:v>
                </c:pt>
                <c:pt idx="32">
                  <c:v>0.11092915048000029</c:v>
                </c:pt>
                <c:pt idx="33">
                  <c:v>0.11520477552000072</c:v>
                </c:pt>
                <c:pt idx="34">
                  <c:v>0.12016305285000062</c:v>
                </c:pt>
                <c:pt idx="35">
                  <c:v>0.12334882860999995</c:v>
                </c:pt>
                <c:pt idx="36">
                  <c:v>0.1287488702</c:v>
                </c:pt>
                <c:pt idx="37">
                  <c:v>0.13318415407</c:v>
                </c:pt>
                <c:pt idx="38">
                  <c:v>0.13385405746000001</c:v>
                </c:pt>
                <c:pt idx="39">
                  <c:v>0.13839592056000041</c:v>
                </c:pt>
                <c:pt idx="40">
                  <c:v>0.14144331475000146</c:v>
                </c:pt>
                <c:pt idx="41">
                  <c:v>0.14479364487000132</c:v>
                </c:pt>
                <c:pt idx="42">
                  <c:v>0.14591812645000143</c:v>
                </c:pt>
                <c:pt idx="43">
                  <c:v>0.14926463300000103</c:v>
                </c:pt>
                <c:pt idx="44">
                  <c:v>0.15226494063000123</c:v>
                </c:pt>
                <c:pt idx="45">
                  <c:v>0.15468056200999997</c:v>
                </c:pt>
                <c:pt idx="46">
                  <c:v>0.15925445056000187</c:v>
                </c:pt>
                <c:pt idx="47">
                  <c:v>0.16325776158000024</c:v>
                </c:pt>
                <c:pt idx="48">
                  <c:v>0.16796221720000004</c:v>
                </c:pt>
                <c:pt idx="49">
                  <c:v>0.17162702422999987</c:v>
                </c:pt>
                <c:pt idx="50">
                  <c:v>0.17509180047000092</c:v>
                </c:pt>
                <c:pt idx="51">
                  <c:v>0.18138908053000158</c:v>
                </c:pt>
                <c:pt idx="52">
                  <c:v>0.18230110029999999</c:v>
                </c:pt>
                <c:pt idx="53">
                  <c:v>0.18868811751000092</c:v>
                </c:pt>
                <c:pt idx="54">
                  <c:v>0.19055586366999988</c:v>
                </c:pt>
                <c:pt idx="55">
                  <c:v>0.19160169621999987</c:v>
                </c:pt>
                <c:pt idx="56">
                  <c:v>0.19331861819000004</c:v>
                </c:pt>
                <c:pt idx="57">
                  <c:v>0.19443018770000103</c:v>
                </c:pt>
                <c:pt idx="58">
                  <c:v>0.19760019933</c:v>
                </c:pt>
                <c:pt idx="59">
                  <c:v>0.19969490650000024</c:v>
                </c:pt>
                <c:pt idx="60">
                  <c:v>0.20101105691000001</c:v>
                </c:pt>
                <c:pt idx="61">
                  <c:v>0.20312278202</c:v>
                </c:pt>
                <c:pt idx="62">
                  <c:v>0.20375923042000144</c:v>
                </c:pt>
                <c:pt idx="63">
                  <c:v>0.20534566550000041</c:v>
                </c:pt>
                <c:pt idx="64">
                  <c:v>0.20794248461000187</c:v>
                </c:pt>
                <c:pt idx="65">
                  <c:v>0.20814079196000004</c:v>
                </c:pt>
                <c:pt idx="66">
                  <c:v>0.21130908637000112</c:v>
                </c:pt>
                <c:pt idx="67">
                  <c:v>0.212044862050001</c:v>
                </c:pt>
                <c:pt idx="68">
                  <c:v>0.21388384492000001</c:v>
                </c:pt>
                <c:pt idx="69">
                  <c:v>0.21576620161000123</c:v>
                </c:pt>
                <c:pt idx="70">
                  <c:v>0.21767114758000095</c:v>
                </c:pt>
                <c:pt idx="71">
                  <c:v>0.21862773088000106</c:v>
                </c:pt>
                <c:pt idx="72">
                  <c:v>0.22070135355000106</c:v>
                </c:pt>
                <c:pt idx="73">
                  <c:v>0.22078145302000021</c:v>
                </c:pt>
                <c:pt idx="74">
                  <c:v>0.22244645262000118</c:v>
                </c:pt>
                <c:pt idx="75">
                  <c:v>0.22402244969000004</c:v>
                </c:pt>
                <c:pt idx="76">
                  <c:v>0.22613739365000024</c:v>
                </c:pt>
                <c:pt idx="77">
                  <c:v>0.22739267902000002</c:v>
                </c:pt>
                <c:pt idx="78">
                  <c:v>0.22935408116000092</c:v>
                </c:pt>
                <c:pt idx="79">
                  <c:v>0.23131956794</c:v>
                </c:pt>
                <c:pt idx="80">
                  <c:v>0.23357863651999999</c:v>
                </c:pt>
                <c:pt idx="81">
                  <c:v>0.23504112456000104</c:v>
                </c:pt>
                <c:pt idx="82">
                  <c:v>0.23620339344000146</c:v>
                </c:pt>
                <c:pt idx="83">
                  <c:v>0.23759793669000123</c:v>
                </c:pt>
                <c:pt idx="84">
                  <c:v>0.23852736964999999</c:v>
                </c:pt>
                <c:pt idx="85">
                  <c:v>0.23964950605999999</c:v>
                </c:pt>
                <c:pt idx="86">
                  <c:v>0.24138771562</c:v>
                </c:pt>
                <c:pt idx="87">
                  <c:v>0.24234996565000044</c:v>
                </c:pt>
                <c:pt idx="88">
                  <c:v>0.24434630777000144</c:v>
                </c:pt>
                <c:pt idx="89">
                  <c:v>0.24548007629000004</c:v>
                </c:pt>
                <c:pt idx="90">
                  <c:v>0.24631494391000044</c:v>
                </c:pt>
                <c:pt idx="91">
                  <c:v>0.24863896523000001</c:v>
                </c:pt>
                <c:pt idx="92">
                  <c:v>0.25050725037999999</c:v>
                </c:pt>
                <c:pt idx="93">
                  <c:v>0.25218951236999998</c:v>
                </c:pt>
                <c:pt idx="94">
                  <c:v>0.25363270740000005</c:v>
                </c:pt>
                <c:pt idx="95">
                  <c:v>0.25489551498000002</c:v>
                </c:pt>
                <c:pt idx="96">
                  <c:v>0.25724295899999999</c:v>
                </c:pt>
                <c:pt idx="97">
                  <c:v>0.25796222326000195</c:v>
                </c:pt>
                <c:pt idx="98">
                  <c:v>0.26016345681000003</c:v>
                </c:pt>
                <c:pt idx="99">
                  <c:v>0.26091907642000001</c:v>
                </c:pt>
                <c:pt idx="100">
                  <c:v>0.26213972581</c:v>
                </c:pt>
                <c:pt idx="101">
                  <c:v>0.26368869908000264</c:v>
                </c:pt>
                <c:pt idx="102">
                  <c:v>0.26534052082999998</c:v>
                </c:pt>
                <c:pt idx="103">
                  <c:v>0.26654521210999993</c:v>
                </c:pt>
                <c:pt idx="104">
                  <c:v>0.26720772390000008</c:v>
                </c:pt>
                <c:pt idx="105">
                  <c:v>0.27000563637999997</c:v>
                </c:pt>
                <c:pt idx="106">
                  <c:v>0.27161411642</c:v>
                </c:pt>
                <c:pt idx="107">
                  <c:v>0.27384712499999997</c:v>
                </c:pt>
                <c:pt idx="108">
                  <c:v>0.27556831219000172</c:v>
                </c:pt>
                <c:pt idx="109">
                  <c:v>0.27620904559999993</c:v>
                </c:pt>
                <c:pt idx="110">
                  <c:v>0.27767844243000001</c:v>
                </c:pt>
                <c:pt idx="111">
                  <c:v>0.27882016390000397</c:v>
                </c:pt>
                <c:pt idx="112">
                  <c:v>0.28048592880000195</c:v>
                </c:pt>
                <c:pt idx="113">
                  <c:v>0.28158082500000253</c:v>
                </c:pt>
                <c:pt idx="114">
                  <c:v>0.28271362518999998</c:v>
                </c:pt>
                <c:pt idx="115">
                  <c:v>0.28509286234000264</c:v>
                </c:pt>
                <c:pt idx="116">
                  <c:v>0.28628677658000196</c:v>
                </c:pt>
                <c:pt idx="117">
                  <c:v>0.28717588172000236</c:v>
                </c:pt>
                <c:pt idx="118">
                  <c:v>0.28869217461000002</c:v>
                </c:pt>
                <c:pt idx="119">
                  <c:v>0.28885624682000038</c:v>
                </c:pt>
                <c:pt idx="120">
                  <c:v>0.29068076996000386</c:v>
                </c:pt>
                <c:pt idx="121">
                  <c:v>0.29149721290999997</c:v>
                </c:pt>
                <c:pt idx="122">
                  <c:v>0.29303296424000252</c:v>
                </c:pt>
                <c:pt idx="123">
                  <c:v>0.29378136364000212</c:v>
                </c:pt>
                <c:pt idx="124">
                  <c:v>0.29551233593000253</c:v>
                </c:pt>
                <c:pt idx="125">
                  <c:v>0.29683100839000032</c:v>
                </c:pt>
                <c:pt idx="126">
                  <c:v>0.29751533454000001</c:v>
                </c:pt>
                <c:pt idx="127">
                  <c:v>0.29854790853000002</c:v>
                </c:pt>
                <c:pt idx="128">
                  <c:v>0.29981122769000212</c:v>
                </c:pt>
                <c:pt idx="129">
                  <c:v>0.30223586314000195</c:v>
                </c:pt>
                <c:pt idx="130">
                  <c:v>0.30350743753999998</c:v>
                </c:pt>
                <c:pt idx="131">
                  <c:v>0.30475932981999998</c:v>
                </c:pt>
                <c:pt idx="132">
                  <c:v>0.30630564917000264</c:v>
                </c:pt>
                <c:pt idx="133">
                  <c:v>0.30631415692000225</c:v>
                </c:pt>
                <c:pt idx="134">
                  <c:v>0.30868637932000453</c:v>
                </c:pt>
                <c:pt idx="135">
                  <c:v>0.31093599492000196</c:v>
                </c:pt>
                <c:pt idx="136">
                  <c:v>0.31222176695000264</c:v>
                </c:pt>
                <c:pt idx="137">
                  <c:v>0.31395035454999998</c:v>
                </c:pt>
                <c:pt idx="138">
                  <c:v>0.31473908438999998</c:v>
                </c:pt>
                <c:pt idx="139">
                  <c:v>0.31554946704000253</c:v>
                </c:pt>
                <c:pt idx="140">
                  <c:v>0.3178176789000039</c:v>
                </c:pt>
                <c:pt idx="141">
                  <c:v>0.31953615992000195</c:v>
                </c:pt>
                <c:pt idx="142">
                  <c:v>0.32044984533000298</c:v>
                </c:pt>
                <c:pt idx="143">
                  <c:v>0.32329560489999998</c:v>
                </c:pt>
                <c:pt idx="144">
                  <c:v>0.32568462546000304</c:v>
                </c:pt>
                <c:pt idx="145">
                  <c:v>0.32630619989000453</c:v>
                </c:pt>
                <c:pt idx="146">
                  <c:v>0.32722214289000195</c:v>
                </c:pt>
                <c:pt idx="147">
                  <c:v>0.32875175687999997</c:v>
                </c:pt>
                <c:pt idx="148">
                  <c:v>0.32962227769000391</c:v>
                </c:pt>
                <c:pt idx="149">
                  <c:v>0.33082682000000391</c:v>
                </c:pt>
                <c:pt idx="150">
                  <c:v>0.33245951921000344</c:v>
                </c:pt>
                <c:pt idx="151">
                  <c:v>0.3329823578400038</c:v>
                </c:pt>
                <c:pt idx="152">
                  <c:v>0.3343686748200051</c:v>
                </c:pt>
                <c:pt idx="153">
                  <c:v>0.3360710389400019</c:v>
                </c:pt>
                <c:pt idx="154">
                  <c:v>0.34072229978000218</c:v>
                </c:pt>
                <c:pt idx="155">
                  <c:v>0.34251781227000178</c:v>
                </c:pt>
                <c:pt idx="156">
                  <c:v>0.34274149016000011</c:v>
                </c:pt>
                <c:pt idx="157">
                  <c:v>0.34441786697000304</c:v>
                </c:pt>
                <c:pt idx="158">
                  <c:v>0.34650291894000218</c:v>
                </c:pt>
                <c:pt idx="159">
                  <c:v>0.34665666612000201</c:v>
                </c:pt>
                <c:pt idx="160">
                  <c:v>0.34861423464000002</c:v>
                </c:pt>
                <c:pt idx="161">
                  <c:v>0.34962558964000201</c:v>
                </c:pt>
                <c:pt idx="162">
                  <c:v>0.35095832055000031</c:v>
                </c:pt>
                <c:pt idx="163">
                  <c:v>0.35154217804000032</c:v>
                </c:pt>
                <c:pt idx="164">
                  <c:v>0.35308669630000339</c:v>
                </c:pt>
                <c:pt idx="165">
                  <c:v>0.35527828714000292</c:v>
                </c:pt>
                <c:pt idx="166">
                  <c:v>0.35529047170000172</c:v>
                </c:pt>
                <c:pt idx="167">
                  <c:v>0.35744413868000002</c:v>
                </c:pt>
                <c:pt idx="168">
                  <c:v>0.35948468447000298</c:v>
                </c:pt>
                <c:pt idx="169">
                  <c:v>0.36015316751999998</c:v>
                </c:pt>
                <c:pt idx="170">
                  <c:v>0.36323555194000001</c:v>
                </c:pt>
                <c:pt idx="171">
                  <c:v>0.36426600800999998</c:v>
                </c:pt>
                <c:pt idx="172">
                  <c:v>0.36589302314000038</c:v>
                </c:pt>
                <c:pt idx="173">
                  <c:v>0.36781192564000287</c:v>
                </c:pt>
                <c:pt idx="174">
                  <c:v>0.36925961147000008</c:v>
                </c:pt>
                <c:pt idx="175">
                  <c:v>0.37523508204</c:v>
                </c:pt>
                <c:pt idx="176">
                  <c:v>0.37690629469000264</c:v>
                </c:pt>
                <c:pt idx="177">
                  <c:v>0.3790271960200019</c:v>
                </c:pt>
                <c:pt idx="178">
                  <c:v>0.38069975328000172</c:v>
                </c:pt>
                <c:pt idx="179">
                  <c:v>0.38216621736000367</c:v>
                </c:pt>
                <c:pt idx="180">
                  <c:v>0.38285424379000316</c:v>
                </c:pt>
                <c:pt idx="181">
                  <c:v>0.38435680255000304</c:v>
                </c:pt>
                <c:pt idx="182">
                  <c:v>0.38446446128000517</c:v>
                </c:pt>
                <c:pt idx="183">
                  <c:v>0.38593506260000032</c:v>
                </c:pt>
                <c:pt idx="184">
                  <c:v>0.38781228211000379</c:v>
                </c:pt>
                <c:pt idx="185">
                  <c:v>0.3884585875300039</c:v>
                </c:pt>
                <c:pt idx="186">
                  <c:v>0.39010121947999998</c:v>
                </c:pt>
                <c:pt idx="187">
                  <c:v>0.39101110962000224</c:v>
                </c:pt>
                <c:pt idx="188">
                  <c:v>0.39282542981000396</c:v>
                </c:pt>
                <c:pt idx="189">
                  <c:v>0.39389727220000276</c:v>
                </c:pt>
                <c:pt idx="190">
                  <c:v>0.39533148137000379</c:v>
                </c:pt>
                <c:pt idx="191">
                  <c:v>0.39794098264000316</c:v>
                </c:pt>
                <c:pt idx="192">
                  <c:v>0.39839587289000344</c:v>
                </c:pt>
                <c:pt idx="193">
                  <c:v>0.39997153509000316</c:v>
                </c:pt>
                <c:pt idx="194">
                  <c:v>0.40086201136000316</c:v>
                </c:pt>
                <c:pt idx="195">
                  <c:v>0</c:v>
                </c:pt>
                <c:pt idx="196">
                  <c:v>0</c:v>
                </c:pt>
                <c:pt idx="197">
                  <c:v>0</c:v>
                </c:pt>
              </c:numCache>
            </c:numRef>
          </c:yVal>
          <c:smooth val="1"/>
          <c:extLst>
            <c:ext xmlns:c16="http://schemas.microsoft.com/office/drawing/2014/chart" uri="{C3380CC4-5D6E-409C-BE32-E72D297353CC}">
              <c16:uniqueId val="{00000000-A85E-47F4-9BA8-66549CA87801}"/>
            </c:ext>
          </c:extLst>
        </c:ser>
        <c:dLbls>
          <c:showLegendKey val="0"/>
          <c:showVal val="0"/>
          <c:showCatName val="0"/>
          <c:showSerName val="0"/>
          <c:showPercent val="0"/>
          <c:showBubbleSize val="0"/>
        </c:dLbls>
        <c:axId val="108723584"/>
        <c:axId val="108775296"/>
      </c:scatterChart>
      <c:valAx>
        <c:axId val="108723584"/>
        <c:scaling>
          <c:orientation val="minMax"/>
          <c:max val="70000000"/>
          <c:min val="0"/>
        </c:scaling>
        <c:delete val="0"/>
        <c:axPos val="b"/>
        <c:numFmt formatCode="General" sourceLinked="1"/>
        <c:majorTickMark val="none"/>
        <c:minorTickMark val="none"/>
        <c:tickLblPos val="nextTo"/>
        <c:crossAx val="108775296"/>
        <c:crosses val="autoZero"/>
        <c:crossBetween val="midCat"/>
        <c:majorUnit val="50000000"/>
        <c:dispUnits>
          <c:builtInUnit val="millions"/>
        </c:dispUnits>
      </c:valAx>
      <c:valAx>
        <c:axId val="108775296"/>
        <c:scaling>
          <c:orientation val="minMax"/>
          <c:min val="0"/>
        </c:scaling>
        <c:delete val="0"/>
        <c:axPos val="l"/>
        <c:majorGridlines/>
        <c:numFmt formatCode="0%" sourceLinked="0"/>
        <c:majorTickMark val="none"/>
        <c:minorTickMark val="none"/>
        <c:tickLblPos val="nextTo"/>
        <c:crossAx val="108723584"/>
        <c:crosses val="autoZero"/>
        <c:crossBetween val="midCat"/>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39165226297931"/>
          <c:y val="4.9556961352931958E-2"/>
          <c:w val="0.76539306062352153"/>
          <c:h val="0.66449715940251464"/>
        </c:manualLayout>
      </c:layout>
      <c:scatterChart>
        <c:scatterStyle val="smoothMarker"/>
        <c:varyColors val="0"/>
        <c:ser>
          <c:idx val="0"/>
          <c:order val="0"/>
          <c:spPr>
            <a:ln>
              <a:solidFill>
                <a:schemeClr val="accent4">
                  <a:lumMod val="75000"/>
                </a:schemeClr>
              </a:solidFill>
            </a:ln>
          </c:spPr>
          <c:marker>
            <c:spPr>
              <a:solidFill>
                <a:schemeClr val="accent4">
                  <a:lumMod val="75000"/>
                </a:schemeClr>
              </a:solidFill>
              <a:ln>
                <a:solidFill>
                  <a:srgbClr val="10CF9B">
                    <a:lumMod val="75000"/>
                  </a:srgbClr>
                </a:solidFill>
              </a:ln>
            </c:spPr>
          </c:marker>
          <c:xVal>
            <c:numRef>
              <c:f>'крива КПД'!$B$2:$B$201</c:f>
              <c:numCache>
                <c:formatCode>General</c:formatCode>
                <c:ptCount val="200"/>
                <c:pt idx="0">
                  <c:v>408453.28773193399</c:v>
                </c:pt>
                <c:pt idx="1">
                  <c:v>408453.28773193399</c:v>
                </c:pt>
                <c:pt idx="2">
                  <c:v>408387.49755554186</c:v>
                </c:pt>
                <c:pt idx="3">
                  <c:v>404745.41807038005</c:v>
                </c:pt>
                <c:pt idx="4">
                  <c:v>404208.68607242522</c:v>
                </c:pt>
                <c:pt idx="5">
                  <c:v>404031.09818179801</c:v>
                </c:pt>
                <c:pt idx="6">
                  <c:v>401792.29253965028</c:v>
                </c:pt>
                <c:pt idx="7">
                  <c:v>402277.94078479987</c:v>
                </c:pt>
                <c:pt idx="8">
                  <c:v>400588.06732542999</c:v>
                </c:pt>
                <c:pt idx="9">
                  <c:v>399016.89714969299</c:v>
                </c:pt>
                <c:pt idx="10">
                  <c:v>395373.93759228801</c:v>
                </c:pt>
                <c:pt idx="11">
                  <c:v>395145.08730867022</c:v>
                </c:pt>
                <c:pt idx="12">
                  <c:v>392857.69428612222</c:v>
                </c:pt>
                <c:pt idx="13">
                  <c:v>392887.75148192822</c:v>
                </c:pt>
                <c:pt idx="14">
                  <c:v>388595.764908018</c:v>
                </c:pt>
                <c:pt idx="15">
                  <c:v>388518.67203079589</c:v>
                </c:pt>
                <c:pt idx="16">
                  <c:v>384883.84140223684</c:v>
                </c:pt>
                <c:pt idx="17">
                  <c:v>384808.06015223684</c:v>
                </c:pt>
                <c:pt idx="18">
                  <c:v>380531.02221155498</c:v>
                </c:pt>
                <c:pt idx="19">
                  <c:v>376052.153089392</c:v>
                </c:pt>
                <c:pt idx="20">
                  <c:v>375028.55644827202</c:v>
                </c:pt>
                <c:pt idx="21">
                  <c:v>370527.06102437986</c:v>
                </c:pt>
                <c:pt idx="22">
                  <c:v>369638.13087365398</c:v>
                </c:pt>
                <c:pt idx="23">
                  <c:v>365383.52337591728</c:v>
                </c:pt>
                <c:pt idx="24">
                  <c:v>363655.02976471302</c:v>
                </c:pt>
                <c:pt idx="25">
                  <c:v>361009.61861971801</c:v>
                </c:pt>
                <c:pt idx="26">
                  <c:v>359041.710236035</c:v>
                </c:pt>
                <c:pt idx="27">
                  <c:v>357879.51407991198</c:v>
                </c:pt>
                <c:pt idx="28">
                  <c:v>355861.16857871308</c:v>
                </c:pt>
                <c:pt idx="29">
                  <c:v>351445.87106143183</c:v>
                </c:pt>
                <c:pt idx="30">
                  <c:v>349578.13415860193</c:v>
                </c:pt>
                <c:pt idx="31">
                  <c:v>346240.37013904803</c:v>
                </c:pt>
                <c:pt idx="32">
                  <c:v>346228.65138904803</c:v>
                </c:pt>
                <c:pt idx="33">
                  <c:v>343388.83097499399</c:v>
                </c:pt>
                <c:pt idx="34">
                  <c:v>340869.28496481793</c:v>
                </c:pt>
                <c:pt idx="35">
                  <c:v>336679.19451879628</c:v>
                </c:pt>
                <c:pt idx="36">
                  <c:v>335840.49936367152</c:v>
                </c:pt>
                <c:pt idx="37">
                  <c:v>334595.57842690189</c:v>
                </c:pt>
                <c:pt idx="38">
                  <c:v>332167.52863101702</c:v>
                </c:pt>
                <c:pt idx="39">
                  <c:v>329207.99493834801</c:v>
                </c:pt>
                <c:pt idx="40">
                  <c:v>327874.32235078159</c:v>
                </c:pt>
                <c:pt idx="41">
                  <c:v>324914.07845483453</c:v>
                </c:pt>
                <c:pt idx="42">
                  <c:v>322423.447374109</c:v>
                </c:pt>
                <c:pt idx="43">
                  <c:v>321604.002607161</c:v>
                </c:pt>
                <c:pt idx="44">
                  <c:v>318716.33790080686</c:v>
                </c:pt>
                <c:pt idx="45">
                  <c:v>318716.33790080686</c:v>
                </c:pt>
                <c:pt idx="46">
                  <c:v>314708.95978864498</c:v>
                </c:pt>
                <c:pt idx="47">
                  <c:v>314489.88019880193</c:v>
                </c:pt>
                <c:pt idx="48">
                  <c:v>311838.47505855002</c:v>
                </c:pt>
                <c:pt idx="49">
                  <c:v>310322.77998829022</c:v>
                </c:pt>
                <c:pt idx="50">
                  <c:v>306780.34604106599</c:v>
                </c:pt>
                <c:pt idx="51">
                  <c:v>305122.67189607985</c:v>
                </c:pt>
                <c:pt idx="52">
                  <c:v>301617.38275124959</c:v>
                </c:pt>
                <c:pt idx="53">
                  <c:v>301571.897608992</c:v>
                </c:pt>
                <c:pt idx="54">
                  <c:v>299050.63238464686</c:v>
                </c:pt>
                <c:pt idx="55">
                  <c:v>299038.91363464697</c:v>
                </c:pt>
                <c:pt idx="56">
                  <c:v>296034.47173741402</c:v>
                </c:pt>
                <c:pt idx="57">
                  <c:v>293679.42104963202</c:v>
                </c:pt>
                <c:pt idx="58">
                  <c:v>291416.21318341536</c:v>
                </c:pt>
                <c:pt idx="59">
                  <c:v>289224.07407620893</c:v>
                </c:pt>
                <c:pt idx="60">
                  <c:v>288373.22236359608</c:v>
                </c:pt>
                <c:pt idx="61">
                  <c:v>284969.70425135997</c:v>
                </c:pt>
                <c:pt idx="62">
                  <c:v>282573.37650546699</c:v>
                </c:pt>
                <c:pt idx="63">
                  <c:v>277996.32405039587</c:v>
                </c:pt>
                <c:pt idx="64">
                  <c:v>277276.37914818799</c:v>
                </c:pt>
                <c:pt idx="65">
                  <c:v>275316.88021961198</c:v>
                </c:pt>
                <c:pt idx="66">
                  <c:v>272392.09518023022</c:v>
                </c:pt>
                <c:pt idx="67">
                  <c:v>269810.62970679603</c:v>
                </c:pt>
                <c:pt idx="68">
                  <c:v>266393.19994422101</c:v>
                </c:pt>
                <c:pt idx="69">
                  <c:v>263054.92664243822</c:v>
                </c:pt>
                <c:pt idx="70">
                  <c:v>263054.92664243822</c:v>
                </c:pt>
                <c:pt idx="71">
                  <c:v>259509.66926550801</c:v>
                </c:pt>
                <c:pt idx="72">
                  <c:v>259023.99551884292</c:v>
                </c:pt>
                <c:pt idx="73">
                  <c:v>255582.99038399701</c:v>
                </c:pt>
                <c:pt idx="74">
                  <c:v>250952.47076603898</c:v>
                </c:pt>
                <c:pt idx="75">
                  <c:v>248502.13032156913</c:v>
                </c:pt>
                <c:pt idx="76">
                  <c:v>246182.078083003</c:v>
                </c:pt>
                <c:pt idx="77">
                  <c:v>245764.01663719298</c:v>
                </c:pt>
                <c:pt idx="78">
                  <c:v>244112.167715049</c:v>
                </c:pt>
                <c:pt idx="79">
                  <c:v>241863.64809234868</c:v>
                </c:pt>
                <c:pt idx="80">
                  <c:v>239792.78882133384</c:v>
                </c:pt>
                <c:pt idx="81">
                  <c:v>239754.89819632765</c:v>
                </c:pt>
                <c:pt idx="82">
                  <c:v>235794.352335851</c:v>
                </c:pt>
                <c:pt idx="83">
                  <c:v>235520.14270104011</c:v>
                </c:pt>
                <c:pt idx="84">
                  <c:v>232714.61183094099</c:v>
                </c:pt>
                <c:pt idx="85">
                  <c:v>230917.415448749</c:v>
                </c:pt>
                <c:pt idx="86">
                  <c:v>229993.52599993601</c:v>
                </c:pt>
                <c:pt idx="87">
                  <c:v>225780.49315410099</c:v>
                </c:pt>
                <c:pt idx="88">
                  <c:v>223840.76892676111</c:v>
                </c:pt>
                <c:pt idx="89">
                  <c:v>221345.66815881911</c:v>
                </c:pt>
                <c:pt idx="90">
                  <c:v>218982.035765276</c:v>
                </c:pt>
                <c:pt idx="91">
                  <c:v>213527.54696819899</c:v>
                </c:pt>
                <c:pt idx="92">
                  <c:v>209204.51177355301</c:v>
                </c:pt>
                <c:pt idx="93">
                  <c:v>208223.558898157</c:v>
                </c:pt>
                <c:pt idx="94">
                  <c:v>205771.431932987</c:v>
                </c:pt>
                <c:pt idx="95">
                  <c:v>204445.06236126111</c:v>
                </c:pt>
                <c:pt idx="96">
                  <c:v>202218.52121796398</c:v>
                </c:pt>
                <c:pt idx="97">
                  <c:v>200282.96155466099</c:v>
                </c:pt>
                <c:pt idx="98">
                  <c:v>199894.95600104865</c:v>
                </c:pt>
                <c:pt idx="99">
                  <c:v>197931.54978409599</c:v>
                </c:pt>
                <c:pt idx="100">
                  <c:v>197157.82575420701</c:v>
                </c:pt>
                <c:pt idx="101">
                  <c:v>195353.100572675</c:v>
                </c:pt>
                <c:pt idx="102">
                  <c:v>192706.84528682599</c:v>
                </c:pt>
                <c:pt idx="103">
                  <c:v>190398.21349660598</c:v>
                </c:pt>
                <c:pt idx="104">
                  <c:v>186426.41491643898</c:v>
                </c:pt>
                <c:pt idx="105">
                  <c:v>183291.71074502417</c:v>
                </c:pt>
                <c:pt idx="106">
                  <c:v>182455.27738511565</c:v>
                </c:pt>
                <c:pt idx="107">
                  <c:v>180061.482797417</c:v>
                </c:pt>
                <c:pt idx="108">
                  <c:v>178730.37541069798</c:v>
                </c:pt>
                <c:pt idx="109">
                  <c:v>177109.64277683411</c:v>
                </c:pt>
                <c:pt idx="110">
                  <c:v>175476.77127291911</c:v>
                </c:pt>
                <c:pt idx="111">
                  <c:v>174476.76703652501</c:v>
                </c:pt>
                <c:pt idx="112">
                  <c:v>173126.112862396</c:v>
                </c:pt>
                <c:pt idx="113">
                  <c:v>171644.92111679394</c:v>
                </c:pt>
                <c:pt idx="114">
                  <c:v>171033.178636261</c:v>
                </c:pt>
                <c:pt idx="115">
                  <c:v>169411.65020755801</c:v>
                </c:pt>
                <c:pt idx="116">
                  <c:v>168424.47730665311</c:v>
                </c:pt>
                <c:pt idx="117">
                  <c:v>165632.18668508998</c:v>
                </c:pt>
                <c:pt idx="118">
                  <c:v>160359.77805997911</c:v>
                </c:pt>
                <c:pt idx="119">
                  <c:v>160349.04807951508</c:v>
                </c:pt>
                <c:pt idx="120">
                  <c:v>157707.90401108068</c:v>
                </c:pt>
                <c:pt idx="121">
                  <c:v>153037.18320106511</c:v>
                </c:pt>
                <c:pt idx="122">
                  <c:v>151494.71080918986</c:v>
                </c:pt>
                <c:pt idx="123">
                  <c:v>150803.01180234898</c:v>
                </c:pt>
                <c:pt idx="124">
                  <c:v>148768.77926020199</c:v>
                </c:pt>
                <c:pt idx="125">
                  <c:v>146947.75562935101</c:v>
                </c:pt>
                <c:pt idx="126">
                  <c:v>146218.68863489392</c:v>
                </c:pt>
                <c:pt idx="127">
                  <c:v>144955.01646484068</c:v>
                </c:pt>
                <c:pt idx="128">
                  <c:v>143131.23825459011</c:v>
                </c:pt>
                <c:pt idx="129">
                  <c:v>142062.879046052</c:v>
                </c:pt>
                <c:pt idx="130">
                  <c:v>140372.24644106984</c:v>
                </c:pt>
                <c:pt idx="131">
                  <c:v>139144.871276677</c:v>
                </c:pt>
                <c:pt idx="132">
                  <c:v>135658.29586571411</c:v>
                </c:pt>
                <c:pt idx="133">
                  <c:v>134942.88544915599</c:v>
                </c:pt>
                <c:pt idx="134">
                  <c:v>133086.86324726499</c:v>
                </c:pt>
                <c:pt idx="135">
                  <c:v>128870.91721264691</c:v>
                </c:pt>
                <c:pt idx="136">
                  <c:v>127126.968459271</c:v>
                </c:pt>
                <c:pt idx="137">
                  <c:v>124695.231292087</c:v>
                </c:pt>
                <c:pt idx="138">
                  <c:v>124178.36508493642</c:v>
                </c:pt>
                <c:pt idx="139">
                  <c:v>122371.534470406</c:v>
                </c:pt>
                <c:pt idx="140">
                  <c:v>118699.20297596986</c:v>
                </c:pt>
                <c:pt idx="141">
                  <c:v>117255.69334542631</c:v>
                </c:pt>
                <c:pt idx="142">
                  <c:v>112347.19994685602</c:v>
                </c:pt>
                <c:pt idx="143">
                  <c:v>107711.70593739997</c:v>
                </c:pt>
                <c:pt idx="144">
                  <c:v>105926.48725125197</c:v>
                </c:pt>
                <c:pt idx="145">
                  <c:v>103859.00320640201</c:v>
                </c:pt>
                <c:pt idx="146">
                  <c:v>102259.984901458</c:v>
                </c:pt>
                <c:pt idx="147">
                  <c:v>100449.56848422901</c:v>
                </c:pt>
                <c:pt idx="148">
                  <c:v>100404.23107212197</c:v>
                </c:pt>
                <c:pt idx="149">
                  <c:v>97296.500958586606</c:v>
                </c:pt>
                <c:pt idx="150">
                  <c:v>97234.000958586606</c:v>
                </c:pt>
                <c:pt idx="151">
                  <c:v>95234.934030100398</c:v>
                </c:pt>
                <c:pt idx="152">
                  <c:v>94611.886272115968</c:v>
                </c:pt>
                <c:pt idx="153">
                  <c:v>90950.287742643894</c:v>
                </c:pt>
                <c:pt idx="154">
                  <c:v>87718.259996502195</c:v>
                </c:pt>
                <c:pt idx="155">
                  <c:v>85989.222538888294</c:v>
                </c:pt>
                <c:pt idx="156">
                  <c:v>84504.943410094202</c:v>
                </c:pt>
                <c:pt idx="157">
                  <c:v>82763.629592952406</c:v>
                </c:pt>
                <c:pt idx="158">
                  <c:v>79634.188019477602</c:v>
                </c:pt>
                <c:pt idx="159">
                  <c:v>78717.492198431297</c:v>
                </c:pt>
                <c:pt idx="160">
                  <c:v>77136.325979129178</c:v>
                </c:pt>
                <c:pt idx="161">
                  <c:v>75984.810898164302</c:v>
                </c:pt>
                <c:pt idx="162">
                  <c:v>75224.002455621478</c:v>
                </c:pt>
                <c:pt idx="163">
                  <c:v>73860.219867602398</c:v>
                </c:pt>
                <c:pt idx="164">
                  <c:v>72364.949021747598</c:v>
                </c:pt>
                <c:pt idx="165">
                  <c:v>70881.839924764587</c:v>
                </c:pt>
                <c:pt idx="166">
                  <c:v>68098.281569640705</c:v>
                </c:pt>
                <c:pt idx="167">
                  <c:v>62629.087601547595</c:v>
                </c:pt>
                <c:pt idx="168">
                  <c:v>60574.426017455611</c:v>
                </c:pt>
                <c:pt idx="169">
                  <c:v>58784.399771185374</c:v>
                </c:pt>
                <c:pt idx="170">
                  <c:v>57134.081551140043</c:v>
                </c:pt>
                <c:pt idx="171">
                  <c:v>54076.400434809198</c:v>
                </c:pt>
                <c:pt idx="172">
                  <c:v>51667.554918503702</c:v>
                </c:pt>
                <c:pt idx="173">
                  <c:v>49829.413057145612</c:v>
                </c:pt>
                <c:pt idx="174">
                  <c:v>48455.225604502564</c:v>
                </c:pt>
                <c:pt idx="175">
                  <c:v>47593.163510160884</c:v>
                </c:pt>
                <c:pt idx="176">
                  <c:v>46393.923349668185</c:v>
                </c:pt>
                <c:pt idx="177">
                  <c:v>44773.0876683842</c:v>
                </c:pt>
                <c:pt idx="178">
                  <c:v>44767.838644946743</c:v>
                </c:pt>
                <c:pt idx="179">
                  <c:v>40831.670313987997</c:v>
                </c:pt>
                <c:pt idx="180">
                  <c:v>38778.954053875212</c:v>
                </c:pt>
                <c:pt idx="181">
                  <c:v>36854.424448298298</c:v>
                </c:pt>
                <c:pt idx="182">
                  <c:v>35442.211941666974</c:v>
                </c:pt>
                <c:pt idx="183">
                  <c:v>34171.274030260996</c:v>
                </c:pt>
                <c:pt idx="184">
                  <c:v>32128.853784445</c:v>
                </c:pt>
                <c:pt idx="185">
                  <c:v>28765.841637477701</c:v>
                </c:pt>
                <c:pt idx="186">
                  <c:v>27961.835717807357</c:v>
                </c:pt>
                <c:pt idx="187">
                  <c:v>26545.186881582929</c:v>
                </c:pt>
                <c:pt idx="188">
                  <c:v>24528.637875733901</c:v>
                </c:pt>
                <c:pt idx="189">
                  <c:v>22724.180361441897</c:v>
                </c:pt>
                <c:pt idx="190">
                  <c:v>19834.687194882921</c:v>
                </c:pt>
                <c:pt idx="191">
                  <c:v>17999.501676463497</c:v>
                </c:pt>
                <c:pt idx="192">
                  <c:v>15025.846274152012</c:v>
                </c:pt>
                <c:pt idx="193">
                  <c:v>12962.088195962639</c:v>
                </c:pt>
                <c:pt idx="194">
                  <c:v>9504.3238063170029</c:v>
                </c:pt>
                <c:pt idx="195">
                  <c:v>7325.7635737077844</c:v>
                </c:pt>
                <c:pt idx="196">
                  <c:v>6344.4665073686901</c:v>
                </c:pt>
                <c:pt idx="197">
                  <c:v>5126.1171914276292</c:v>
                </c:pt>
                <c:pt idx="198">
                  <c:v>1951.2330275374247</c:v>
                </c:pt>
                <c:pt idx="199">
                  <c:v>62.5</c:v>
                </c:pt>
              </c:numCache>
            </c:numRef>
          </c:xVal>
          <c:yVal>
            <c:numRef>
              <c:f>'крива КПД'!$D$2:$D$201</c:f>
              <c:numCache>
                <c:formatCode>0.00%</c:formatCode>
                <c:ptCount val="200"/>
                <c:pt idx="0">
                  <c:v>0.92964108142870272</c:v>
                </c:pt>
                <c:pt idx="1">
                  <c:v>0.92964108142870272</c:v>
                </c:pt>
                <c:pt idx="2">
                  <c:v>0.92961890943895098</c:v>
                </c:pt>
                <c:pt idx="3">
                  <c:v>0.92841271570221251</c:v>
                </c:pt>
                <c:pt idx="4">
                  <c:v>0.92828163590621449</c:v>
                </c:pt>
                <c:pt idx="5">
                  <c:v>0.92821158205396359</c:v>
                </c:pt>
                <c:pt idx="6">
                  <c:v>0.92750602625797851</c:v>
                </c:pt>
                <c:pt idx="7">
                  <c:v>0.92748450535279858</c:v>
                </c:pt>
                <c:pt idx="8">
                  <c:v>0.926981031560692</c:v>
                </c:pt>
                <c:pt idx="9">
                  <c:v>0.92658709961014796</c:v>
                </c:pt>
                <c:pt idx="10">
                  <c:v>0.92542949660290064</c:v>
                </c:pt>
                <c:pt idx="11">
                  <c:v>0.92542365679549365</c:v>
                </c:pt>
                <c:pt idx="12">
                  <c:v>0.92461689854460005</c:v>
                </c:pt>
                <c:pt idx="13">
                  <c:v>0.92461637263431795</c:v>
                </c:pt>
                <c:pt idx="14">
                  <c:v>0.92329429565851273</c:v>
                </c:pt>
                <c:pt idx="15">
                  <c:v>0.92318287722541703</c:v>
                </c:pt>
                <c:pt idx="16">
                  <c:v>0.92218512690523158</c:v>
                </c:pt>
                <c:pt idx="17">
                  <c:v>0.92216132244719895</c:v>
                </c:pt>
                <c:pt idx="18">
                  <c:v>0.92078934035086601</c:v>
                </c:pt>
                <c:pt idx="19">
                  <c:v>0.91939391859222297</c:v>
                </c:pt>
                <c:pt idx="20">
                  <c:v>0.91902659392261299</c:v>
                </c:pt>
                <c:pt idx="21">
                  <c:v>0.9176279566808313</c:v>
                </c:pt>
                <c:pt idx="22">
                  <c:v>0.91734704916679</c:v>
                </c:pt>
                <c:pt idx="23">
                  <c:v>0.91590911317741963</c:v>
                </c:pt>
                <c:pt idx="24">
                  <c:v>0.91539858697216558</c:v>
                </c:pt>
                <c:pt idx="25">
                  <c:v>0.91452982717833164</c:v>
                </c:pt>
                <c:pt idx="26">
                  <c:v>0.91387334239398565</c:v>
                </c:pt>
                <c:pt idx="27">
                  <c:v>0.91360794051972405</c:v>
                </c:pt>
                <c:pt idx="28">
                  <c:v>0.91302040475598301</c:v>
                </c:pt>
                <c:pt idx="29">
                  <c:v>0.91154289278746459</c:v>
                </c:pt>
                <c:pt idx="30">
                  <c:v>0.91089606258825295</c:v>
                </c:pt>
                <c:pt idx="31">
                  <c:v>0.90982281765817163</c:v>
                </c:pt>
                <c:pt idx="32">
                  <c:v>0.90981666133278849</c:v>
                </c:pt>
                <c:pt idx="33">
                  <c:v>0.90895366454861004</c:v>
                </c:pt>
                <c:pt idx="34">
                  <c:v>0.90822499926667699</c:v>
                </c:pt>
                <c:pt idx="35">
                  <c:v>0.90660850368790002</c:v>
                </c:pt>
                <c:pt idx="36">
                  <c:v>0.90660688433112002</c:v>
                </c:pt>
                <c:pt idx="37">
                  <c:v>0.90624732729260349</c:v>
                </c:pt>
                <c:pt idx="38">
                  <c:v>0.90547650373819999</c:v>
                </c:pt>
                <c:pt idx="39">
                  <c:v>0.90456618044162684</c:v>
                </c:pt>
                <c:pt idx="40">
                  <c:v>0.90409649905371503</c:v>
                </c:pt>
                <c:pt idx="41">
                  <c:v>0.902767434410369</c:v>
                </c:pt>
                <c:pt idx="42">
                  <c:v>0.90237141712354374</c:v>
                </c:pt>
                <c:pt idx="43">
                  <c:v>0.90211014319114058</c:v>
                </c:pt>
                <c:pt idx="44">
                  <c:v>0.90124515922186899</c:v>
                </c:pt>
                <c:pt idx="45">
                  <c:v>0.90124515922186899</c:v>
                </c:pt>
                <c:pt idx="46">
                  <c:v>0.89988286327507161</c:v>
                </c:pt>
                <c:pt idx="47">
                  <c:v>0.89982650724673108</c:v>
                </c:pt>
                <c:pt idx="48">
                  <c:v>0.8990355110767001</c:v>
                </c:pt>
                <c:pt idx="49">
                  <c:v>0.89817655898774529</c:v>
                </c:pt>
                <c:pt idx="50">
                  <c:v>0.89745332078619156</c:v>
                </c:pt>
                <c:pt idx="51">
                  <c:v>0.89682169542929602</c:v>
                </c:pt>
                <c:pt idx="52">
                  <c:v>0.89567509128470124</c:v>
                </c:pt>
                <c:pt idx="53">
                  <c:v>0.89565469838094713</c:v>
                </c:pt>
                <c:pt idx="54">
                  <c:v>0.89477629200911379</c:v>
                </c:pt>
                <c:pt idx="55">
                  <c:v>0.89477013568374075</c:v>
                </c:pt>
                <c:pt idx="56">
                  <c:v>0.89399715148752712</c:v>
                </c:pt>
                <c:pt idx="57">
                  <c:v>0.89316454754966357</c:v>
                </c:pt>
                <c:pt idx="58">
                  <c:v>0.89256746187119362</c:v>
                </c:pt>
                <c:pt idx="59">
                  <c:v>0.89179164823423862</c:v>
                </c:pt>
                <c:pt idx="60">
                  <c:v>0.89127935960775451</c:v>
                </c:pt>
                <c:pt idx="61">
                  <c:v>0.8903204916896541</c:v>
                </c:pt>
                <c:pt idx="62">
                  <c:v>0.8897383999331111</c:v>
                </c:pt>
                <c:pt idx="63">
                  <c:v>0.88827991733024614</c:v>
                </c:pt>
                <c:pt idx="64">
                  <c:v>0.88810837734861214</c:v>
                </c:pt>
                <c:pt idx="65">
                  <c:v>0.88742206150580949</c:v>
                </c:pt>
                <c:pt idx="66">
                  <c:v>0.88642049785514609</c:v>
                </c:pt>
                <c:pt idx="67">
                  <c:v>0.88556798473672416</c:v>
                </c:pt>
                <c:pt idx="68">
                  <c:v>0.88409267140207715</c:v>
                </c:pt>
                <c:pt idx="69">
                  <c:v>0.88313833935121056</c:v>
                </c:pt>
                <c:pt idx="70">
                  <c:v>0.88313833935121056</c:v>
                </c:pt>
                <c:pt idx="71">
                  <c:v>0.88222286366636449</c:v>
                </c:pt>
                <c:pt idx="72">
                  <c:v>0.88213449159989965</c:v>
                </c:pt>
                <c:pt idx="73">
                  <c:v>0.88072916179348915</c:v>
                </c:pt>
                <c:pt idx="74">
                  <c:v>0.87963024825157765</c:v>
                </c:pt>
                <c:pt idx="75">
                  <c:v>0.87884653523219558</c:v>
                </c:pt>
                <c:pt idx="76">
                  <c:v>0.87807080070960064</c:v>
                </c:pt>
                <c:pt idx="77">
                  <c:v>0.87788861279759889</c:v>
                </c:pt>
                <c:pt idx="78">
                  <c:v>0.87718100831032564</c:v>
                </c:pt>
                <c:pt idx="79">
                  <c:v>0.87641713079887495</c:v>
                </c:pt>
                <c:pt idx="80">
                  <c:v>0.87537962607713016</c:v>
                </c:pt>
                <c:pt idx="81">
                  <c:v>0.87536772384809103</c:v>
                </c:pt>
                <c:pt idx="82">
                  <c:v>0.87416379203609995</c:v>
                </c:pt>
                <c:pt idx="83">
                  <c:v>0.87378468152674105</c:v>
                </c:pt>
                <c:pt idx="84">
                  <c:v>0.87310497277804988</c:v>
                </c:pt>
                <c:pt idx="85">
                  <c:v>0.87244869126254065</c:v>
                </c:pt>
                <c:pt idx="86">
                  <c:v>0.87205615348655263</c:v>
                </c:pt>
                <c:pt idx="87">
                  <c:v>0.8711283300991427</c:v>
                </c:pt>
                <c:pt idx="88">
                  <c:v>0.86986505532202463</c:v>
                </c:pt>
                <c:pt idx="89">
                  <c:v>0.86909917166053441</c:v>
                </c:pt>
                <c:pt idx="90">
                  <c:v>0.86783604210440701</c:v>
                </c:pt>
                <c:pt idx="91">
                  <c:v>0.86508661986044799</c:v>
                </c:pt>
                <c:pt idx="92">
                  <c:v>0.86379148509241765</c:v>
                </c:pt>
                <c:pt idx="93">
                  <c:v>0.86300426986070999</c:v>
                </c:pt>
                <c:pt idx="94">
                  <c:v>0.86192692933099102</c:v>
                </c:pt>
                <c:pt idx="95">
                  <c:v>0.8605231817050093</c:v>
                </c:pt>
                <c:pt idx="96">
                  <c:v>0.860389591389357</c:v>
                </c:pt>
                <c:pt idx="97">
                  <c:v>0.85896171107521202</c:v>
                </c:pt>
                <c:pt idx="98">
                  <c:v>0.85893915004317989</c:v>
                </c:pt>
                <c:pt idx="99">
                  <c:v>0.85893094737942965</c:v>
                </c:pt>
                <c:pt idx="100">
                  <c:v>0.85729161847921664</c:v>
                </c:pt>
                <c:pt idx="101">
                  <c:v>0.85707522068470376</c:v>
                </c:pt>
                <c:pt idx="102">
                  <c:v>0.85602200735326861</c:v>
                </c:pt>
                <c:pt idx="103">
                  <c:v>0.85527996091874403</c:v>
                </c:pt>
                <c:pt idx="104">
                  <c:v>0.85304538090315762</c:v>
                </c:pt>
                <c:pt idx="105">
                  <c:v>0.85182713997725057</c:v>
                </c:pt>
                <c:pt idx="106">
                  <c:v>0.85065703341963028</c:v>
                </c:pt>
                <c:pt idx="107">
                  <c:v>0.84980038221167664</c:v>
                </c:pt>
                <c:pt idx="108">
                  <c:v>0.84880010694479768</c:v>
                </c:pt>
                <c:pt idx="109">
                  <c:v>0.84831609874720293</c:v>
                </c:pt>
                <c:pt idx="110">
                  <c:v>0.84756734534097256</c:v>
                </c:pt>
                <c:pt idx="111">
                  <c:v>0.84729277516392698</c:v>
                </c:pt>
                <c:pt idx="112">
                  <c:v>0.84657743830709364</c:v>
                </c:pt>
                <c:pt idx="113">
                  <c:v>0.84567070800143063</c:v>
                </c:pt>
                <c:pt idx="114">
                  <c:v>0.84561752752569264</c:v>
                </c:pt>
                <c:pt idx="115">
                  <c:v>0.844771824711813</c:v>
                </c:pt>
                <c:pt idx="116">
                  <c:v>0.84408516577504356</c:v>
                </c:pt>
                <c:pt idx="117">
                  <c:v>0.84266896328972962</c:v>
                </c:pt>
                <c:pt idx="118">
                  <c:v>0.83980846585155899</c:v>
                </c:pt>
                <c:pt idx="119">
                  <c:v>0.839793241771987</c:v>
                </c:pt>
                <c:pt idx="120">
                  <c:v>0.83870109915114865</c:v>
                </c:pt>
                <c:pt idx="121">
                  <c:v>0.83601493427028295</c:v>
                </c:pt>
                <c:pt idx="122">
                  <c:v>0.83531601196479199</c:v>
                </c:pt>
                <c:pt idx="123">
                  <c:v>0.83505957459890701</c:v>
                </c:pt>
                <c:pt idx="124">
                  <c:v>0.83362026090733599</c:v>
                </c:pt>
                <c:pt idx="125">
                  <c:v>0.83305485607190244</c:v>
                </c:pt>
                <c:pt idx="126">
                  <c:v>0.83279227803642464</c:v>
                </c:pt>
                <c:pt idx="127">
                  <c:v>0.83179087104423965</c:v>
                </c:pt>
                <c:pt idx="128">
                  <c:v>0.83097565331696865</c:v>
                </c:pt>
                <c:pt idx="129">
                  <c:v>0.8303460709803</c:v>
                </c:pt>
                <c:pt idx="130">
                  <c:v>0.82956165046345964</c:v>
                </c:pt>
                <c:pt idx="131">
                  <c:v>0.82861721085038664</c:v>
                </c:pt>
                <c:pt idx="132">
                  <c:v>0.82714973507802059</c:v>
                </c:pt>
                <c:pt idx="133">
                  <c:v>0.82672838985679098</c:v>
                </c:pt>
                <c:pt idx="134">
                  <c:v>0.82573964005271805</c:v>
                </c:pt>
                <c:pt idx="135">
                  <c:v>0.82368157789420904</c:v>
                </c:pt>
                <c:pt idx="136">
                  <c:v>0.82266014016134759</c:v>
                </c:pt>
                <c:pt idx="137">
                  <c:v>0.82142695953983402</c:v>
                </c:pt>
                <c:pt idx="138">
                  <c:v>0.8209598317488721</c:v>
                </c:pt>
                <c:pt idx="139">
                  <c:v>0.82027638878980957</c:v>
                </c:pt>
                <c:pt idx="140">
                  <c:v>0.81831545322981558</c:v>
                </c:pt>
                <c:pt idx="141">
                  <c:v>0.81715300293614002</c:v>
                </c:pt>
                <c:pt idx="142">
                  <c:v>0.81483016510968198</c:v>
                </c:pt>
                <c:pt idx="143">
                  <c:v>0.81253666153950099</c:v>
                </c:pt>
                <c:pt idx="144">
                  <c:v>0.81170597191565597</c:v>
                </c:pt>
                <c:pt idx="145">
                  <c:v>0.81054640364286001</c:v>
                </c:pt>
                <c:pt idx="146">
                  <c:v>0.809767572362594</c:v>
                </c:pt>
                <c:pt idx="147">
                  <c:v>0.80877290039555705</c:v>
                </c:pt>
                <c:pt idx="148">
                  <c:v>0.80855220030604258</c:v>
                </c:pt>
                <c:pt idx="149">
                  <c:v>0.80715248520089999</c:v>
                </c:pt>
                <c:pt idx="150">
                  <c:v>0.80714099339360745</c:v>
                </c:pt>
                <c:pt idx="151">
                  <c:v>0.80622847922533203</c:v>
                </c:pt>
                <c:pt idx="152">
                  <c:v>0.80577150680734499</c:v>
                </c:pt>
                <c:pt idx="153">
                  <c:v>0.80382026579684596</c:v>
                </c:pt>
                <c:pt idx="154">
                  <c:v>0.80211374662195956</c:v>
                </c:pt>
                <c:pt idx="155">
                  <c:v>0.80134325343731205</c:v>
                </c:pt>
                <c:pt idx="156">
                  <c:v>0.80039105525541665</c:v>
                </c:pt>
                <c:pt idx="157">
                  <c:v>0.79949509390342965</c:v>
                </c:pt>
                <c:pt idx="158">
                  <c:v>0.79763966384993501</c:v>
                </c:pt>
                <c:pt idx="159">
                  <c:v>0.79736382547874396</c:v>
                </c:pt>
                <c:pt idx="160">
                  <c:v>0.796307006365646</c:v>
                </c:pt>
                <c:pt idx="161">
                  <c:v>0.79567671444892463</c:v>
                </c:pt>
                <c:pt idx="162">
                  <c:v>0.79522317401509501</c:v>
                </c:pt>
                <c:pt idx="163">
                  <c:v>0.79476908368955035</c:v>
                </c:pt>
                <c:pt idx="164">
                  <c:v>0.79383138621260008</c:v>
                </c:pt>
                <c:pt idx="165">
                  <c:v>0.79219665854720001</c:v>
                </c:pt>
                <c:pt idx="166">
                  <c:v>0.79170122124535303</c:v>
                </c:pt>
                <c:pt idx="167">
                  <c:v>0.78893206108644198</c:v>
                </c:pt>
                <c:pt idx="168">
                  <c:v>0.78787792643719268</c:v>
                </c:pt>
                <c:pt idx="169">
                  <c:v>0.78688378456754349</c:v>
                </c:pt>
                <c:pt idx="170">
                  <c:v>0.78592900093711904</c:v>
                </c:pt>
                <c:pt idx="171">
                  <c:v>0.78442062685895297</c:v>
                </c:pt>
                <c:pt idx="172">
                  <c:v>0.783020397190755</c:v>
                </c:pt>
                <c:pt idx="173">
                  <c:v>0.78226929452750105</c:v>
                </c:pt>
                <c:pt idx="174">
                  <c:v>0.78139799489108797</c:v>
                </c:pt>
                <c:pt idx="175">
                  <c:v>0.78115497605800865</c:v>
                </c:pt>
                <c:pt idx="176">
                  <c:v>0.78044278857581251</c:v>
                </c:pt>
                <c:pt idx="177">
                  <c:v>0.77966514914607365</c:v>
                </c:pt>
                <c:pt idx="178">
                  <c:v>0.77965998039791062</c:v>
                </c:pt>
                <c:pt idx="179">
                  <c:v>0.77759940279792494</c:v>
                </c:pt>
                <c:pt idx="180">
                  <c:v>0.77625364512705286</c:v>
                </c:pt>
                <c:pt idx="181">
                  <c:v>0.7753553873481287</c:v>
                </c:pt>
                <c:pt idx="182">
                  <c:v>0.77465655073839024</c:v>
                </c:pt>
                <c:pt idx="183">
                  <c:v>0.77407450819272194</c:v>
                </c:pt>
                <c:pt idx="184">
                  <c:v>0.77284455364553084</c:v>
                </c:pt>
                <c:pt idx="185">
                  <c:v>0.7712592796471528</c:v>
                </c:pt>
                <c:pt idx="186">
                  <c:v>0.77089454772362165</c:v>
                </c:pt>
                <c:pt idx="187">
                  <c:v>0.77004123131686708</c:v>
                </c:pt>
                <c:pt idx="188">
                  <c:v>0.76900071243574808</c:v>
                </c:pt>
                <c:pt idx="189">
                  <c:v>0.76817072882744197</c:v>
                </c:pt>
                <c:pt idx="190">
                  <c:v>0.76644443737581514</c:v>
                </c:pt>
                <c:pt idx="191">
                  <c:v>0.76538554235639666</c:v>
                </c:pt>
                <c:pt idx="192">
                  <c:v>0.76396039399044802</c:v>
                </c:pt>
                <c:pt idx="193">
                  <c:v>0.76302779473660198</c:v>
                </c:pt>
                <c:pt idx="194">
                  <c:v>0.76102934171687364</c:v>
                </c:pt>
                <c:pt idx="195">
                  <c:v>0.76000692979358764</c:v>
                </c:pt>
                <c:pt idx="196">
                  <c:v>0.75945743566122903</c:v>
                </c:pt>
                <c:pt idx="197">
                  <c:v>0.75891412591715857</c:v>
                </c:pt>
                <c:pt idx="198">
                  <c:v>0.75724028537736299</c:v>
                </c:pt>
                <c:pt idx="199">
                  <c:v>0.75634814003456763</c:v>
                </c:pt>
              </c:numCache>
            </c:numRef>
          </c:yVal>
          <c:smooth val="1"/>
          <c:extLst>
            <c:ext xmlns:c16="http://schemas.microsoft.com/office/drawing/2014/chart" uri="{C3380CC4-5D6E-409C-BE32-E72D297353CC}">
              <c16:uniqueId val="{00000000-F864-4662-A6F4-3D66B886F1F8}"/>
            </c:ext>
          </c:extLst>
        </c:ser>
        <c:dLbls>
          <c:showLegendKey val="0"/>
          <c:showVal val="0"/>
          <c:showCatName val="0"/>
          <c:showSerName val="0"/>
          <c:showPercent val="0"/>
          <c:showBubbleSize val="0"/>
        </c:dLbls>
        <c:axId val="108794240"/>
        <c:axId val="108796544"/>
      </c:scatterChart>
      <c:valAx>
        <c:axId val="108794240"/>
        <c:scaling>
          <c:orientation val="minMax"/>
          <c:min val="0"/>
        </c:scaling>
        <c:delete val="0"/>
        <c:axPos val="b"/>
        <c:numFmt formatCode="General" sourceLinked="1"/>
        <c:majorTickMark val="none"/>
        <c:minorTickMark val="none"/>
        <c:tickLblPos val="nextTo"/>
        <c:crossAx val="108796544"/>
        <c:crosses val="autoZero"/>
        <c:crossBetween val="midCat"/>
        <c:dispUnits>
          <c:builtInUnit val="thousands"/>
        </c:dispUnits>
      </c:valAx>
      <c:valAx>
        <c:axId val="108796544"/>
        <c:scaling>
          <c:orientation val="minMax"/>
          <c:min val="0.70000000000000062"/>
        </c:scaling>
        <c:delete val="0"/>
        <c:axPos val="l"/>
        <c:majorGridlines/>
        <c:numFmt formatCode="0%" sourceLinked="0"/>
        <c:majorTickMark val="none"/>
        <c:minorTickMark val="none"/>
        <c:tickLblPos val="nextTo"/>
        <c:crossAx val="108794240"/>
        <c:crosses val="autoZero"/>
        <c:crossBetween val="midCat"/>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01906340654837"/>
          <c:y val="0.11485945954390005"/>
          <c:w val="0.52067525650202895"/>
          <c:h val="0.55603324593490255"/>
        </c:manualLayout>
      </c:layout>
      <c:scatterChart>
        <c:scatterStyle val="smoothMarker"/>
        <c:varyColors val="0"/>
        <c:ser>
          <c:idx val="0"/>
          <c:order val="0"/>
          <c:spPr>
            <a:ln>
              <a:solidFill>
                <a:schemeClr val="accent6">
                  <a:lumMod val="75000"/>
                </a:schemeClr>
              </a:solidFill>
            </a:ln>
          </c:spPr>
          <c:marker>
            <c:spPr>
              <a:solidFill>
                <a:schemeClr val="accent6">
                  <a:lumMod val="75000"/>
                </a:schemeClr>
              </a:solidFill>
              <a:ln>
                <a:solidFill>
                  <a:srgbClr val="A5C249">
                    <a:lumMod val="75000"/>
                  </a:srgbClr>
                </a:solidFill>
              </a:ln>
            </c:spPr>
          </c:marker>
          <c:xVal>
            <c:numRef>
              <c:f>Sheet2!$AC$122:$AC$123</c:f>
              <c:numCache>
                <c:formatCode>#,##0</c:formatCode>
                <c:ptCount val="2"/>
                <c:pt idx="0" formatCode="General">
                  <c:v>0</c:v>
                </c:pt>
                <c:pt idx="1">
                  <c:v>669000</c:v>
                </c:pt>
              </c:numCache>
            </c:numRef>
          </c:xVal>
          <c:yVal>
            <c:numRef>
              <c:f>Sheet2!$AD$122:$AD$123</c:f>
              <c:numCache>
                <c:formatCode>0%</c:formatCode>
                <c:ptCount val="2"/>
                <c:pt idx="0">
                  <c:v>0</c:v>
                </c:pt>
                <c:pt idx="1">
                  <c:v>0.30000000000000032</c:v>
                </c:pt>
              </c:numCache>
            </c:numRef>
          </c:yVal>
          <c:smooth val="1"/>
          <c:extLst>
            <c:ext xmlns:c16="http://schemas.microsoft.com/office/drawing/2014/chart" uri="{C3380CC4-5D6E-409C-BE32-E72D297353CC}">
              <c16:uniqueId val="{00000000-C796-48CD-9EDC-15DD7DB992DF}"/>
            </c:ext>
          </c:extLst>
        </c:ser>
        <c:dLbls>
          <c:showLegendKey val="0"/>
          <c:showVal val="0"/>
          <c:showCatName val="0"/>
          <c:showSerName val="0"/>
          <c:showPercent val="0"/>
          <c:showBubbleSize val="0"/>
        </c:dLbls>
        <c:axId val="108819584"/>
        <c:axId val="108821504"/>
      </c:scatterChart>
      <c:valAx>
        <c:axId val="108819584"/>
        <c:scaling>
          <c:orientation val="minMax"/>
        </c:scaling>
        <c:delete val="0"/>
        <c:axPos val="b"/>
        <c:numFmt formatCode="#,##0" sourceLinked="0"/>
        <c:majorTickMark val="out"/>
        <c:minorTickMark val="none"/>
        <c:tickLblPos val="nextTo"/>
        <c:crossAx val="108821504"/>
        <c:crosses val="autoZero"/>
        <c:crossBetween val="midCat"/>
      </c:valAx>
      <c:valAx>
        <c:axId val="108821504"/>
        <c:scaling>
          <c:orientation val="minMax"/>
        </c:scaling>
        <c:delete val="0"/>
        <c:axPos val="l"/>
        <c:majorGridlines/>
        <c:numFmt formatCode="0%" sourceLinked="1"/>
        <c:majorTickMark val="out"/>
        <c:minorTickMark val="none"/>
        <c:tickLblPos val="nextTo"/>
        <c:crossAx val="108819584"/>
        <c:crosses val="autoZero"/>
        <c:crossBetween val="midCat"/>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58092091296441"/>
          <c:y val="4.6701079243320794E-2"/>
          <c:w val="0.7780524300176207"/>
          <c:h val="0.69396459371150021"/>
        </c:manualLayout>
      </c:layout>
      <c:scatterChart>
        <c:scatterStyle val="smoothMarker"/>
        <c:varyColors val="0"/>
        <c:ser>
          <c:idx val="0"/>
          <c:order val="0"/>
          <c:spPr>
            <a:ln>
              <a:solidFill>
                <a:schemeClr val="tx1"/>
              </a:solidFill>
            </a:ln>
          </c:spPr>
          <c:marker>
            <c:spPr>
              <a:solidFill>
                <a:schemeClr val="tx1"/>
              </a:solidFill>
              <a:ln>
                <a:solidFill>
                  <a:prstClr val="black"/>
                </a:solidFill>
              </a:ln>
            </c:spPr>
          </c:marker>
          <c:dPt>
            <c:idx val="17"/>
            <c:marker>
              <c:symbol val="circle"/>
              <c:size val="10"/>
            </c:marker>
            <c:bubble3D val="0"/>
            <c:extLst>
              <c:ext xmlns:c16="http://schemas.microsoft.com/office/drawing/2014/chart" uri="{C3380CC4-5D6E-409C-BE32-E72D297353CC}">
                <c16:uniqueId val="{00000000-34B3-45E9-8BAC-29CBA7EBCB6D}"/>
              </c:ext>
            </c:extLst>
          </c:dPt>
          <c:xVal>
            <c:numRef>
              <c:f>Sheet1!$F$6:$F$104</c:f>
              <c:numCache>
                <c:formatCode>General</c:formatCode>
                <c:ptCount val="99"/>
                <c:pt idx="0">
                  <c:v>143.70950199999899</c:v>
                </c:pt>
                <c:pt idx="1">
                  <c:v>141.73910699999999</c:v>
                </c:pt>
                <c:pt idx="2">
                  <c:v>138.20409899999999</c:v>
                </c:pt>
                <c:pt idx="3">
                  <c:v>135.251743</c:v>
                </c:pt>
                <c:pt idx="4">
                  <c:v>133.570716</c:v>
                </c:pt>
                <c:pt idx="5">
                  <c:v>129.347825</c:v>
                </c:pt>
                <c:pt idx="6">
                  <c:v>125.12178099999954</c:v>
                </c:pt>
                <c:pt idx="7">
                  <c:v>118.74476500000046</c:v>
                </c:pt>
                <c:pt idx="8">
                  <c:v>118.74476500000046</c:v>
                </c:pt>
                <c:pt idx="9">
                  <c:v>114.183279</c:v>
                </c:pt>
                <c:pt idx="10">
                  <c:v>111.32327699999998</c:v>
                </c:pt>
                <c:pt idx="11">
                  <c:v>108.905325</c:v>
                </c:pt>
                <c:pt idx="12">
                  <c:v>107.03073999999998</c:v>
                </c:pt>
                <c:pt idx="13">
                  <c:v>103.72627900000002</c:v>
                </c:pt>
                <c:pt idx="14">
                  <c:v>100.00780899999998</c:v>
                </c:pt>
                <c:pt idx="15">
                  <c:v>98.412251999999995</c:v>
                </c:pt>
                <c:pt idx="16">
                  <c:v>94.171554999999998</c:v>
                </c:pt>
                <c:pt idx="17">
                  <c:v>91.285637999999949</c:v>
                </c:pt>
                <c:pt idx="18">
                  <c:v>90.664558</c:v>
                </c:pt>
                <c:pt idx="19">
                  <c:v>90.628536999999298</c:v>
                </c:pt>
                <c:pt idx="20">
                  <c:v>90.497890999999996</c:v>
                </c:pt>
                <c:pt idx="21">
                  <c:v>90.373207999999948</c:v>
                </c:pt>
                <c:pt idx="22">
                  <c:v>90.28207399999998</c:v>
                </c:pt>
                <c:pt idx="23">
                  <c:v>90.223692999999983</c:v>
                </c:pt>
                <c:pt idx="24">
                  <c:v>90.192915999999983</c:v>
                </c:pt>
                <c:pt idx="25">
                  <c:v>90.15128799999998</c:v>
                </c:pt>
                <c:pt idx="26">
                  <c:v>90.095326999999983</c:v>
                </c:pt>
                <c:pt idx="27">
                  <c:v>90.043377999999919</c:v>
                </c:pt>
                <c:pt idx="28">
                  <c:v>90.033794999999998</c:v>
                </c:pt>
                <c:pt idx="29">
                  <c:v>89.908934000000002</c:v>
                </c:pt>
                <c:pt idx="30">
                  <c:v>89.881732999999485</c:v>
                </c:pt>
                <c:pt idx="31">
                  <c:v>89.716918000000007</c:v>
                </c:pt>
                <c:pt idx="32">
                  <c:v>89.713836000000001</c:v>
                </c:pt>
                <c:pt idx="33">
                  <c:v>89.653276999999989</c:v>
                </c:pt>
                <c:pt idx="34">
                  <c:v>89.562393999999998</c:v>
                </c:pt>
                <c:pt idx="35">
                  <c:v>89.509215000000026</c:v>
                </c:pt>
                <c:pt idx="36">
                  <c:v>89.485354000000001</c:v>
                </c:pt>
                <c:pt idx="37">
                  <c:v>89.467753000000499</c:v>
                </c:pt>
                <c:pt idx="38">
                  <c:v>89.408953999999994</c:v>
                </c:pt>
                <c:pt idx="39">
                  <c:v>89.362569999999991</c:v>
                </c:pt>
                <c:pt idx="40">
                  <c:v>89.315359000000001</c:v>
                </c:pt>
                <c:pt idx="41">
                  <c:v>89.266498999999982</c:v>
                </c:pt>
                <c:pt idx="42">
                  <c:v>89.253393000000003</c:v>
                </c:pt>
                <c:pt idx="43">
                  <c:v>89.187353000000002</c:v>
                </c:pt>
                <c:pt idx="44">
                  <c:v>89.10262299999998</c:v>
                </c:pt>
                <c:pt idx="45">
                  <c:v>89.057615999999996</c:v>
                </c:pt>
                <c:pt idx="46">
                  <c:v>89.037457000000003</c:v>
                </c:pt>
                <c:pt idx="47">
                  <c:v>88.993547000000007</c:v>
                </c:pt>
                <c:pt idx="48">
                  <c:v>88.945195999999996</c:v>
                </c:pt>
                <c:pt idx="49">
                  <c:v>88.890524999999997</c:v>
                </c:pt>
                <c:pt idx="50">
                  <c:v>88.797233000000574</c:v>
                </c:pt>
                <c:pt idx="51">
                  <c:v>88.758752999999658</c:v>
                </c:pt>
                <c:pt idx="52">
                  <c:v>88.696883</c:v>
                </c:pt>
                <c:pt idx="53">
                  <c:v>88.649274000000005</c:v>
                </c:pt>
                <c:pt idx="54">
                  <c:v>88.615347999999486</c:v>
                </c:pt>
                <c:pt idx="55">
                  <c:v>88.573346999999558</c:v>
                </c:pt>
                <c:pt idx="56">
                  <c:v>88.494139000000587</c:v>
                </c:pt>
                <c:pt idx="57">
                  <c:v>88.460766000000007</c:v>
                </c:pt>
                <c:pt idx="58">
                  <c:v>88.431923000000779</c:v>
                </c:pt>
              </c:numCache>
            </c:numRef>
          </c:xVal>
          <c:yVal>
            <c:numRef>
              <c:f>Sheet1!$G$6:$G$104</c:f>
              <c:numCache>
                <c:formatCode>#,##0</c:formatCode>
                <c:ptCount val="99"/>
                <c:pt idx="0">
                  <c:v>0</c:v>
                </c:pt>
                <c:pt idx="1">
                  <c:v>17831.172326497726</c:v>
                </c:pt>
                <c:pt idx="2">
                  <c:v>45425.015449375402</c:v>
                </c:pt>
                <c:pt idx="3">
                  <c:v>67850.977545865302</c:v>
                </c:pt>
                <c:pt idx="4">
                  <c:v>86524.786733298199</c:v>
                </c:pt>
                <c:pt idx="5">
                  <c:v>140432.81785375901</c:v>
                </c:pt>
                <c:pt idx="6">
                  <c:v>168031.24701638301</c:v>
                </c:pt>
                <c:pt idx="7">
                  <c:v>262457.43207767128</c:v>
                </c:pt>
                <c:pt idx="8">
                  <c:v>262457.43207767128</c:v>
                </c:pt>
                <c:pt idx="9">
                  <c:v>469101.89068636298</c:v>
                </c:pt>
                <c:pt idx="10">
                  <c:v>533257.45728810504</c:v>
                </c:pt>
                <c:pt idx="11">
                  <c:v>642846.37241046899</c:v>
                </c:pt>
                <c:pt idx="12">
                  <c:v>921659.20750632102</c:v>
                </c:pt>
                <c:pt idx="13">
                  <c:v>1067491.9244747499</c:v>
                </c:pt>
                <c:pt idx="14">
                  <c:v>1280487.2316191799</c:v>
                </c:pt>
                <c:pt idx="15">
                  <c:v>1406063.9422985299</c:v>
                </c:pt>
                <c:pt idx="16">
                  <c:v>1702667.7023120101</c:v>
                </c:pt>
                <c:pt idx="17">
                  <c:v>4145586.9682883699</c:v>
                </c:pt>
                <c:pt idx="18">
                  <c:v>6865341.5907056499</c:v>
                </c:pt>
                <c:pt idx="19">
                  <c:v>7503094.9019744014</c:v>
                </c:pt>
                <c:pt idx="20">
                  <c:v>9263680.8575655557</c:v>
                </c:pt>
                <c:pt idx="21">
                  <c:v>10630879.876389708</c:v>
                </c:pt>
                <c:pt idx="22">
                  <c:v>11901346.755797099</c:v>
                </c:pt>
                <c:pt idx="23">
                  <c:v>14043066.6831333</c:v>
                </c:pt>
                <c:pt idx="24">
                  <c:v>15358258.662412602</c:v>
                </c:pt>
                <c:pt idx="25">
                  <c:v>16994069.7570953</c:v>
                </c:pt>
                <c:pt idx="26">
                  <c:v>20154933.705605377</c:v>
                </c:pt>
                <c:pt idx="27">
                  <c:v>21641222.5462933</c:v>
                </c:pt>
                <c:pt idx="28">
                  <c:v>23784385.064240512</c:v>
                </c:pt>
                <c:pt idx="29">
                  <c:v>26485486.016360823</c:v>
                </c:pt>
                <c:pt idx="30">
                  <c:v>28776703.881335396</c:v>
                </c:pt>
                <c:pt idx="31">
                  <c:v>34316860.975683399</c:v>
                </c:pt>
                <c:pt idx="32">
                  <c:v>36169212.220276713</c:v>
                </c:pt>
                <c:pt idx="33">
                  <c:v>38524677.864254303</c:v>
                </c:pt>
                <c:pt idx="34">
                  <c:v>40576533.523543313</c:v>
                </c:pt>
                <c:pt idx="35">
                  <c:v>42804047.817557797</c:v>
                </c:pt>
                <c:pt idx="36">
                  <c:v>44762531.720482498</c:v>
                </c:pt>
                <c:pt idx="37">
                  <c:v>45245308.990101397</c:v>
                </c:pt>
                <c:pt idx="38">
                  <c:v>48985598.041485995</c:v>
                </c:pt>
                <c:pt idx="39">
                  <c:v>49755425.1817839</c:v>
                </c:pt>
                <c:pt idx="40">
                  <c:v>51882728.0846119</c:v>
                </c:pt>
                <c:pt idx="41">
                  <c:v>54268168.337505601</c:v>
                </c:pt>
                <c:pt idx="42">
                  <c:v>54807849.449346296</c:v>
                </c:pt>
                <c:pt idx="43">
                  <c:v>57777824.249225199</c:v>
                </c:pt>
                <c:pt idx="44">
                  <c:v>61587891.867432997</c:v>
                </c:pt>
                <c:pt idx="45">
                  <c:v>63682201.372259602</c:v>
                </c:pt>
                <c:pt idx="46">
                  <c:v>64392128.300518401</c:v>
                </c:pt>
                <c:pt idx="47">
                  <c:v>66516758.351288497</c:v>
                </c:pt>
                <c:pt idx="48">
                  <c:v>68567882.283327997</c:v>
                </c:pt>
                <c:pt idx="49">
                  <c:v>71571445.595947802</c:v>
                </c:pt>
                <c:pt idx="50">
                  <c:v>75123298.843072623</c:v>
                </c:pt>
                <c:pt idx="51">
                  <c:v>76777428.399180904</c:v>
                </c:pt>
                <c:pt idx="52">
                  <c:v>79666268.816125393</c:v>
                </c:pt>
                <c:pt idx="53">
                  <c:v>81776176.878153548</c:v>
                </c:pt>
                <c:pt idx="54">
                  <c:v>83501761.165799379</c:v>
                </c:pt>
                <c:pt idx="55">
                  <c:v>85394567.927936405</c:v>
                </c:pt>
                <c:pt idx="56">
                  <c:v>88711267.463825926</c:v>
                </c:pt>
                <c:pt idx="57">
                  <c:v>90175924.853121892</c:v>
                </c:pt>
                <c:pt idx="58">
                  <c:v>91687359.923741102</c:v>
                </c:pt>
              </c:numCache>
            </c:numRef>
          </c:yVal>
          <c:smooth val="1"/>
          <c:extLst>
            <c:ext xmlns:c16="http://schemas.microsoft.com/office/drawing/2014/chart" uri="{C3380CC4-5D6E-409C-BE32-E72D297353CC}">
              <c16:uniqueId val="{00000001-34B3-45E9-8BAC-29CBA7EBCB6D}"/>
            </c:ext>
          </c:extLst>
        </c:ser>
        <c:dLbls>
          <c:showLegendKey val="0"/>
          <c:showVal val="0"/>
          <c:showCatName val="0"/>
          <c:showSerName val="0"/>
          <c:showPercent val="0"/>
          <c:showBubbleSize val="0"/>
        </c:dLbls>
        <c:axId val="106242432"/>
        <c:axId val="106244736"/>
      </c:scatterChart>
      <c:valAx>
        <c:axId val="106242432"/>
        <c:scaling>
          <c:orientation val="minMax"/>
          <c:min val="80"/>
        </c:scaling>
        <c:delete val="0"/>
        <c:axPos val="b"/>
        <c:title>
          <c:tx>
            <c:rich>
              <a:bodyPr/>
              <a:lstStyle/>
              <a:p>
                <a:pPr algn="ctr" rtl="0">
                  <a:defRPr/>
                </a:pPr>
                <a:r>
                  <a:rPr lang="en-US" sz="1500" b="1" i="0" baseline="0" dirty="0">
                    <a:effectLst/>
                  </a:rPr>
                  <a:t>Abstracted water [mill</a:t>
                </a:r>
                <a:r>
                  <a:rPr lang="bg-BG" sz="1500" b="1" i="0" baseline="0" dirty="0">
                    <a:effectLst/>
                  </a:rPr>
                  <a:t>.</a:t>
                </a:r>
                <a:r>
                  <a:rPr lang="en-US" sz="1500" b="1" i="0" baseline="0" dirty="0">
                    <a:effectLst/>
                  </a:rPr>
                  <a:t>m</a:t>
                </a:r>
                <a:r>
                  <a:rPr lang="bg-BG" sz="1500" b="1" i="0" baseline="30000" dirty="0">
                    <a:effectLst/>
                  </a:rPr>
                  <a:t>3</a:t>
                </a:r>
                <a:r>
                  <a:rPr lang="bg-BG" sz="1500" b="1" i="0" baseline="0" dirty="0">
                    <a:effectLst/>
                  </a:rPr>
                  <a:t>/</a:t>
                </a:r>
                <a:r>
                  <a:rPr lang="en-US" sz="1500" b="1" i="0" baseline="0" dirty="0">
                    <a:effectLst/>
                  </a:rPr>
                  <a:t>year</a:t>
                </a:r>
                <a:r>
                  <a:rPr lang="bg-BG" sz="1500" b="1" i="0" baseline="0" dirty="0">
                    <a:effectLst/>
                  </a:rPr>
                  <a:t>.</a:t>
                </a:r>
                <a:r>
                  <a:rPr lang="en-US" sz="1500" b="1" i="0" baseline="0" dirty="0">
                    <a:effectLst/>
                  </a:rPr>
                  <a:t>]</a:t>
                </a:r>
                <a:endParaRPr lang="en-US" sz="1500" dirty="0">
                  <a:effectLst/>
                </a:endParaRPr>
              </a:p>
            </c:rich>
          </c:tx>
          <c:layout>
            <c:manualLayout>
              <c:xMode val="edge"/>
              <c:yMode val="edge"/>
              <c:x val="0.30712737090791964"/>
              <c:y val="0.92155157994794246"/>
            </c:manualLayout>
          </c:layout>
          <c:overlay val="0"/>
        </c:title>
        <c:numFmt formatCode="General" sourceLinked="1"/>
        <c:majorTickMark val="none"/>
        <c:minorTickMark val="none"/>
        <c:tickLblPos val="nextTo"/>
        <c:crossAx val="106244736"/>
        <c:crosses val="autoZero"/>
        <c:crossBetween val="midCat"/>
      </c:valAx>
      <c:valAx>
        <c:axId val="106244736"/>
        <c:scaling>
          <c:orientation val="minMax"/>
        </c:scaling>
        <c:delete val="0"/>
        <c:axPos val="l"/>
        <c:majorGridlines/>
        <c:title>
          <c:tx>
            <c:rich>
              <a:bodyPr/>
              <a:lstStyle/>
              <a:p>
                <a:pPr>
                  <a:defRPr/>
                </a:pPr>
                <a:r>
                  <a:rPr lang="en-US" dirty="0"/>
                  <a:t>Investment in mill. lv</a:t>
                </a:r>
              </a:p>
            </c:rich>
          </c:tx>
          <c:overlay val="0"/>
        </c:title>
        <c:numFmt formatCode="#,##0" sourceLinked="1"/>
        <c:majorTickMark val="none"/>
        <c:minorTickMark val="none"/>
        <c:tickLblPos val="nextTo"/>
        <c:crossAx val="106242432"/>
        <c:crosses val="autoZero"/>
        <c:crossBetween val="midCat"/>
        <c:dispUnits>
          <c:builtInUnit val="millions"/>
        </c:dispUnits>
      </c:valAx>
    </c:plotArea>
    <c:plotVisOnly val="1"/>
    <c:dispBlanksAs val="gap"/>
    <c:showDLblsOverMax val="0"/>
  </c:chart>
  <c:txPr>
    <a:bodyPr/>
    <a:lstStyle/>
    <a:p>
      <a:pPr>
        <a:defRPr sz="1500"/>
      </a:pPr>
      <a:endParaRPr lang="bg-BG"/>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26939498761269"/>
          <c:y val="4.1046211415314143E-2"/>
          <c:w val="0.77761071752124344"/>
          <c:h val="0.74507520379669201"/>
        </c:manualLayout>
      </c:layout>
      <c:scatterChart>
        <c:scatterStyle val="lineMarker"/>
        <c:varyColors val="0"/>
        <c:ser>
          <c:idx val="0"/>
          <c:order val="0"/>
          <c:tx>
            <c:strRef>
              <c:f>Sheet1!$B$1</c:f>
              <c:strCache>
                <c:ptCount val="1"/>
                <c:pt idx="0">
                  <c:v>x1(UL)min=0;max=82</c:v>
                </c:pt>
              </c:strCache>
            </c:strRef>
          </c:tx>
          <c:spPr>
            <a:ln>
              <a:solidFill>
                <a:prstClr val="black"/>
              </a:solidFill>
            </a:ln>
          </c:spPr>
          <c:marker>
            <c:symbol val="diamond"/>
            <c:size val="6"/>
            <c:spPr>
              <a:solidFill>
                <a:sysClr val="windowText" lastClr="000000"/>
              </a:solidFill>
              <a:ln>
                <a:solidFill>
                  <a:prstClr val="black"/>
                </a:solidFill>
              </a:ln>
            </c:spPr>
          </c:marker>
          <c:xVal>
            <c:numRef>
              <c:f>Sheet1!$F$5:$F$104</c:f>
              <c:numCache>
                <c:formatCode>General</c:formatCode>
                <c:ptCount val="100"/>
                <c:pt idx="0">
                  <c:v>143.70950199999899</c:v>
                </c:pt>
                <c:pt idx="1">
                  <c:v>143.70950199999899</c:v>
                </c:pt>
                <c:pt idx="2">
                  <c:v>141.73910699999999</c:v>
                </c:pt>
                <c:pt idx="3">
                  <c:v>138.20409899999999</c:v>
                </c:pt>
                <c:pt idx="4">
                  <c:v>135.251743</c:v>
                </c:pt>
                <c:pt idx="5">
                  <c:v>133.570716</c:v>
                </c:pt>
                <c:pt idx="6">
                  <c:v>129.347825</c:v>
                </c:pt>
                <c:pt idx="7">
                  <c:v>125.12178099999954</c:v>
                </c:pt>
                <c:pt idx="8">
                  <c:v>118.74476500000046</c:v>
                </c:pt>
                <c:pt idx="9">
                  <c:v>118.74476500000046</c:v>
                </c:pt>
                <c:pt idx="10">
                  <c:v>114.183279</c:v>
                </c:pt>
                <c:pt idx="11">
                  <c:v>111.32327699999998</c:v>
                </c:pt>
                <c:pt idx="12">
                  <c:v>108.905325</c:v>
                </c:pt>
                <c:pt idx="13">
                  <c:v>107.03073999999998</c:v>
                </c:pt>
                <c:pt idx="14">
                  <c:v>103.72627900000002</c:v>
                </c:pt>
                <c:pt idx="15">
                  <c:v>100.00780899999998</c:v>
                </c:pt>
                <c:pt idx="16">
                  <c:v>98.412251999999995</c:v>
                </c:pt>
                <c:pt idx="17">
                  <c:v>94.171554999999998</c:v>
                </c:pt>
                <c:pt idx="18">
                  <c:v>91.285637999999949</c:v>
                </c:pt>
                <c:pt idx="19">
                  <c:v>90.664558</c:v>
                </c:pt>
                <c:pt idx="20">
                  <c:v>90.628536999999298</c:v>
                </c:pt>
                <c:pt idx="21">
                  <c:v>90.497890999999996</c:v>
                </c:pt>
                <c:pt idx="22">
                  <c:v>90.373207999999948</c:v>
                </c:pt>
                <c:pt idx="23">
                  <c:v>90.28207399999998</c:v>
                </c:pt>
                <c:pt idx="24">
                  <c:v>90.223692999999983</c:v>
                </c:pt>
                <c:pt idx="25">
                  <c:v>90.192915999999983</c:v>
                </c:pt>
                <c:pt idx="26">
                  <c:v>90.15128799999998</c:v>
                </c:pt>
                <c:pt idx="27">
                  <c:v>90.095326999999983</c:v>
                </c:pt>
                <c:pt idx="28">
                  <c:v>90.043377999999919</c:v>
                </c:pt>
                <c:pt idx="29">
                  <c:v>90.033794999999998</c:v>
                </c:pt>
                <c:pt idx="30">
                  <c:v>89.908934000000002</c:v>
                </c:pt>
                <c:pt idx="31">
                  <c:v>89.881732999999485</c:v>
                </c:pt>
                <c:pt idx="32">
                  <c:v>89.716918000000007</c:v>
                </c:pt>
                <c:pt idx="33">
                  <c:v>89.713836000000001</c:v>
                </c:pt>
                <c:pt idx="34">
                  <c:v>89.653276999999989</c:v>
                </c:pt>
                <c:pt idx="35">
                  <c:v>89.562393999999998</c:v>
                </c:pt>
                <c:pt idx="36">
                  <c:v>89.509215000000026</c:v>
                </c:pt>
                <c:pt idx="37">
                  <c:v>89.485354000000001</c:v>
                </c:pt>
                <c:pt idx="38">
                  <c:v>89.467753000000499</c:v>
                </c:pt>
                <c:pt idx="39">
                  <c:v>89.408953999999994</c:v>
                </c:pt>
                <c:pt idx="40">
                  <c:v>89.362569999999991</c:v>
                </c:pt>
                <c:pt idx="41">
                  <c:v>89.315359000000001</c:v>
                </c:pt>
                <c:pt idx="42">
                  <c:v>89.266498999999982</c:v>
                </c:pt>
                <c:pt idx="43">
                  <c:v>89.253393000000003</c:v>
                </c:pt>
                <c:pt idx="44">
                  <c:v>89.187353000000002</c:v>
                </c:pt>
                <c:pt idx="45">
                  <c:v>89.10262299999998</c:v>
                </c:pt>
                <c:pt idx="46">
                  <c:v>89.057615999999996</c:v>
                </c:pt>
                <c:pt idx="47">
                  <c:v>89.037457000000003</c:v>
                </c:pt>
                <c:pt idx="48">
                  <c:v>88.993547000000007</c:v>
                </c:pt>
                <c:pt idx="49">
                  <c:v>88.945195999999996</c:v>
                </c:pt>
                <c:pt idx="50">
                  <c:v>88.890524999999997</c:v>
                </c:pt>
                <c:pt idx="51">
                  <c:v>88.797233000000574</c:v>
                </c:pt>
                <c:pt idx="52">
                  <c:v>88.758752999999658</c:v>
                </c:pt>
                <c:pt idx="53">
                  <c:v>88.696883</c:v>
                </c:pt>
                <c:pt idx="54">
                  <c:v>88.649274000000005</c:v>
                </c:pt>
                <c:pt idx="55">
                  <c:v>88.615347999999486</c:v>
                </c:pt>
                <c:pt idx="56">
                  <c:v>88.573346999999558</c:v>
                </c:pt>
                <c:pt idx="57">
                  <c:v>88.494139000000587</c:v>
                </c:pt>
                <c:pt idx="58">
                  <c:v>88.460766000000007</c:v>
                </c:pt>
                <c:pt idx="59">
                  <c:v>88.431923000000779</c:v>
                </c:pt>
              </c:numCache>
            </c:numRef>
          </c:xVal>
          <c:yVal>
            <c:numRef>
              <c:f>Sheet1!$B$5:$B$104</c:f>
              <c:numCache>
                <c:formatCode>General</c:formatCode>
                <c:ptCount val="100"/>
                <c:pt idx="0">
                  <c:v>0</c:v>
                </c:pt>
                <c:pt idx="1">
                  <c:v>0</c:v>
                </c:pt>
                <c:pt idx="2">
                  <c:v>2.5333117416486702E-2</c:v>
                </c:pt>
                <c:pt idx="3">
                  <c:v>4.9467373242777057E-2</c:v>
                </c:pt>
                <c:pt idx="4">
                  <c:v>7.036961357933251E-2</c:v>
                </c:pt>
                <c:pt idx="5">
                  <c:v>0.12018927942054802</c:v>
                </c:pt>
                <c:pt idx="6">
                  <c:v>7.3915724846507602E-2</c:v>
                </c:pt>
                <c:pt idx="7">
                  <c:v>0.42377858235315635</c:v>
                </c:pt>
                <c:pt idx="8">
                  <c:v>0.41201741797396335</c:v>
                </c:pt>
                <c:pt idx="9">
                  <c:v>0.41201741797396335</c:v>
                </c:pt>
                <c:pt idx="10">
                  <c:v>2.4140924587142467</c:v>
                </c:pt>
                <c:pt idx="11">
                  <c:v>1.0027600184274021</c:v>
                </c:pt>
                <c:pt idx="12">
                  <c:v>3.2028806504514402</c:v>
                </c:pt>
                <c:pt idx="13">
                  <c:v>13.2537696904327</c:v>
                </c:pt>
                <c:pt idx="14">
                  <c:v>19.986033251264857</c:v>
                </c:pt>
                <c:pt idx="15">
                  <c:v>28.985621212915657</c:v>
                </c:pt>
                <c:pt idx="16">
                  <c:v>35.028856635215199</c:v>
                </c:pt>
                <c:pt idx="17">
                  <c:v>57.296307436491411</c:v>
                </c:pt>
                <c:pt idx="18">
                  <c:v>72.197483913485158</c:v>
                </c:pt>
                <c:pt idx="19">
                  <c:v>71.618552474457189</c:v>
                </c:pt>
                <c:pt idx="20">
                  <c:v>72.236266724225899</c:v>
                </c:pt>
                <c:pt idx="21">
                  <c:v>72.336652025539379</c:v>
                </c:pt>
                <c:pt idx="22">
                  <c:v>72.842377603182186</c:v>
                </c:pt>
                <c:pt idx="23">
                  <c:v>72.75829518156948</c:v>
                </c:pt>
                <c:pt idx="24">
                  <c:v>72.363276110254404</c:v>
                </c:pt>
                <c:pt idx="25">
                  <c:v>72.843385277201648</c:v>
                </c:pt>
                <c:pt idx="26">
                  <c:v>73.883531151116458</c:v>
                </c:pt>
                <c:pt idx="27">
                  <c:v>75.259142884997104</c:v>
                </c:pt>
                <c:pt idx="28">
                  <c:v>73.488752258438709</c:v>
                </c:pt>
                <c:pt idx="29">
                  <c:v>76.581674751589858</c:v>
                </c:pt>
                <c:pt idx="30">
                  <c:v>75.513030247204682</c:v>
                </c:pt>
                <c:pt idx="31">
                  <c:v>76.078935973550117</c:v>
                </c:pt>
                <c:pt idx="32">
                  <c:v>78.106343440196781</c:v>
                </c:pt>
                <c:pt idx="33">
                  <c:v>77.332571469574319</c:v>
                </c:pt>
                <c:pt idx="34">
                  <c:v>77.852136850993546</c:v>
                </c:pt>
                <c:pt idx="35">
                  <c:v>79.679379062955775</c:v>
                </c:pt>
                <c:pt idx="36">
                  <c:v>80.792971161983758</c:v>
                </c:pt>
                <c:pt idx="37">
                  <c:v>78.344650895544703</c:v>
                </c:pt>
                <c:pt idx="38">
                  <c:v>80.026129401069127</c:v>
                </c:pt>
                <c:pt idx="39">
                  <c:v>78.078691303925254</c:v>
                </c:pt>
                <c:pt idx="40">
                  <c:v>79.817657000933394</c:v>
                </c:pt>
                <c:pt idx="41">
                  <c:v>79.844788594001358</c:v>
                </c:pt>
                <c:pt idx="42">
                  <c:v>81.241849854846095</c:v>
                </c:pt>
                <c:pt idx="43">
                  <c:v>80.021278697797982</c:v>
                </c:pt>
                <c:pt idx="44">
                  <c:v>79.834320466031301</c:v>
                </c:pt>
                <c:pt idx="45">
                  <c:v>81.410617471791326</c:v>
                </c:pt>
                <c:pt idx="46">
                  <c:v>80.571657241710696</c:v>
                </c:pt>
                <c:pt idx="47">
                  <c:v>80.839610761651699</c:v>
                </c:pt>
                <c:pt idx="48">
                  <c:v>80.176509479235307</c:v>
                </c:pt>
                <c:pt idx="49">
                  <c:v>81.207305092009179</c:v>
                </c:pt>
                <c:pt idx="50">
                  <c:v>79.854652353231558</c:v>
                </c:pt>
                <c:pt idx="51">
                  <c:v>81.034463602487804</c:v>
                </c:pt>
                <c:pt idx="52">
                  <c:v>81.432476909135403</c:v>
                </c:pt>
                <c:pt idx="53">
                  <c:v>81.258738295079183</c:v>
                </c:pt>
                <c:pt idx="54">
                  <c:v>81.482078932389214</c:v>
                </c:pt>
                <c:pt idx="55">
                  <c:v>81.068706307565506</c:v>
                </c:pt>
                <c:pt idx="56">
                  <c:v>81.234236322267293</c:v>
                </c:pt>
                <c:pt idx="57">
                  <c:v>81.873024895379103</c:v>
                </c:pt>
                <c:pt idx="58">
                  <c:v>81.981109878244126</c:v>
                </c:pt>
                <c:pt idx="59">
                  <c:v>81.999999046325726</c:v>
                </c:pt>
              </c:numCache>
            </c:numRef>
          </c:yVal>
          <c:smooth val="0"/>
          <c:extLst>
            <c:ext xmlns:c16="http://schemas.microsoft.com/office/drawing/2014/chart" uri="{C3380CC4-5D6E-409C-BE32-E72D297353CC}">
              <c16:uniqueId val="{00000000-1434-4745-A810-38AAFC30042E}"/>
            </c:ext>
          </c:extLst>
        </c:ser>
        <c:ser>
          <c:idx val="1"/>
          <c:order val="1"/>
          <c:tx>
            <c:strRef>
              <c:f>Sheet1!$C$1</c:f>
              <c:strCache>
                <c:ptCount val="1"/>
                <c:pt idx="0">
                  <c:v>x2(UD)min=0;max=40</c:v>
                </c:pt>
              </c:strCache>
            </c:strRef>
          </c:tx>
          <c:spPr>
            <a:ln>
              <a:solidFill>
                <a:prstClr val="black"/>
              </a:solidFill>
            </a:ln>
          </c:spPr>
          <c:marker>
            <c:symbol val="circle"/>
            <c:size val="5"/>
            <c:spPr>
              <a:solidFill>
                <a:sysClr val="windowText" lastClr="000000"/>
              </a:solidFill>
              <a:ln>
                <a:solidFill>
                  <a:prstClr val="black"/>
                </a:solidFill>
              </a:ln>
            </c:spPr>
          </c:marker>
          <c:xVal>
            <c:numRef>
              <c:f>Sheet1!$F$5:$F$104</c:f>
              <c:numCache>
                <c:formatCode>General</c:formatCode>
                <c:ptCount val="100"/>
                <c:pt idx="0">
                  <c:v>143.70950199999899</c:v>
                </c:pt>
                <c:pt idx="1">
                  <c:v>143.70950199999899</c:v>
                </c:pt>
                <c:pt idx="2">
                  <c:v>141.73910699999999</c:v>
                </c:pt>
                <c:pt idx="3">
                  <c:v>138.20409899999999</c:v>
                </c:pt>
                <c:pt idx="4">
                  <c:v>135.251743</c:v>
                </c:pt>
                <c:pt idx="5">
                  <c:v>133.570716</c:v>
                </c:pt>
                <c:pt idx="6">
                  <c:v>129.347825</c:v>
                </c:pt>
                <c:pt idx="7">
                  <c:v>125.12178099999954</c:v>
                </c:pt>
                <c:pt idx="8">
                  <c:v>118.74476500000046</c:v>
                </c:pt>
                <c:pt idx="9">
                  <c:v>118.74476500000046</c:v>
                </c:pt>
                <c:pt idx="10">
                  <c:v>114.183279</c:v>
                </c:pt>
                <c:pt idx="11">
                  <c:v>111.32327699999998</c:v>
                </c:pt>
                <c:pt idx="12">
                  <c:v>108.905325</c:v>
                </c:pt>
                <c:pt idx="13">
                  <c:v>107.03073999999998</c:v>
                </c:pt>
                <c:pt idx="14">
                  <c:v>103.72627900000002</c:v>
                </c:pt>
                <c:pt idx="15">
                  <c:v>100.00780899999998</c:v>
                </c:pt>
                <c:pt idx="16">
                  <c:v>98.412251999999995</c:v>
                </c:pt>
                <c:pt idx="17">
                  <c:v>94.171554999999998</c:v>
                </c:pt>
                <c:pt idx="18">
                  <c:v>91.285637999999949</c:v>
                </c:pt>
                <c:pt idx="19">
                  <c:v>90.664558</c:v>
                </c:pt>
                <c:pt idx="20">
                  <c:v>90.628536999999298</c:v>
                </c:pt>
                <c:pt idx="21">
                  <c:v>90.497890999999996</c:v>
                </c:pt>
                <c:pt idx="22">
                  <c:v>90.373207999999948</c:v>
                </c:pt>
                <c:pt idx="23">
                  <c:v>90.28207399999998</c:v>
                </c:pt>
                <c:pt idx="24">
                  <c:v>90.223692999999983</c:v>
                </c:pt>
                <c:pt idx="25">
                  <c:v>90.192915999999983</c:v>
                </c:pt>
                <c:pt idx="26">
                  <c:v>90.15128799999998</c:v>
                </c:pt>
                <c:pt idx="27">
                  <c:v>90.095326999999983</c:v>
                </c:pt>
                <c:pt idx="28">
                  <c:v>90.043377999999919</c:v>
                </c:pt>
                <c:pt idx="29">
                  <c:v>90.033794999999998</c:v>
                </c:pt>
                <c:pt idx="30">
                  <c:v>89.908934000000002</c:v>
                </c:pt>
                <c:pt idx="31">
                  <c:v>89.881732999999485</c:v>
                </c:pt>
                <c:pt idx="32">
                  <c:v>89.716918000000007</c:v>
                </c:pt>
                <c:pt idx="33">
                  <c:v>89.713836000000001</c:v>
                </c:pt>
                <c:pt idx="34">
                  <c:v>89.653276999999989</c:v>
                </c:pt>
                <c:pt idx="35">
                  <c:v>89.562393999999998</c:v>
                </c:pt>
                <c:pt idx="36">
                  <c:v>89.509215000000026</c:v>
                </c:pt>
                <c:pt idx="37">
                  <c:v>89.485354000000001</c:v>
                </c:pt>
                <c:pt idx="38">
                  <c:v>89.467753000000499</c:v>
                </c:pt>
                <c:pt idx="39">
                  <c:v>89.408953999999994</c:v>
                </c:pt>
                <c:pt idx="40">
                  <c:v>89.362569999999991</c:v>
                </c:pt>
                <c:pt idx="41">
                  <c:v>89.315359000000001</c:v>
                </c:pt>
                <c:pt idx="42">
                  <c:v>89.266498999999982</c:v>
                </c:pt>
                <c:pt idx="43">
                  <c:v>89.253393000000003</c:v>
                </c:pt>
                <c:pt idx="44">
                  <c:v>89.187353000000002</c:v>
                </c:pt>
                <c:pt idx="45">
                  <c:v>89.10262299999998</c:v>
                </c:pt>
                <c:pt idx="46">
                  <c:v>89.057615999999996</c:v>
                </c:pt>
                <c:pt idx="47">
                  <c:v>89.037457000000003</c:v>
                </c:pt>
                <c:pt idx="48">
                  <c:v>88.993547000000007</c:v>
                </c:pt>
                <c:pt idx="49">
                  <c:v>88.945195999999996</c:v>
                </c:pt>
                <c:pt idx="50">
                  <c:v>88.890524999999997</c:v>
                </c:pt>
                <c:pt idx="51">
                  <c:v>88.797233000000574</c:v>
                </c:pt>
                <c:pt idx="52">
                  <c:v>88.758752999999658</c:v>
                </c:pt>
                <c:pt idx="53">
                  <c:v>88.696883</c:v>
                </c:pt>
                <c:pt idx="54">
                  <c:v>88.649274000000005</c:v>
                </c:pt>
                <c:pt idx="55">
                  <c:v>88.615347999999486</c:v>
                </c:pt>
                <c:pt idx="56">
                  <c:v>88.573346999999558</c:v>
                </c:pt>
                <c:pt idx="57">
                  <c:v>88.494139000000587</c:v>
                </c:pt>
                <c:pt idx="58">
                  <c:v>88.460766000000007</c:v>
                </c:pt>
                <c:pt idx="59">
                  <c:v>88.431923000000779</c:v>
                </c:pt>
              </c:numCache>
            </c:numRef>
          </c:xVal>
          <c:yVal>
            <c:numRef>
              <c:f>Sheet1!$C$5:$C$104</c:f>
              <c:numCache>
                <c:formatCode>General</c:formatCode>
                <c:ptCount val="100"/>
                <c:pt idx="0">
                  <c:v>0</c:v>
                </c:pt>
                <c:pt idx="1">
                  <c:v>0</c:v>
                </c:pt>
                <c:pt idx="2">
                  <c:v>7.7632281051318594E-3</c:v>
                </c:pt>
                <c:pt idx="3">
                  <c:v>6.7828925628285524E-3</c:v>
                </c:pt>
                <c:pt idx="4">
                  <c:v>2.1181409760049601E-3</c:v>
                </c:pt>
                <c:pt idx="5">
                  <c:v>3.5582874956170602E-3</c:v>
                </c:pt>
                <c:pt idx="6">
                  <c:v>4.7018542540427002E-3</c:v>
                </c:pt>
                <c:pt idx="7">
                  <c:v>5.4934149368839899E-3</c:v>
                </c:pt>
                <c:pt idx="8">
                  <c:v>1.4490836142681001E-2</c:v>
                </c:pt>
                <c:pt idx="9">
                  <c:v>1.4490836142681001E-2</c:v>
                </c:pt>
                <c:pt idx="10">
                  <c:v>4.0365637221985835E-2</c:v>
                </c:pt>
                <c:pt idx="11">
                  <c:v>1.6541110741198801E-2</c:v>
                </c:pt>
                <c:pt idx="12">
                  <c:v>1.7126163970076894E-2</c:v>
                </c:pt>
                <c:pt idx="13">
                  <c:v>8.4033443212418596E-2</c:v>
                </c:pt>
                <c:pt idx="14">
                  <c:v>5.7974487414995432E-2</c:v>
                </c:pt>
                <c:pt idx="15">
                  <c:v>0.13912854923757487</c:v>
                </c:pt>
                <c:pt idx="16">
                  <c:v>0.19047845209337799</c:v>
                </c:pt>
                <c:pt idx="17">
                  <c:v>0.55598491295868324</c:v>
                </c:pt>
                <c:pt idx="18">
                  <c:v>6.2123768660534546</c:v>
                </c:pt>
                <c:pt idx="19">
                  <c:v>16.658405122140831</c:v>
                </c:pt>
                <c:pt idx="20">
                  <c:v>16.576307706732887</c:v>
                </c:pt>
                <c:pt idx="21">
                  <c:v>19.539226175595289</c:v>
                </c:pt>
                <c:pt idx="22">
                  <c:v>19.4941553766696</c:v>
                </c:pt>
                <c:pt idx="23">
                  <c:v>20.418143499412388</c:v>
                </c:pt>
                <c:pt idx="24">
                  <c:v>21.836879012539899</c:v>
                </c:pt>
                <c:pt idx="25">
                  <c:v>21.832853531630001</c:v>
                </c:pt>
                <c:pt idx="26">
                  <c:v>21.373816801860187</c:v>
                </c:pt>
                <c:pt idx="27">
                  <c:v>21.069326742316587</c:v>
                </c:pt>
                <c:pt idx="28">
                  <c:v>23.452762731244889</c:v>
                </c:pt>
                <c:pt idx="29">
                  <c:v>21.049313745442401</c:v>
                </c:pt>
                <c:pt idx="30">
                  <c:v>23.180444017086401</c:v>
                </c:pt>
                <c:pt idx="31">
                  <c:v>23.445748081742583</c:v>
                </c:pt>
                <c:pt idx="32">
                  <c:v>23.423522663684487</c:v>
                </c:pt>
                <c:pt idx="33">
                  <c:v>24.837792573728219</c:v>
                </c:pt>
                <c:pt idx="34">
                  <c:v>25.194746814733797</c:v>
                </c:pt>
                <c:pt idx="35">
                  <c:v>24.125474590324163</c:v>
                </c:pt>
                <c:pt idx="36">
                  <c:v>23.821972583817701</c:v>
                </c:pt>
                <c:pt idx="37">
                  <c:v>26.950346295784882</c:v>
                </c:pt>
                <c:pt idx="38">
                  <c:v>25.437844334449</c:v>
                </c:pt>
                <c:pt idx="39">
                  <c:v>28.671018604776631</c:v>
                </c:pt>
                <c:pt idx="40">
                  <c:v>27.257554415384735</c:v>
                </c:pt>
                <c:pt idx="41">
                  <c:v>27.986944989005863</c:v>
                </c:pt>
                <c:pt idx="42">
                  <c:v>27.480441652064201</c:v>
                </c:pt>
                <c:pt idx="43">
                  <c:v>28.869262159168802</c:v>
                </c:pt>
                <c:pt idx="44">
                  <c:v>30.1240733787862</c:v>
                </c:pt>
                <c:pt idx="45">
                  <c:v>29.915533560917467</c:v>
                </c:pt>
                <c:pt idx="46">
                  <c:v>31.494423641959148</c:v>
                </c:pt>
                <c:pt idx="47">
                  <c:v>31.481929028222186</c:v>
                </c:pt>
                <c:pt idx="48">
                  <c:v>32.897473697122372</c:v>
                </c:pt>
                <c:pt idx="49">
                  <c:v>32.619391052296415</c:v>
                </c:pt>
                <c:pt idx="50">
                  <c:v>34.999151698902111</c:v>
                </c:pt>
                <c:pt idx="51">
                  <c:v>35.122535860905096</c:v>
                </c:pt>
                <c:pt idx="52">
                  <c:v>35.311161084208258</c:v>
                </c:pt>
                <c:pt idx="53">
                  <c:v>36.520435828600178</c:v>
                </c:pt>
                <c:pt idx="54">
                  <c:v>37.05037992097018</c:v>
                </c:pt>
                <c:pt idx="55">
                  <c:v>38.072708231195513</c:v>
                </c:pt>
                <c:pt idx="56">
                  <c:v>38.566898047191003</c:v>
                </c:pt>
                <c:pt idx="57">
                  <c:v>39.1385798206123</c:v>
                </c:pt>
                <c:pt idx="58">
                  <c:v>39.554017611577294</c:v>
                </c:pt>
                <c:pt idx="59">
                  <c:v>39.999612808227511</c:v>
                </c:pt>
              </c:numCache>
            </c:numRef>
          </c:yVal>
          <c:smooth val="0"/>
          <c:extLst>
            <c:ext xmlns:c16="http://schemas.microsoft.com/office/drawing/2014/chart" uri="{C3380CC4-5D6E-409C-BE32-E72D297353CC}">
              <c16:uniqueId val="{00000001-1434-4745-A810-38AAFC30042E}"/>
            </c:ext>
          </c:extLst>
        </c:ser>
        <c:ser>
          <c:idx val="2"/>
          <c:order val="2"/>
          <c:tx>
            <c:strRef>
              <c:f>Sheet1!$D$1</c:f>
              <c:strCache>
                <c:ptCount val="1"/>
                <c:pt idx="0">
                  <c:v>x3(AL)min=0;max=30</c:v>
                </c:pt>
              </c:strCache>
            </c:strRef>
          </c:tx>
          <c:spPr>
            <a:ln>
              <a:solidFill>
                <a:prstClr val="black"/>
              </a:solidFill>
            </a:ln>
          </c:spPr>
          <c:marker>
            <c:symbol val="triangle"/>
            <c:size val="5"/>
            <c:spPr>
              <a:solidFill>
                <a:sysClr val="windowText" lastClr="000000"/>
              </a:solidFill>
              <a:ln>
                <a:solidFill>
                  <a:prstClr val="black"/>
                </a:solidFill>
              </a:ln>
            </c:spPr>
          </c:marker>
          <c:xVal>
            <c:numRef>
              <c:f>Sheet1!$F$5:$F$104</c:f>
              <c:numCache>
                <c:formatCode>General</c:formatCode>
                <c:ptCount val="100"/>
                <c:pt idx="0">
                  <c:v>143.70950199999899</c:v>
                </c:pt>
                <c:pt idx="1">
                  <c:v>143.70950199999899</c:v>
                </c:pt>
                <c:pt idx="2">
                  <c:v>141.73910699999999</c:v>
                </c:pt>
                <c:pt idx="3">
                  <c:v>138.20409899999999</c:v>
                </c:pt>
                <c:pt idx="4">
                  <c:v>135.251743</c:v>
                </c:pt>
                <c:pt idx="5">
                  <c:v>133.570716</c:v>
                </c:pt>
                <c:pt idx="6">
                  <c:v>129.347825</c:v>
                </c:pt>
                <c:pt idx="7">
                  <c:v>125.12178099999954</c:v>
                </c:pt>
                <c:pt idx="8">
                  <c:v>118.74476500000046</c:v>
                </c:pt>
                <c:pt idx="9">
                  <c:v>118.74476500000046</c:v>
                </c:pt>
                <c:pt idx="10">
                  <c:v>114.183279</c:v>
                </c:pt>
                <c:pt idx="11">
                  <c:v>111.32327699999998</c:v>
                </c:pt>
                <c:pt idx="12">
                  <c:v>108.905325</c:v>
                </c:pt>
                <c:pt idx="13">
                  <c:v>107.03073999999998</c:v>
                </c:pt>
                <c:pt idx="14">
                  <c:v>103.72627900000002</c:v>
                </c:pt>
                <c:pt idx="15">
                  <c:v>100.00780899999998</c:v>
                </c:pt>
                <c:pt idx="16">
                  <c:v>98.412251999999995</c:v>
                </c:pt>
                <c:pt idx="17">
                  <c:v>94.171554999999998</c:v>
                </c:pt>
                <c:pt idx="18">
                  <c:v>91.285637999999949</c:v>
                </c:pt>
                <c:pt idx="19">
                  <c:v>90.664558</c:v>
                </c:pt>
                <c:pt idx="20">
                  <c:v>90.628536999999298</c:v>
                </c:pt>
                <c:pt idx="21">
                  <c:v>90.497890999999996</c:v>
                </c:pt>
                <c:pt idx="22">
                  <c:v>90.373207999999948</c:v>
                </c:pt>
                <c:pt idx="23">
                  <c:v>90.28207399999998</c:v>
                </c:pt>
                <c:pt idx="24">
                  <c:v>90.223692999999983</c:v>
                </c:pt>
                <c:pt idx="25">
                  <c:v>90.192915999999983</c:v>
                </c:pt>
                <c:pt idx="26">
                  <c:v>90.15128799999998</c:v>
                </c:pt>
                <c:pt idx="27">
                  <c:v>90.095326999999983</c:v>
                </c:pt>
                <c:pt idx="28">
                  <c:v>90.043377999999919</c:v>
                </c:pt>
                <c:pt idx="29">
                  <c:v>90.033794999999998</c:v>
                </c:pt>
                <c:pt idx="30">
                  <c:v>89.908934000000002</c:v>
                </c:pt>
                <c:pt idx="31">
                  <c:v>89.881732999999485</c:v>
                </c:pt>
                <c:pt idx="32">
                  <c:v>89.716918000000007</c:v>
                </c:pt>
                <c:pt idx="33">
                  <c:v>89.713836000000001</c:v>
                </c:pt>
                <c:pt idx="34">
                  <c:v>89.653276999999989</c:v>
                </c:pt>
                <c:pt idx="35">
                  <c:v>89.562393999999998</c:v>
                </c:pt>
                <c:pt idx="36">
                  <c:v>89.509215000000026</c:v>
                </c:pt>
                <c:pt idx="37">
                  <c:v>89.485354000000001</c:v>
                </c:pt>
                <c:pt idx="38">
                  <c:v>89.467753000000499</c:v>
                </c:pt>
                <c:pt idx="39">
                  <c:v>89.408953999999994</c:v>
                </c:pt>
                <c:pt idx="40">
                  <c:v>89.362569999999991</c:v>
                </c:pt>
                <c:pt idx="41">
                  <c:v>89.315359000000001</c:v>
                </c:pt>
                <c:pt idx="42">
                  <c:v>89.266498999999982</c:v>
                </c:pt>
                <c:pt idx="43">
                  <c:v>89.253393000000003</c:v>
                </c:pt>
                <c:pt idx="44">
                  <c:v>89.187353000000002</c:v>
                </c:pt>
                <c:pt idx="45">
                  <c:v>89.10262299999998</c:v>
                </c:pt>
                <c:pt idx="46">
                  <c:v>89.057615999999996</c:v>
                </c:pt>
                <c:pt idx="47">
                  <c:v>89.037457000000003</c:v>
                </c:pt>
                <c:pt idx="48">
                  <c:v>88.993547000000007</c:v>
                </c:pt>
                <c:pt idx="49">
                  <c:v>88.945195999999996</c:v>
                </c:pt>
                <c:pt idx="50">
                  <c:v>88.890524999999997</c:v>
                </c:pt>
                <c:pt idx="51">
                  <c:v>88.797233000000574</c:v>
                </c:pt>
                <c:pt idx="52">
                  <c:v>88.758752999999658</c:v>
                </c:pt>
                <c:pt idx="53">
                  <c:v>88.696883</c:v>
                </c:pt>
                <c:pt idx="54">
                  <c:v>88.649274000000005</c:v>
                </c:pt>
                <c:pt idx="55">
                  <c:v>88.615347999999486</c:v>
                </c:pt>
                <c:pt idx="56">
                  <c:v>88.573346999999558</c:v>
                </c:pt>
                <c:pt idx="57">
                  <c:v>88.494139000000587</c:v>
                </c:pt>
                <c:pt idx="58">
                  <c:v>88.460766000000007</c:v>
                </c:pt>
                <c:pt idx="59">
                  <c:v>88.431923000000779</c:v>
                </c:pt>
              </c:numCache>
            </c:numRef>
          </c:xVal>
          <c:yVal>
            <c:numRef>
              <c:f>Sheet1!$D$5:$D$104</c:f>
              <c:numCache>
                <c:formatCode>General</c:formatCode>
                <c:ptCount val="100"/>
                <c:pt idx="0">
                  <c:v>0</c:v>
                </c:pt>
                <c:pt idx="1">
                  <c:v>0</c:v>
                </c:pt>
                <c:pt idx="2">
                  <c:v>4.0104959746559456E-2</c:v>
                </c:pt>
                <c:pt idx="3">
                  <c:v>0.12072464626515822</c:v>
                </c:pt>
                <c:pt idx="4">
                  <c:v>0.16845368845724618</c:v>
                </c:pt>
                <c:pt idx="5">
                  <c:v>0.31173193838902302</c:v>
                </c:pt>
                <c:pt idx="6">
                  <c:v>1.5407734525332599</c:v>
                </c:pt>
                <c:pt idx="7">
                  <c:v>0.20753424665762724</c:v>
                </c:pt>
                <c:pt idx="8">
                  <c:v>1.8439619270122698</c:v>
                </c:pt>
                <c:pt idx="9">
                  <c:v>1.8439619270122698</c:v>
                </c:pt>
                <c:pt idx="10">
                  <c:v>8.1848004744396903</c:v>
                </c:pt>
                <c:pt idx="11">
                  <c:v>13.402079507985464</c:v>
                </c:pt>
                <c:pt idx="12">
                  <c:v>14.6805221314061</c:v>
                </c:pt>
                <c:pt idx="13">
                  <c:v>15.682498479581024</c:v>
                </c:pt>
                <c:pt idx="14">
                  <c:v>17.423339595617808</c:v>
                </c:pt>
                <c:pt idx="15">
                  <c:v>18.116049618558399</c:v>
                </c:pt>
                <c:pt idx="16">
                  <c:v>20.221883614992201</c:v>
                </c:pt>
                <c:pt idx="17">
                  <c:v>25.004813879706401</c:v>
                </c:pt>
                <c:pt idx="18">
                  <c:v>29.667973824942901</c:v>
                </c:pt>
                <c:pt idx="19">
                  <c:v>29.808100198849299</c:v>
                </c:pt>
                <c:pt idx="20">
                  <c:v>29.710679315656431</c:v>
                </c:pt>
                <c:pt idx="21">
                  <c:v>29.543985870230188</c:v>
                </c:pt>
                <c:pt idx="22">
                  <c:v>29.902940567568056</c:v>
                </c:pt>
                <c:pt idx="23">
                  <c:v>29.952198939728763</c:v>
                </c:pt>
                <c:pt idx="24">
                  <c:v>29.942324187051589</c:v>
                </c:pt>
                <c:pt idx="25">
                  <c:v>29.958641877927594</c:v>
                </c:pt>
                <c:pt idx="26">
                  <c:v>29.963067353761641</c:v>
                </c:pt>
                <c:pt idx="27">
                  <c:v>29.881829161219805</c:v>
                </c:pt>
                <c:pt idx="28">
                  <c:v>29.9668941223734</c:v>
                </c:pt>
                <c:pt idx="29">
                  <c:v>29.843760848666289</c:v>
                </c:pt>
                <c:pt idx="30">
                  <c:v>29.992338797976689</c:v>
                </c:pt>
                <c:pt idx="31">
                  <c:v>29.936432038549317</c:v>
                </c:pt>
                <c:pt idx="32">
                  <c:v>29.995605173257289</c:v>
                </c:pt>
                <c:pt idx="33">
                  <c:v>29.919411852202288</c:v>
                </c:pt>
                <c:pt idx="34">
                  <c:v>29.918425512865689</c:v>
                </c:pt>
                <c:pt idx="35">
                  <c:v>29.998826562717241</c:v>
                </c:pt>
                <c:pt idx="36">
                  <c:v>29.993709449914789</c:v>
                </c:pt>
                <c:pt idx="37">
                  <c:v>29.992524078485342</c:v>
                </c:pt>
                <c:pt idx="38">
                  <c:v>29.995845664171789</c:v>
                </c:pt>
                <c:pt idx="39">
                  <c:v>29.967516336814089</c:v>
                </c:pt>
                <c:pt idx="40">
                  <c:v>29.996194269585789</c:v>
                </c:pt>
                <c:pt idx="41">
                  <c:v>29.997755912696128</c:v>
                </c:pt>
                <c:pt idx="42">
                  <c:v>29.946812065749189</c:v>
                </c:pt>
                <c:pt idx="43">
                  <c:v>29.998260146302787</c:v>
                </c:pt>
                <c:pt idx="44">
                  <c:v>29.998127707779041</c:v>
                </c:pt>
                <c:pt idx="45">
                  <c:v>29.963273640356789</c:v>
                </c:pt>
                <c:pt idx="46">
                  <c:v>29.987616000296963</c:v>
                </c:pt>
                <c:pt idx="47">
                  <c:v>29.990749664331098</c:v>
                </c:pt>
                <c:pt idx="48">
                  <c:v>29.995142186397157</c:v>
                </c:pt>
                <c:pt idx="49">
                  <c:v>29.983092698512941</c:v>
                </c:pt>
                <c:pt idx="50">
                  <c:v>29.99262813677176</c:v>
                </c:pt>
                <c:pt idx="51">
                  <c:v>29.999296330775902</c:v>
                </c:pt>
                <c:pt idx="52">
                  <c:v>29.998600511832056</c:v>
                </c:pt>
                <c:pt idx="53">
                  <c:v>29.996676602829115</c:v>
                </c:pt>
                <c:pt idx="54">
                  <c:v>29.999259394258999</c:v>
                </c:pt>
                <c:pt idx="55">
                  <c:v>29.995410844711049</c:v>
                </c:pt>
                <c:pt idx="56">
                  <c:v>29.995831566513989</c:v>
                </c:pt>
                <c:pt idx="57">
                  <c:v>29.998501003773537</c:v>
                </c:pt>
                <c:pt idx="58">
                  <c:v>29.999822685071841</c:v>
                </c:pt>
                <c:pt idx="59">
                  <c:v>29.999935150146531</c:v>
                </c:pt>
              </c:numCache>
            </c:numRef>
          </c:yVal>
          <c:smooth val="0"/>
          <c:extLst>
            <c:ext xmlns:c16="http://schemas.microsoft.com/office/drawing/2014/chart" uri="{C3380CC4-5D6E-409C-BE32-E72D297353CC}">
              <c16:uniqueId val="{00000002-1434-4745-A810-38AAFC30042E}"/>
            </c:ext>
          </c:extLst>
        </c:ser>
        <c:ser>
          <c:idx val="3"/>
          <c:order val="3"/>
          <c:tx>
            <c:strRef>
              <c:f>Sheet1!$E$1</c:f>
              <c:strCache>
                <c:ptCount val="1"/>
                <c:pt idx="0">
                  <c:v>x4(AD)min=75.63;max=92.96</c:v>
                </c:pt>
              </c:strCache>
            </c:strRef>
          </c:tx>
          <c:spPr>
            <a:ln>
              <a:solidFill>
                <a:schemeClr val="tx1"/>
              </a:solidFill>
            </a:ln>
          </c:spPr>
          <c:marker>
            <c:symbol val="x"/>
            <c:size val="5"/>
            <c:spPr>
              <a:solidFill>
                <a:schemeClr val="tx1"/>
              </a:solidFill>
              <a:ln>
                <a:solidFill>
                  <a:prstClr val="black"/>
                </a:solidFill>
              </a:ln>
            </c:spPr>
          </c:marker>
          <c:xVal>
            <c:numRef>
              <c:f>Sheet1!$F$5:$F$104</c:f>
              <c:numCache>
                <c:formatCode>General</c:formatCode>
                <c:ptCount val="100"/>
                <c:pt idx="0">
                  <c:v>143.70950199999899</c:v>
                </c:pt>
                <c:pt idx="1">
                  <c:v>143.70950199999899</c:v>
                </c:pt>
                <c:pt idx="2">
                  <c:v>141.73910699999999</c:v>
                </c:pt>
                <c:pt idx="3">
                  <c:v>138.20409899999999</c:v>
                </c:pt>
                <c:pt idx="4">
                  <c:v>135.251743</c:v>
                </c:pt>
                <c:pt idx="5">
                  <c:v>133.570716</c:v>
                </c:pt>
                <c:pt idx="6">
                  <c:v>129.347825</c:v>
                </c:pt>
                <c:pt idx="7">
                  <c:v>125.12178099999954</c:v>
                </c:pt>
                <c:pt idx="8">
                  <c:v>118.74476500000046</c:v>
                </c:pt>
                <c:pt idx="9">
                  <c:v>118.74476500000046</c:v>
                </c:pt>
                <c:pt idx="10">
                  <c:v>114.183279</c:v>
                </c:pt>
                <c:pt idx="11">
                  <c:v>111.32327699999998</c:v>
                </c:pt>
                <c:pt idx="12">
                  <c:v>108.905325</c:v>
                </c:pt>
                <c:pt idx="13">
                  <c:v>107.03073999999998</c:v>
                </c:pt>
                <c:pt idx="14">
                  <c:v>103.72627900000002</c:v>
                </c:pt>
                <c:pt idx="15">
                  <c:v>100.00780899999998</c:v>
                </c:pt>
                <c:pt idx="16">
                  <c:v>98.412251999999995</c:v>
                </c:pt>
                <c:pt idx="17">
                  <c:v>94.171554999999998</c:v>
                </c:pt>
                <c:pt idx="18">
                  <c:v>91.285637999999949</c:v>
                </c:pt>
                <c:pt idx="19">
                  <c:v>90.664558</c:v>
                </c:pt>
                <c:pt idx="20">
                  <c:v>90.628536999999298</c:v>
                </c:pt>
                <c:pt idx="21">
                  <c:v>90.497890999999996</c:v>
                </c:pt>
                <c:pt idx="22">
                  <c:v>90.373207999999948</c:v>
                </c:pt>
                <c:pt idx="23">
                  <c:v>90.28207399999998</c:v>
                </c:pt>
                <c:pt idx="24">
                  <c:v>90.223692999999983</c:v>
                </c:pt>
                <c:pt idx="25">
                  <c:v>90.192915999999983</c:v>
                </c:pt>
                <c:pt idx="26">
                  <c:v>90.15128799999998</c:v>
                </c:pt>
                <c:pt idx="27">
                  <c:v>90.095326999999983</c:v>
                </c:pt>
                <c:pt idx="28">
                  <c:v>90.043377999999919</c:v>
                </c:pt>
                <c:pt idx="29">
                  <c:v>90.033794999999998</c:v>
                </c:pt>
                <c:pt idx="30">
                  <c:v>89.908934000000002</c:v>
                </c:pt>
                <c:pt idx="31">
                  <c:v>89.881732999999485</c:v>
                </c:pt>
                <c:pt idx="32">
                  <c:v>89.716918000000007</c:v>
                </c:pt>
                <c:pt idx="33">
                  <c:v>89.713836000000001</c:v>
                </c:pt>
                <c:pt idx="34">
                  <c:v>89.653276999999989</c:v>
                </c:pt>
                <c:pt idx="35">
                  <c:v>89.562393999999998</c:v>
                </c:pt>
                <c:pt idx="36">
                  <c:v>89.509215000000026</c:v>
                </c:pt>
                <c:pt idx="37">
                  <c:v>89.485354000000001</c:v>
                </c:pt>
                <c:pt idx="38">
                  <c:v>89.467753000000499</c:v>
                </c:pt>
                <c:pt idx="39">
                  <c:v>89.408953999999994</c:v>
                </c:pt>
                <c:pt idx="40">
                  <c:v>89.362569999999991</c:v>
                </c:pt>
                <c:pt idx="41">
                  <c:v>89.315359000000001</c:v>
                </c:pt>
                <c:pt idx="42">
                  <c:v>89.266498999999982</c:v>
                </c:pt>
                <c:pt idx="43">
                  <c:v>89.253393000000003</c:v>
                </c:pt>
                <c:pt idx="44">
                  <c:v>89.187353000000002</c:v>
                </c:pt>
                <c:pt idx="45">
                  <c:v>89.10262299999998</c:v>
                </c:pt>
                <c:pt idx="46">
                  <c:v>89.057615999999996</c:v>
                </c:pt>
                <c:pt idx="47">
                  <c:v>89.037457000000003</c:v>
                </c:pt>
                <c:pt idx="48">
                  <c:v>88.993547000000007</c:v>
                </c:pt>
                <c:pt idx="49">
                  <c:v>88.945195999999996</c:v>
                </c:pt>
                <c:pt idx="50">
                  <c:v>88.890524999999997</c:v>
                </c:pt>
                <c:pt idx="51">
                  <c:v>88.797233000000574</c:v>
                </c:pt>
                <c:pt idx="52">
                  <c:v>88.758752999999658</c:v>
                </c:pt>
                <c:pt idx="53">
                  <c:v>88.696883</c:v>
                </c:pt>
                <c:pt idx="54">
                  <c:v>88.649274000000005</c:v>
                </c:pt>
                <c:pt idx="55">
                  <c:v>88.615347999999486</c:v>
                </c:pt>
                <c:pt idx="56">
                  <c:v>88.573346999999558</c:v>
                </c:pt>
                <c:pt idx="57">
                  <c:v>88.494139000000587</c:v>
                </c:pt>
                <c:pt idx="58">
                  <c:v>88.460766000000007</c:v>
                </c:pt>
                <c:pt idx="59">
                  <c:v>88.431923000000779</c:v>
                </c:pt>
              </c:numCache>
            </c:numRef>
          </c:xVal>
          <c:yVal>
            <c:numRef>
              <c:f>Sheet1!$E$5:$E$104</c:f>
              <c:numCache>
                <c:formatCode>General</c:formatCode>
                <c:ptCount val="100"/>
                <c:pt idx="0">
                  <c:v>75.63</c:v>
                </c:pt>
                <c:pt idx="1">
                  <c:v>75.63</c:v>
                </c:pt>
                <c:pt idx="2">
                  <c:v>76.341207671420904</c:v>
                </c:pt>
                <c:pt idx="3">
                  <c:v>77.659055444657199</c:v>
                </c:pt>
                <c:pt idx="4">
                  <c:v>78.833353735413098</c:v>
                </c:pt>
                <c:pt idx="5">
                  <c:v>79.516390862975882</c:v>
                </c:pt>
                <c:pt idx="6">
                  <c:v>80.992313951900826</c:v>
                </c:pt>
                <c:pt idx="7">
                  <c:v>83.438144381819896</c:v>
                </c:pt>
                <c:pt idx="8">
                  <c:v>86.139477205989223</c:v>
                </c:pt>
                <c:pt idx="9">
                  <c:v>86.139477205989223</c:v>
                </c:pt>
                <c:pt idx="10">
                  <c:v>86.219510639464801</c:v>
                </c:pt>
                <c:pt idx="11">
                  <c:v>85.964028670537687</c:v>
                </c:pt>
                <c:pt idx="12">
                  <c:v>86.8614231071208</c:v>
                </c:pt>
                <c:pt idx="13">
                  <c:v>87.343919295908648</c:v>
                </c:pt>
                <c:pt idx="14">
                  <c:v>88.994525349499185</c:v>
                </c:pt>
                <c:pt idx="15">
                  <c:v>91.679693934904279</c:v>
                </c:pt>
                <c:pt idx="16">
                  <c:v>91.800535971293883</c:v>
                </c:pt>
                <c:pt idx="17">
                  <c:v>92.866815248353106</c:v>
                </c:pt>
                <c:pt idx="18">
                  <c:v>92.937021118711783</c:v>
                </c:pt>
                <c:pt idx="19">
                  <c:v>92.889532070902959</c:v>
                </c:pt>
                <c:pt idx="20">
                  <c:v>92.952844383553185</c:v>
                </c:pt>
                <c:pt idx="21">
                  <c:v>92.944505660698098</c:v>
                </c:pt>
                <c:pt idx="22">
                  <c:v>92.897651354217658</c:v>
                </c:pt>
                <c:pt idx="23">
                  <c:v>92.950502784056198</c:v>
                </c:pt>
                <c:pt idx="24">
                  <c:v>92.954941953216206</c:v>
                </c:pt>
                <c:pt idx="25">
                  <c:v>92.939276894404458</c:v>
                </c:pt>
                <c:pt idx="26">
                  <c:v>92.932503296671399</c:v>
                </c:pt>
                <c:pt idx="27">
                  <c:v>92.94573374366378</c:v>
                </c:pt>
                <c:pt idx="28">
                  <c:v>92.946973086053902</c:v>
                </c:pt>
                <c:pt idx="29">
                  <c:v>92.912344565930397</c:v>
                </c:pt>
                <c:pt idx="30">
                  <c:v>92.956253482796427</c:v>
                </c:pt>
                <c:pt idx="31">
                  <c:v>92.935294089871988</c:v>
                </c:pt>
                <c:pt idx="32">
                  <c:v>92.952045254438858</c:v>
                </c:pt>
                <c:pt idx="33">
                  <c:v>92.940042740074304</c:v>
                </c:pt>
                <c:pt idx="34">
                  <c:v>92.94739466370811</c:v>
                </c:pt>
                <c:pt idx="35">
                  <c:v>92.95797789912298</c:v>
                </c:pt>
                <c:pt idx="36">
                  <c:v>92.951330072657839</c:v>
                </c:pt>
                <c:pt idx="37">
                  <c:v>92.953308864584926</c:v>
                </c:pt>
                <c:pt idx="38">
                  <c:v>92.940236275376591</c:v>
                </c:pt>
                <c:pt idx="39">
                  <c:v>92.948206899246074</c:v>
                </c:pt>
                <c:pt idx="40">
                  <c:v>92.957515291798174</c:v>
                </c:pt>
                <c:pt idx="41">
                  <c:v>92.958194049101607</c:v>
                </c:pt>
                <c:pt idx="42">
                  <c:v>92.958768580270402</c:v>
                </c:pt>
                <c:pt idx="43">
                  <c:v>92.949438092061158</c:v>
                </c:pt>
                <c:pt idx="44">
                  <c:v>92.954339838123957</c:v>
                </c:pt>
                <c:pt idx="45">
                  <c:v>92.955478340724184</c:v>
                </c:pt>
                <c:pt idx="46">
                  <c:v>92.951613597808375</c:v>
                </c:pt>
                <c:pt idx="47">
                  <c:v>92.954421607458102</c:v>
                </c:pt>
                <c:pt idx="48">
                  <c:v>92.957781381120498</c:v>
                </c:pt>
                <c:pt idx="49">
                  <c:v>92.954998928017687</c:v>
                </c:pt>
                <c:pt idx="50">
                  <c:v>92.952216430895206</c:v>
                </c:pt>
                <c:pt idx="51">
                  <c:v>92.958600031491088</c:v>
                </c:pt>
                <c:pt idx="52">
                  <c:v>92.958188140224209</c:v>
                </c:pt>
                <c:pt idx="53">
                  <c:v>92.958942441535001</c:v>
                </c:pt>
                <c:pt idx="54">
                  <c:v>92.957536026059188</c:v>
                </c:pt>
                <c:pt idx="55">
                  <c:v>92.959878056078807</c:v>
                </c:pt>
                <c:pt idx="56">
                  <c:v>92.959968244914293</c:v>
                </c:pt>
                <c:pt idx="57">
                  <c:v>92.959329269471027</c:v>
                </c:pt>
                <c:pt idx="58">
                  <c:v>92.9596160986641</c:v>
                </c:pt>
                <c:pt idx="59">
                  <c:v>92.9599997615814</c:v>
                </c:pt>
              </c:numCache>
            </c:numRef>
          </c:yVal>
          <c:smooth val="0"/>
          <c:extLst>
            <c:ext xmlns:c16="http://schemas.microsoft.com/office/drawing/2014/chart" uri="{C3380CC4-5D6E-409C-BE32-E72D297353CC}">
              <c16:uniqueId val="{00000003-1434-4745-A810-38AAFC30042E}"/>
            </c:ext>
          </c:extLst>
        </c:ser>
        <c:dLbls>
          <c:showLegendKey val="0"/>
          <c:showVal val="0"/>
          <c:showCatName val="0"/>
          <c:showSerName val="0"/>
          <c:showPercent val="0"/>
          <c:showBubbleSize val="0"/>
        </c:dLbls>
        <c:axId val="106283392"/>
        <c:axId val="106285696"/>
      </c:scatterChart>
      <c:valAx>
        <c:axId val="106283392"/>
        <c:scaling>
          <c:orientation val="minMax"/>
          <c:min val="80"/>
        </c:scaling>
        <c:delete val="0"/>
        <c:axPos val="b"/>
        <c:majorGridlines/>
        <c:title>
          <c:tx>
            <c:rich>
              <a:bodyPr/>
              <a:lstStyle/>
              <a:p>
                <a:pPr algn="ctr" rtl="0">
                  <a:defRPr/>
                </a:pPr>
                <a:r>
                  <a:rPr lang="en-US" dirty="0"/>
                  <a:t>Abstracted water [mill</a:t>
                </a:r>
                <a:r>
                  <a:rPr lang="bg-BG" dirty="0"/>
                  <a:t>.</a:t>
                </a:r>
                <a:r>
                  <a:rPr lang="en-US" dirty="0"/>
                  <a:t>m</a:t>
                </a:r>
                <a:r>
                  <a:rPr lang="bg-BG" baseline="30000" dirty="0"/>
                  <a:t>3</a:t>
                </a:r>
                <a:r>
                  <a:rPr lang="bg-BG" dirty="0"/>
                  <a:t>/</a:t>
                </a:r>
                <a:r>
                  <a:rPr lang="en-US" dirty="0"/>
                  <a:t>year</a:t>
                </a:r>
                <a:r>
                  <a:rPr lang="bg-BG" dirty="0"/>
                  <a:t>.</a:t>
                </a:r>
                <a:r>
                  <a:rPr lang="en-US" dirty="0"/>
                  <a:t>]</a:t>
                </a:r>
              </a:p>
            </c:rich>
          </c:tx>
          <c:layout>
            <c:manualLayout>
              <c:xMode val="edge"/>
              <c:yMode val="edge"/>
              <c:x val="0.31198170152663113"/>
              <c:y val="0.91390306122448983"/>
            </c:manualLayout>
          </c:layout>
          <c:overlay val="0"/>
        </c:title>
        <c:numFmt formatCode="General" sourceLinked="1"/>
        <c:majorTickMark val="none"/>
        <c:minorTickMark val="none"/>
        <c:tickLblPos val="nextTo"/>
        <c:crossAx val="106285696"/>
        <c:crosses val="autoZero"/>
        <c:crossBetween val="midCat"/>
        <c:minorUnit val="2.5"/>
      </c:valAx>
      <c:valAx>
        <c:axId val="106285696"/>
        <c:scaling>
          <c:orientation val="minMax"/>
        </c:scaling>
        <c:delete val="0"/>
        <c:axPos val="l"/>
        <c:majorGridlines/>
        <c:title>
          <c:tx>
            <c:rich>
              <a:bodyPr/>
              <a:lstStyle/>
              <a:p>
                <a:pPr>
                  <a:defRPr/>
                </a:pPr>
                <a:r>
                  <a:rPr lang="en-US" dirty="0"/>
                  <a:t>Values</a:t>
                </a:r>
                <a:r>
                  <a:rPr lang="en-US" baseline="0" dirty="0"/>
                  <a:t> of the measures (variables) </a:t>
                </a:r>
                <a:r>
                  <a:rPr lang="en-US" dirty="0"/>
                  <a:t>[</a:t>
                </a:r>
                <a:r>
                  <a:rPr lang="bg-BG" dirty="0"/>
                  <a:t>%</a:t>
                </a:r>
                <a:r>
                  <a:rPr lang="en-US" dirty="0"/>
                  <a:t>]</a:t>
                </a:r>
              </a:p>
            </c:rich>
          </c:tx>
          <c:overlay val="0"/>
        </c:title>
        <c:numFmt formatCode="General" sourceLinked="1"/>
        <c:majorTickMark val="none"/>
        <c:minorTickMark val="none"/>
        <c:tickLblPos val="nextTo"/>
        <c:crossAx val="106283392"/>
        <c:crosses val="autoZero"/>
        <c:crossBetween val="midCat"/>
      </c:valAx>
    </c:plotArea>
    <c:legend>
      <c:legendPos val="r"/>
      <c:layout>
        <c:manualLayout>
          <c:xMode val="edge"/>
          <c:yMode val="edge"/>
          <c:x val="0.57534990157480481"/>
          <c:y val="0.24444497791434638"/>
          <c:w val="0.37523422991279592"/>
          <c:h val="0.5124239805390175"/>
        </c:manualLayout>
      </c:layout>
      <c:overlay val="0"/>
      <c:txPr>
        <a:bodyPr/>
        <a:lstStyle/>
        <a:p>
          <a:pPr>
            <a:defRPr sz="1200"/>
          </a:pPr>
          <a:endParaRPr lang="bg-BG"/>
        </a:p>
      </c:txPr>
    </c:legend>
    <c:plotVisOnly val="1"/>
    <c:dispBlanksAs val="gap"/>
    <c:showDLblsOverMax val="0"/>
  </c:chart>
  <c:txPr>
    <a:bodyPr/>
    <a:lstStyle/>
    <a:p>
      <a:pPr>
        <a:defRPr sz="1500"/>
      </a:pPr>
      <a:endParaRPr lang="bg-BG"/>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24507874015775"/>
          <c:y val="3.4916643318063489E-2"/>
          <c:w val="0.83339121672290961"/>
          <c:h val="0.82817547010869275"/>
        </c:manualLayout>
      </c:layout>
      <c:barChart>
        <c:barDir val="col"/>
        <c:grouping val="clustered"/>
        <c:varyColors val="0"/>
        <c:ser>
          <c:idx val="0"/>
          <c:order val="0"/>
          <c:tx>
            <c:strRef>
              <c:f>'средни стойности валежи'!$B$1:$K$1</c:f>
              <c:strCache>
                <c:ptCount val="1"/>
                <c:pt idx="0">
                  <c:v>Плевен</c:v>
                </c:pt>
              </c:strCache>
            </c:strRef>
          </c:tx>
          <c:invertIfNegative val="0"/>
          <c:val>
            <c:numRef>
              <c:f>'средни стойности валежи'!$L$5:$L$16</c:f>
              <c:numCache>
                <c:formatCode>General</c:formatCode>
                <c:ptCount val="12"/>
                <c:pt idx="0">
                  <c:v>37.9</c:v>
                </c:pt>
                <c:pt idx="1">
                  <c:v>35.300000000000004</c:v>
                </c:pt>
                <c:pt idx="2">
                  <c:v>42.8</c:v>
                </c:pt>
                <c:pt idx="3">
                  <c:v>52.1</c:v>
                </c:pt>
                <c:pt idx="4">
                  <c:v>53.5</c:v>
                </c:pt>
                <c:pt idx="5">
                  <c:v>57.7</c:v>
                </c:pt>
                <c:pt idx="6">
                  <c:v>70.900000000000006</c:v>
                </c:pt>
                <c:pt idx="7">
                  <c:v>62.8</c:v>
                </c:pt>
                <c:pt idx="8">
                  <c:v>67.3</c:v>
                </c:pt>
                <c:pt idx="9">
                  <c:v>46.240000000000009</c:v>
                </c:pt>
                <c:pt idx="10">
                  <c:v>30.869999999999987</c:v>
                </c:pt>
                <c:pt idx="11">
                  <c:v>43.290000000000013</c:v>
                </c:pt>
              </c:numCache>
            </c:numRef>
          </c:val>
          <c:extLst>
            <c:ext xmlns:c16="http://schemas.microsoft.com/office/drawing/2014/chart" uri="{C3380CC4-5D6E-409C-BE32-E72D297353CC}">
              <c16:uniqueId val="{00000000-FEB8-4838-9FB2-7E46B7E04E9E}"/>
            </c:ext>
          </c:extLst>
        </c:ser>
        <c:ser>
          <c:idx val="1"/>
          <c:order val="1"/>
          <c:tx>
            <c:strRef>
              <c:f>'средни стойности валежи'!$B$71:$K$71</c:f>
              <c:strCache>
                <c:ptCount val="1"/>
                <c:pt idx="0">
                  <c:v>Тетевен</c:v>
                </c:pt>
              </c:strCache>
            </c:strRef>
          </c:tx>
          <c:invertIfNegative val="0"/>
          <c:val>
            <c:numRef>
              <c:f>'средни стойности валежи'!$L$75:$L$86</c:f>
              <c:numCache>
                <c:formatCode>General</c:formatCode>
                <c:ptCount val="12"/>
                <c:pt idx="0">
                  <c:v>41.1</c:v>
                </c:pt>
                <c:pt idx="1">
                  <c:v>36.888888888888886</c:v>
                </c:pt>
                <c:pt idx="2">
                  <c:v>48.3</c:v>
                </c:pt>
                <c:pt idx="3">
                  <c:v>64.2</c:v>
                </c:pt>
                <c:pt idx="4">
                  <c:v>124.5</c:v>
                </c:pt>
                <c:pt idx="5">
                  <c:v>108.7</c:v>
                </c:pt>
                <c:pt idx="6">
                  <c:v>93.7</c:v>
                </c:pt>
                <c:pt idx="7">
                  <c:v>83.7</c:v>
                </c:pt>
                <c:pt idx="8">
                  <c:v>88.9</c:v>
                </c:pt>
                <c:pt idx="9">
                  <c:v>46.83</c:v>
                </c:pt>
                <c:pt idx="10">
                  <c:v>40.160000000000011</c:v>
                </c:pt>
                <c:pt idx="11">
                  <c:v>42.53</c:v>
                </c:pt>
              </c:numCache>
            </c:numRef>
          </c:val>
          <c:extLst>
            <c:ext xmlns:c16="http://schemas.microsoft.com/office/drawing/2014/chart" uri="{C3380CC4-5D6E-409C-BE32-E72D297353CC}">
              <c16:uniqueId val="{00000001-FEB8-4838-9FB2-7E46B7E04E9E}"/>
            </c:ext>
          </c:extLst>
        </c:ser>
        <c:dLbls>
          <c:showLegendKey val="0"/>
          <c:showVal val="0"/>
          <c:showCatName val="0"/>
          <c:showSerName val="0"/>
          <c:showPercent val="0"/>
          <c:showBubbleSize val="0"/>
        </c:dLbls>
        <c:gapWidth val="150"/>
        <c:axId val="80804096"/>
        <c:axId val="80949248"/>
      </c:barChart>
      <c:catAx>
        <c:axId val="80804096"/>
        <c:scaling>
          <c:orientation val="minMax"/>
        </c:scaling>
        <c:delete val="0"/>
        <c:axPos val="b"/>
        <c:majorTickMark val="out"/>
        <c:minorTickMark val="none"/>
        <c:tickLblPos val="nextTo"/>
        <c:crossAx val="80949248"/>
        <c:crosses val="autoZero"/>
        <c:auto val="1"/>
        <c:lblAlgn val="ctr"/>
        <c:lblOffset val="100"/>
        <c:tickLblSkip val="1"/>
        <c:noMultiLvlLbl val="0"/>
      </c:catAx>
      <c:valAx>
        <c:axId val="80949248"/>
        <c:scaling>
          <c:orientation val="minMax"/>
        </c:scaling>
        <c:delete val="0"/>
        <c:axPos val="l"/>
        <c:majorGridlines/>
        <c:numFmt formatCode="General" sourceLinked="1"/>
        <c:majorTickMark val="out"/>
        <c:minorTickMark val="none"/>
        <c:tickLblPos val="nextTo"/>
        <c:crossAx val="80804096"/>
        <c:crosses val="autoZero"/>
        <c:crossBetween val="between"/>
      </c:valAx>
    </c:plotArea>
    <c:legend>
      <c:legendPos val="r"/>
      <c:layout>
        <c:manualLayout>
          <c:xMode val="edge"/>
          <c:yMode val="edge"/>
          <c:x val="0.80279011998500183"/>
          <c:y val="0.30135485510709942"/>
          <c:w val="0.16149559430071242"/>
          <c:h val="0.18797692955603573"/>
        </c:manualLayout>
      </c:layout>
      <c:overlay val="0"/>
    </c:legend>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46365046932491"/>
          <c:y val="5.0448682789264447E-2"/>
          <c:w val="0.7818680592623285"/>
          <c:h val="0.72284758361282386"/>
        </c:manualLayout>
      </c:layout>
      <c:scatterChart>
        <c:scatterStyle val="smoothMarker"/>
        <c:varyColors val="0"/>
        <c:ser>
          <c:idx val="0"/>
          <c:order val="0"/>
          <c:spPr>
            <a:ln>
              <a:solidFill>
                <a:prstClr val="black"/>
              </a:solidFill>
            </a:ln>
          </c:spPr>
          <c:marker>
            <c:spPr>
              <a:solidFill>
                <a:sysClr val="windowText" lastClr="000000"/>
              </a:solidFill>
              <a:ln>
                <a:solidFill>
                  <a:prstClr val="black"/>
                </a:solidFill>
              </a:ln>
            </c:spPr>
          </c:marker>
          <c:xVal>
            <c:numRef>
              <c:f>Sheet1!$F$6:$F$104</c:f>
              <c:numCache>
                <c:formatCode>General</c:formatCode>
                <c:ptCount val="99"/>
                <c:pt idx="0">
                  <c:v>151.02406499999998</c:v>
                </c:pt>
                <c:pt idx="1">
                  <c:v>147.79410499999992</c:v>
                </c:pt>
                <c:pt idx="2">
                  <c:v>145.39595800000001</c:v>
                </c:pt>
                <c:pt idx="3">
                  <c:v>141.00377099999992</c:v>
                </c:pt>
                <c:pt idx="4">
                  <c:v>136.29764700000001</c:v>
                </c:pt>
                <c:pt idx="5">
                  <c:v>128.84289700000087</c:v>
                </c:pt>
                <c:pt idx="6">
                  <c:v>120.96744400000046</c:v>
                </c:pt>
                <c:pt idx="7">
                  <c:v>118.248831</c:v>
                </c:pt>
                <c:pt idx="8">
                  <c:v>115.618469</c:v>
                </c:pt>
                <c:pt idx="9">
                  <c:v>110.65676099999995</c:v>
                </c:pt>
                <c:pt idx="10">
                  <c:v>107.11913699999998</c:v>
                </c:pt>
                <c:pt idx="11">
                  <c:v>103.789557</c:v>
                </c:pt>
                <c:pt idx="12">
                  <c:v>102.17787899999924</c:v>
                </c:pt>
                <c:pt idx="13">
                  <c:v>98.951603000000574</c:v>
                </c:pt>
                <c:pt idx="14">
                  <c:v>95.721864999999994</c:v>
                </c:pt>
                <c:pt idx="15">
                  <c:v>95.649125000000026</c:v>
                </c:pt>
                <c:pt idx="16">
                  <c:v>92.833106000000001</c:v>
                </c:pt>
                <c:pt idx="17">
                  <c:v>91.986729999999994</c:v>
                </c:pt>
                <c:pt idx="18">
                  <c:v>91.719943000000427</c:v>
                </c:pt>
                <c:pt idx="19">
                  <c:v>91.106570999999988</c:v>
                </c:pt>
                <c:pt idx="20">
                  <c:v>91.053351999999919</c:v>
                </c:pt>
                <c:pt idx="21">
                  <c:v>91.051513999999997</c:v>
                </c:pt>
                <c:pt idx="22">
                  <c:v>90.955829999999992</c:v>
                </c:pt>
                <c:pt idx="23">
                  <c:v>90.913021000000327</c:v>
                </c:pt>
                <c:pt idx="24">
                  <c:v>90.881365000000002</c:v>
                </c:pt>
                <c:pt idx="25">
                  <c:v>90.818070999999989</c:v>
                </c:pt>
                <c:pt idx="26">
                  <c:v>90.769733000000002</c:v>
                </c:pt>
                <c:pt idx="27">
                  <c:v>90.734815999999995</c:v>
                </c:pt>
                <c:pt idx="28">
                  <c:v>90.697775999999948</c:v>
                </c:pt>
                <c:pt idx="29">
                  <c:v>90.683531999999758</c:v>
                </c:pt>
                <c:pt idx="30">
                  <c:v>90.628053999999949</c:v>
                </c:pt>
                <c:pt idx="31">
                  <c:v>90.599514000000127</c:v>
                </c:pt>
                <c:pt idx="32">
                  <c:v>90.570840999999959</c:v>
                </c:pt>
                <c:pt idx="33">
                  <c:v>90.517893000000427</c:v>
                </c:pt>
                <c:pt idx="34">
                  <c:v>90.451374999999999</c:v>
                </c:pt>
                <c:pt idx="35">
                  <c:v>90.393552999999983</c:v>
                </c:pt>
                <c:pt idx="36">
                  <c:v>90.370467999999988</c:v>
                </c:pt>
                <c:pt idx="37">
                  <c:v>90.332164000000006</c:v>
                </c:pt>
                <c:pt idx="38">
                  <c:v>90.261506999999995</c:v>
                </c:pt>
                <c:pt idx="39">
                  <c:v>90.201747999999981</c:v>
                </c:pt>
                <c:pt idx="40">
                  <c:v>90.170461999999958</c:v>
                </c:pt>
                <c:pt idx="41">
                  <c:v>90.082316999999989</c:v>
                </c:pt>
                <c:pt idx="42">
                  <c:v>90.038332999999326</c:v>
                </c:pt>
                <c:pt idx="43">
                  <c:v>89.970420000000004</c:v>
                </c:pt>
                <c:pt idx="44">
                  <c:v>89.932021000000006</c:v>
                </c:pt>
                <c:pt idx="45">
                  <c:v>89.836920000000006</c:v>
                </c:pt>
                <c:pt idx="46">
                  <c:v>89.816860000000005</c:v>
                </c:pt>
                <c:pt idx="47">
                  <c:v>89.800806999999978</c:v>
                </c:pt>
                <c:pt idx="48">
                  <c:v>89.730728999999982</c:v>
                </c:pt>
                <c:pt idx="49">
                  <c:v>89.680721999999989</c:v>
                </c:pt>
                <c:pt idx="50">
                  <c:v>89.624482999999515</c:v>
                </c:pt>
                <c:pt idx="51">
                  <c:v>89.571850999999981</c:v>
                </c:pt>
                <c:pt idx="52">
                  <c:v>89.491634000000545</c:v>
                </c:pt>
                <c:pt idx="53">
                  <c:v>89.461498000000006</c:v>
                </c:pt>
                <c:pt idx="54">
                  <c:v>89.425227000000007</c:v>
                </c:pt>
                <c:pt idx="55">
                  <c:v>89.369105000000005</c:v>
                </c:pt>
                <c:pt idx="56">
                  <c:v>89.309635</c:v>
                </c:pt>
                <c:pt idx="57">
                  <c:v>89.305160999999998</c:v>
                </c:pt>
                <c:pt idx="58">
                  <c:v>89.305160999999998</c:v>
                </c:pt>
              </c:numCache>
            </c:numRef>
          </c:xVal>
          <c:yVal>
            <c:numRef>
              <c:f>Sheet1!$G$6:$G$104</c:f>
              <c:numCache>
                <c:formatCode>General</c:formatCode>
                <c:ptCount val="99"/>
                <c:pt idx="0">
                  <c:v>0</c:v>
                </c:pt>
                <c:pt idx="1">
                  <c:v>30077.8058612157</c:v>
                </c:pt>
                <c:pt idx="2">
                  <c:v>50368.761512287485</c:v>
                </c:pt>
                <c:pt idx="3">
                  <c:v>50682.207020796384</c:v>
                </c:pt>
                <c:pt idx="4">
                  <c:v>98043.728876142268</c:v>
                </c:pt>
                <c:pt idx="5">
                  <c:v>132327.32084779898</c:v>
                </c:pt>
                <c:pt idx="6">
                  <c:v>174561.37586683201</c:v>
                </c:pt>
                <c:pt idx="7">
                  <c:v>187057.60697541124</c:v>
                </c:pt>
                <c:pt idx="8">
                  <c:v>221265.02401815591</c:v>
                </c:pt>
                <c:pt idx="9">
                  <c:v>304078.79804722522</c:v>
                </c:pt>
                <c:pt idx="10">
                  <c:v>494163.835406036</c:v>
                </c:pt>
                <c:pt idx="11">
                  <c:v>752997.98968675709</c:v>
                </c:pt>
                <c:pt idx="12">
                  <c:v>890443.45928510942</c:v>
                </c:pt>
                <c:pt idx="13">
                  <c:v>1512548.8507088211</c:v>
                </c:pt>
                <c:pt idx="14">
                  <c:v>1995838.3055430511</c:v>
                </c:pt>
                <c:pt idx="15">
                  <c:v>2623837.0244227001</c:v>
                </c:pt>
                <c:pt idx="16">
                  <c:v>3463083.6246091002</c:v>
                </c:pt>
                <c:pt idx="17">
                  <c:v>5669341.1069761198</c:v>
                </c:pt>
                <c:pt idx="18">
                  <c:v>9195272.3954429403</c:v>
                </c:pt>
                <c:pt idx="19">
                  <c:v>10371837.895359512</c:v>
                </c:pt>
                <c:pt idx="20">
                  <c:v>11868390.997154497</c:v>
                </c:pt>
                <c:pt idx="21">
                  <c:v>13849179.203788416</c:v>
                </c:pt>
                <c:pt idx="22">
                  <c:v>15319725.490197901</c:v>
                </c:pt>
                <c:pt idx="23">
                  <c:v>17680431.544304959</c:v>
                </c:pt>
                <c:pt idx="24">
                  <c:v>18838553.154153954</c:v>
                </c:pt>
                <c:pt idx="25">
                  <c:v>21505968.329928301</c:v>
                </c:pt>
                <c:pt idx="26">
                  <c:v>22984184.3411332</c:v>
                </c:pt>
                <c:pt idx="27">
                  <c:v>24345987.5663337</c:v>
                </c:pt>
                <c:pt idx="28">
                  <c:v>26199790.636051159</c:v>
                </c:pt>
                <c:pt idx="29">
                  <c:v>27089316.7577888</c:v>
                </c:pt>
                <c:pt idx="30">
                  <c:v>29343841.907894012</c:v>
                </c:pt>
                <c:pt idx="31">
                  <c:v>31642024.850867901</c:v>
                </c:pt>
                <c:pt idx="32">
                  <c:v>31874552.6637531</c:v>
                </c:pt>
                <c:pt idx="33">
                  <c:v>35011295.685927399</c:v>
                </c:pt>
                <c:pt idx="34">
                  <c:v>37574462.035496011</c:v>
                </c:pt>
                <c:pt idx="35">
                  <c:v>39984216.058388554</c:v>
                </c:pt>
                <c:pt idx="36">
                  <c:v>41095654.372124985</c:v>
                </c:pt>
                <c:pt idx="37">
                  <c:v>44477415.743897311</c:v>
                </c:pt>
                <c:pt idx="38">
                  <c:v>46191151.397091798</c:v>
                </c:pt>
                <c:pt idx="39">
                  <c:v>49085513.982619204</c:v>
                </c:pt>
                <c:pt idx="40">
                  <c:v>50382392.339774497</c:v>
                </c:pt>
                <c:pt idx="41">
                  <c:v>55631504.559599802</c:v>
                </c:pt>
                <c:pt idx="42">
                  <c:v>58017773.146219201</c:v>
                </c:pt>
                <c:pt idx="43">
                  <c:v>60500502.763366997</c:v>
                </c:pt>
                <c:pt idx="44">
                  <c:v>61942167.720693931</c:v>
                </c:pt>
                <c:pt idx="45">
                  <c:v>65839413.5454797</c:v>
                </c:pt>
                <c:pt idx="46">
                  <c:v>67014201.848369285</c:v>
                </c:pt>
                <c:pt idx="47">
                  <c:v>68915213.243938997</c:v>
                </c:pt>
                <c:pt idx="48">
                  <c:v>71206232.51560159</c:v>
                </c:pt>
                <c:pt idx="49">
                  <c:v>73876231.753168657</c:v>
                </c:pt>
                <c:pt idx="50">
                  <c:v>76295938.285219938</c:v>
                </c:pt>
                <c:pt idx="51">
                  <c:v>79196172.875340879</c:v>
                </c:pt>
                <c:pt idx="52">
                  <c:v>83127338.024229199</c:v>
                </c:pt>
                <c:pt idx="53">
                  <c:v>84317984.7689372</c:v>
                </c:pt>
                <c:pt idx="54">
                  <c:v>86467180.200942591</c:v>
                </c:pt>
                <c:pt idx="55">
                  <c:v>88781084.970830888</c:v>
                </c:pt>
                <c:pt idx="56">
                  <c:v>91273348.390519589</c:v>
                </c:pt>
                <c:pt idx="57">
                  <c:v>91699904.667232379</c:v>
                </c:pt>
                <c:pt idx="58" formatCode="_(* #,##0.00_);_(* \(#,##0.00\);_(* &quot;-&quot;??_);_(@_)">
                  <c:v>91699904.667232379</c:v>
                </c:pt>
              </c:numCache>
            </c:numRef>
          </c:yVal>
          <c:smooth val="1"/>
          <c:extLst>
            <c:ext xmlns:c16="http://schemas.microsoft.com/office/drawing/2014/chart" uri="{C3380CC4-5D6E-409C-BE32-E72D297353CC}">
              <c16:uniqueId val="{00000000-325F-4C54-A2DF-79669BBD121E}"/>
            </c:ext>
          </c:extLst>
        </c:ser>
        <c:dLbls>
          <c:showLegendKey val="0"/>
          <c:showVal val="0"/>
          <c:showCatName val="0"/>
          <c:showSerName val="0"/>
          <c:showPercent val="0"/>
          <c:showBubbleSize val="0"/>
        </c:dLbls>
        <c:axId val="106318848"/>
        <c:axId val="106341888"/>
      </c:scatterChart>
      <c:valAx>
        <c:axId val="106318848"/>
        <c:scaling>
          <c:orientation val="minMax"/>
          <c:min val="80"/>
        </c:scaling>
        <c:delete val="0"/>
        <c:axPos val="b"/>
        <c:title>
          <c:tx>
            <c:rich>
              <a:bodyPr/>
              <a:lstStyle/>
              <a:p>
                <a:pPr algn="ctr" rtl="0">
                  <a:defRPr/>
                </a:pPr>
                <a:r>
                  <a:rPr lang="en-US" sz="1500" b="1" i="0" baseline="0" dirty="0">
                    <a:effectLst/>
                  </a:rPr>
                  <a:t>Abstracted water [mill</a:t>
                </a:r>
                <a:r>
                  <a:rPr lang="bg-BG" sz="1500" b="1" i="0" baseline="0" dirty="0">
                    <a:effectLst/>
                  </a:rPr>
                  <a:t>.</a:t>
                </a:r>
                <a:r>
                  <a:rPr lang="en-US" sz="1500" b="1" i="0" baseline="0" dirty="0">
                    <a:effectLst/>
                  </a:rPr>
                  <a:t>m</a:t>
                </a:r>
                <a:r>
                  <a:rPr lang="bg-BG" sz="1500" b="1" i="0" baseline="30000" dirty="0">
                    <a:effectLst/>
                  </a:rPr>
                  <a:t>3</a:t>
                </a:r>
                <a:r>
                  <a:rPr lang="bg-BG" sz="1500" b="1" i="0" baseline="0" dirty="0">
                    <a:effectLst/>
                  </a:rPr>
                  <a:t>/</a:t>
                </a:r>
                <a:r>
                  <a:rPr lang="en-US" sz="1500" b="1" i="0" baseline="0" dirty="0">
                    <a:effectLst/>
                  </a:rPr>
                  <a:t>year</a:t>
                </a:r>
                <a:r>
                  <a:rPr lang="bg-BG" sz="1500" b="1" i="0" baseline="0" dirty="0">
                    <a:effectLst/>
                  </a:rPr>
                  <a:t>.</a:t>
                </a:r>
                <a:r>
                  <a:rPr lang="en-US" sz="1500" b="1" i="0" baseline="0" dirty="0">
                    <a:effectLst/>
                  </a:rPr>
                  <a:t>]</a:t>
                </a:r>
                <a:endParaRPr lang="en-US" sz="1500" dirty="0">
                  <a:effectLst/>
                </a:endParaRPr>
              </a:p>
            </c:rich>
          </c:tx>
          <c:overlay val="0"/>
        </c:title>
        <c:numFmt formatCode="General" sourceLinked="1"/>
        <c:majorTickMark val="none"/>
        <c:minorTickMark val="none"/>
        <c:tickLblPos val="nextTo"/>
        <c:crossAx val="106341888"/>
        <c:crosses val="autoZero"/>
        <c:crossBetween val="midCat"/>
      </c:valAx>
      <c:valAx>
        <c:axId val="106341888"/>
        <c:scaling>
          <c:orientation val="minMax"/>
        </c:scaling>
        <c:delete val="0"/>
        <c:axPos val="l"/>
        <c:majorGridlines/>
        <c:title>
          <c:tx>
            <c:rich>
              <a:bodyPr/>
              <a:lstStyle/>
              <a:p>
                <a:pPr>
                  <a:defRPr/>
                </a:pPr>
                <a:r>
                  <a:rPr lang="en-US" sz="1500" b="1" i="0" baseline="0" dirty="0">
                    <a:effectLst/>
                  </a:rPr>
                  <a:t>Investment in mill. lv</a:t>
                </a:r>
                <a:endParaRPr lang="en-US" sz="1500" dirty="0">
                  <a:effectLst/>
                </a:endParaRPr>
              </a:p>
            </c:rich>
          </c:tx>
          <c:overlay val="0"/>
        </c:title>
        <c:numFmt formatCode="General" sourceLinked="1"/>
        <c:majorTickMark val="none"/>
        <c:minorTickMark val="none"/>
        <c:tickLblPos val="nextTo"/>
        <c:crossAx val="106318848"/>
        <c:crosses val="autoZero"/>
        <c:crossBetween val="midCat"/>
        <c:dispUnits>
          <c:builtInUnit val="millions"/>
        </c:dispUnits>
      </c:valAx>
    </c:plotArea>
    <c:plotVisOnly val="1"/>
    <c:dispBlanksAs val="gap"/>
    <c:showDLblsOverMax val="0"/>
  </c:chart>
  <c:txPr>
    <a:bodyPr/>
    <a:lstStyle/>
    <a:p>
      <a:pPr>
        <a:defRPr sz="1500"/>
      </a:pPr>
      <a:endParaRPr lang="bg-BG"/>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71769328452194"/>
          <c:y val="2.925565134397726E-2"/>
          <c:w val="0.78180593378868646"/>
          <c:h val="0.70572865932082596"/>
        </c:manualLayout>
      </c:layout>
      <c:scatterChart>
        <c:scatterStyle val="lineMarker"/>
        <c:varyColors val="0"/>
        <c:ser>
          <c:idx val="0"/>
          <c:order val="0"/>
          <c:tx>
            <c:strRef>
              <c:f>Sheet1!$B$1</c:f>
              <c:strCache>
                <c:ptCount val="1"/>
                <c:pt idx="0">
                  <c:v>x1(UL)min=0;max=82</c:v>
                </c:pt>
              </c:strCache>
            </c:strRef>
          </c:tx>
          <c:spPr>
            <a:ln>
              <a:solidFill>
                <a:prstClr val="black"/>
              </a:solidFill>
            </a:ln>
          </c:spPr>
          <c:marker>
            <c:symbol val="diamond"/>
            <c:size val="5"/>
            <c:spPr>
              <a:solidFill>
                <a:sysClr val="windowText" lastClr="000000"/>
              </a:solidFill>
              <a:ln>
                <a:solidFill>
                  <a:prstClr val="black"/>
                </a:solidFill>
              </a:ln>
            </c:spPr>
          </c:marker>
          <c:xVal>
            <c:numRef>
              <c:f>Sheet1!$F$5:$F$104</c:f>
              <c:numCache>
                <c:formatCode>General</c:formatCode>
                <c:ptCount val="100"/>
                <c:pt idx="0">
                  <c:v>151.02406499999998</c:v>
                </c:pt>
                <c:pt idx="1">
                  <c:v>151.02406499999998</c:v>
                </c:pt>
                <c:pt idx="2">
                  <c:v>147.79410499999992</c:v>
                </c:pt>
                <c:pt idx="3">
                  <c:v>145.39595800000001</c:v>
                </c:pt>
                <c:pt idx="4">
                  <c:v>141.00377099999992</c:v>
                </c:pt>
                <c:pt idx="5">
                  <c:v>136.29764700000001</c:v>
                </c:pt>
                <c:pt idx="6">
                  <c:v>128.84289700000087</c:v>
                </c:pt>
                <c:pt idx="7">
                  <c:v>120.96744400000082</c:v>
                </c:pt>
                <c:pt idx="8">
                  <c:v>118.248831</c:v>
                </c:pt>
                <c:pt idx="9">
                  <c:v>115.618469</c:v>
                </c:pt>
                <c:pt idx="10">
                  <c:v>110.65676099999995</c:v>
                </c:pt>
                <c:pt idx="11">
                  <c:v>107.11913699999998</c:v>
                </c:pt>
                <c:pt idx="12">
                  <c:v>103.789557</c:v>
                </c:pt>
                <c:pt idx="13">
                  <c:v>102.17787899999804</c:v>
                </c:pt>
                <c:pt idx="14">
                  <c:v>98.951603000001327</c:v>
                </c:pt>
                <c:pt idx="15">
                  <c:v>95.721864999999994</c:v>
                </c:pt>
                <c:pt idx="16">
                  <c:v>95.649125000000026</c:v>
                </c:pt>
                <c:pt idx="17">
                  <c:v>92.833106000000001</c:v>
                </c:pt>
                <c:pt idx="18">
                  <c:v>91.986729999999994</c:v>
                </c:pt>
                <c:pt idx="19">
                  <c:v>91.719943000000427</c:v>
                </c:pt>
                <c:pt idx="20">
                  <c:v>91.106570999999988</c:v>
                </c:pt>
                <c:pt idx="21">
                  <c:v>91.053351999999919</c:v>
                </c:pt>
                <c:pt idx="22">
                  <c:v>91.051513999999997</c:v>
                </c:pt>
                <c:pt idx="23">
                  <c:v>90.955829999999992</c:v>
                </c:pt>
                <c:pt idx="24">
                  <c:v>90.913021000000327</c:v>
                </c:pt>
                <c:pt idx="25">
                  <c:v>90.881365000000002</c:v>
                </c:pt>
                <c:pt idx="26">
                  <c:v>90.818070999999989</c:v>
                </c:pt>
                <c:pt idx="27">
                  <c:v>90.769733000000002</c:v>
                </c:pt>
                <c:pt idx="28">
                  <c:v>90.734815999999995</c:v>
                </c:pt>
                <c:pt idx="29">
                  <c:v>90.697775999999948</c:v>
                </c:pt>
                <c:pt idx="30">
                  <c:v>90.683531999999758</c:v>
                </c:pt>
                <c:pt idx="31">
                  <c:v>90.628053999999949</c:v>
                </c:pt>
                <c:pt idx="32">
                  <c:v>90.599514000000127</c:v>
                </c:pt>
                <c:pt idx="33">
                  <c:v>90.570840999999959</c:v>
                </c:pt>
                <c:pt idx="34">
                  <c:v>90.517893000000427</c:v>
                </c:pt>
                <c:pt idx="35">
                  <c:v>90.451374999999999</c:v>
                </c:pt>
                <c:pt idx="36">
                  <c:v>90.393552999999983</c:v>
                </c:pt>
                <c:pt idx="37">
                  <c:v>90.370467999999988</c:v>
                </c:pt>
                <c:pt idx="38">
                  <c:v>90.332164000000006</c:v>
                </c:pt>
                <c:pt idx="39">
                  <c:v>90.261506999999995</c:v>
                </c:pt>
                <c:pt idx="40">
                  <c:v>90.201747999999981</c:v>
                </c:pt>
                <c:pt idx="41">
                  <c:v>90.170461999999958</c:v>
                </c:pt>
                <c:pt idx="42">
                  <c:v>90.082316999999989</c:v>
                </c:pt>
                <c:pt idx="43">
                  <c:v>90.038332999998858</c:v>
                </c:pt>
                <c:pt idx="44">
                  <c:v>89.970420000000004</c:v>
                </c:pt>
                <c:pt idx="45">
                  <c:v>89.932021000000006</c:v>
                </c:pt>
                <c:pt idx="46">
                  <c:v>89.836920000000006</c:v>
                </c:pt>
                <c:pt idx="47">
                  <c:v>89.816860000000005</c:v>
                </c:pt>
                <c:pt idx="48">
                  <c:v>89.800806999999978</c:v>
                </c:pt>
                <c:pt idx="49">
                  <c:v>89.730728999999982</c:v>
                </c:pt>
                <c:pt idx="50">
                  <c:v>89.680721999999989</c:v>
                </c:pt>
                <c:pt idx="51">
                  <c:v>89.624482999999458</c:v>
                </c:pt>
                <c:pt idx="52">
                  <c:v>89.571850999999981</c:v>
                </c:pt>
                <c:pt idx="53">
                  <c:v>89.491634000001127</c:v>
                </c:pt>
                <c:pt idx="54">
                  <c:v>89.461498000000006</c:v>
                </c:pt>
                <c:pt idx="55">
                  <c:v>89.425227000000007</c:v>
                </c:pt>
                <c:pt idx="56">
                  <c:v>89.369105000000005</c:v>
                </c:pt>
                <c:pt idx="57">
                  <c:v>89.309635</c:v>
                </c:pt>
                <c:pt idx="58">
                  <c:v>89.305160999999998</c:v>
                </c:pt>
                <c:pt idx="59">
                  <c:v>89.305160999999998</c:v>
                </c:pt>
              </c:numCache>
            </c:numRef>
          </c:xVal>
          <c:yVal>
            <c:numRef>
              <c:f>Sheet1!$B$5:$B$104</c:f>
              <c:numCache>
                <c:formatCode>General</c:formatCode>
                <c:ptCount val="100"/>
                <c:pt idx="0">
                  <c:v>0</c:v>
                </c:pt>
                <c:pt idx="1">
                  <c:v>0</c:v>
                </c:pt>
                <c:pt idx="2">
                  <c:v>9.7391656270624016E-2</c:v>
                </c:pt>
                <c:pt idx="3">
                  <c:v>2.1652855252606101E-2</c:v>
                </c:pt>
                <c:pt idx="4">
                  <c:v>8.047053465957868E-3</c:v>
                </c:pt>
                <c:pt idx="5">
                  <c:v>2.5367362697169774E-2</c:v>
                </c:pt>
                <c:pt idx="6">
                  <c:v>6.6699397891598802E-2</c:v>
                </c:pt>
                <c:pt idx="7">
                  <c:v>2.7628844735963252E-2</c:v>
                </c:pt>
                <c:pt idx="8">
                  <c:v>1.0003529199398594E-2</c:v>
                </c:pt>
                <c:pt idx="9">
                  <c:v>3.5277716743547412E-2</c:v>
                </c:pt>
                <c:pt idx="10">
                  <c:v>0.21844234692403847</c:v>
                </c:pt>
                <c:pt idx="11">
                  <c:v>0.24598751356040527</c:v>
                </c:pt>
                <c:pt idx="12">
                  <c:v>0.38880730874460573</c:v>
                </c:pt>
                <c:pt idx="13">
                  <c:v>0.46181783695188638</c:v>
                </c:pt>
                <c:pt idx="14">
                  <c:v>22.779757648264699</c:v>
                </c:pt>
                <c:pt idx="15">
                  <c:v>52.106448790993099</c:v>
                </c:pt>
                <c:pt idx="16">
                  <c:v>62.102850836690401</c:v>
                </c:pt>
                <c:pt idx="17">
                  <c:v>68.982772602810158</c:v>
                </c:pt>
                <c:pt idx="18">
                  <c:v>72.998078981708403</c:v>
                </c:pt>
                <c:pt idx="19">
                  <c:v>73.863375050767758</c:v>
                </c:pt>
                <c:pt idx="20">
                  <c:v>72.708803166603488</c:v>
                </c:pt>
                <c:pt idx="21">
                  <c:v>72.975185081034482</c:v>
                </c:pt>
                <c:pt idx="22">
                  <c:v>73.534540947740993</c:v>
                </c:pt>
                <c:pt idx="23">
                  <c:v>73.002953176942199</c:v>
                </c:pt>
                <c:pt idx="24">
                  <c:v>72.956478700423574</c:v>
                </c:pt>
                <c:pt idx="25">
                  <c:v>75.240325596414749</c:v>
                </c:pt>
                <c:pt idx="26">
                  <c:v>76.3740827893579</c:v>
                </c:pt>
                <c:pt idx="27">
                  <c:v>76.148948069578083</c:v>
                </c:pt>
                <c:pt idx="28">
                  <c:v>76.37593533965908</c:v>
                </c:pt>
                <c:pt idx="29">
                  <c:v>76.776839527578588</c:v>
                </c:pt>
                <c:pt idx="30">
                  <c:v>76.27527463954948</c:v>
                </c:pt>
                <c:pt idx="31">
                  <c:v>78.425699730554058</c:v>
                </c:pt>
                <c:pt idx="32">
                  <c:v>77.1506019803344</c:v>
                </c:pt>
                <c:pt idx="33">
                  <c:v>78.075788951621817</c:v>
                </c:pt>
                <c:pt idx="34">
                  <c:v>78.027616686044894</c:v>
                </c:pt>
                <c:pt idx="35">
                  <c:v>78.279313554522588</c:v>
                </c:pt>
                <c:pt idx="36">
                  <c:v>79.217568955909627</c:v>
                </c:pt>
                <c:pt idx="37">
                  <c:v>79.56875862807928</c:v>
                </c:pt>
                <c:pt idx="38">
                  <c:v>76.493066263082596</c:v>
                </c:pt>
                <c:pt idx="39">
                  <c:v>81.020662331479258</c:v>
                </c:pt>
                <c:pt idx="40">
                  <c:v>79.335814450550558</c:v>
                </c:pt>
                <c:pt idx="41">
                  <c:v>80.231315781657727</c:v>
                </c:pt>
                <c:pt idx="42">
                  <c:v>81.228776443633947</c:v>
                </c:pt>
                <c:pt idx="43">
                  <c:v>78.373680466921158</c:v>
                </c:pt>
                <c:pt idx="44">
                  <c:v>79.413358553279579</c:v>
                </c:pt>
                <c:pt idx="45">
                  <c:v>80.439524017875897</c:v>
                </c:pt>
                <c:pt idx="46">
                  <c:v>81.688547350272458</c:v>
                </c:pt>
                <c:pt idx="47">
                  <c:v>81.306428905963699</c:v>
                </c:pt>
                <c:pt idx="48">
                  <c:v>80.041862558583958</c:v>
                </c:pt>
                <c:pt idx="49">
                  <c:v>81.512307614359159</c:v>
                </c:pt>
                <c:pt idx="50">
                  <c:v>80.949322940752893</c:v>
                </c:pt>
                <c:pt idx="51">
                  <c:v>81.670774204182024</c:v>
                </c:pt>
                <c:pt idx="52">
                  <c:v>81.486901792238001</c:v>
                </c:pt>
                <c:pt idx="53">
                  <c:v>80.845127411191598</c:v>
                </c:pt>
                <c:pt idx="54">
                  <c:v>81.147256487781604</c:v>
                </c:pt>
                <c:pt idx="55">
                  <c:v>80.7755166906678</c:v>
                </c:pt>
                <c:pt idx="56">
                  <c:v>81.204729261078697</c:v>
                </c:pt>
                <c:pt idx="57">
                  <c:v>81.97065590772948</c:v>
                </c:pt>
                <c:pt idx="58">
                  <c:v>82</c:v>
                </c:pt>
                <c:pt idx="59">
                  <c:v>82</c:v>
                </c:pt>
              </c:numCache>
            </c:numRef>
          </c:yVal>
          <c:smooth val="0"/>
          <c:extLst>
            <c:ext xmlns:c16="http://schemas.microsoft.com/office/drawing/2014/chart" uri="{C3380CC4-5D6E-409C-BE32-E72D297353CC}">
              <c16:uniqueId val="{00000000-6FA7-4021-BE04-21CAC94EE5F0}"/>
            </c:ext>
          </c:extLst>
        </c:ser>
        <c:ser>
          <c:idx val="1"/>
          <c:order val="1"/>
          <c:tx>
            <c:strRef>
              <c:f>Sheet1!$C$1</c:f>
              <c:strCache>
                <c:ptCount val="1"/>
                <c:pt idx="0">
                  <c:v>x2(UD)min=0;max=40</c:v>
                </c:pt>
              </c:strCache>
            </c:strRef>
          </c:tx>
          <c:spPr>
            <a:ln>
              <a:solidFill>
                <a:prstClr val="black"/>
              </a:solidFill>
            </a:ln>
          </c:spPr>
          <c:marker>
            <c:symbol val="circle"/>
            <c:size val="6"/>
            <c:spPr>
              <a:solidFill>
                <a:sysClr val="windowText" lastClr="000000"/>
              </a:solidFill>
              <a:ln>
                <a:solidFill>
                  <a:prstClr val="black"/>
                </a:solidFill>
              </a:ln>
            </c:spPr>
          </c:marker>
          <c:xVal>
            <c:numRef>
              <c:f>Sheet1!$F$5:$F$104</c:f>
              <c:numCache>
                <c:formatCode>General</c:formatCode>
                <c:ptCount val="100"/>
                <c:pt idx="0">
                  <c:v>151.02406499999998</c:v>
                </c:pt>
                <c:pt idx="1">
                  <c:v>151.02406499999998</c:v>
                </c:pt>
                <c:pt idx="2">
                  <c:v>147.79410499999992</c:v>
                </c:pt>
                <c:pt idx="3">
                  <c:v>145.39595800000001</c:v>
                </c:pt>
                <c:pt idx="4">
                  <c:v>141.00377099999992</c:v>
                </c:pt>
                <c:pt idx="5">
                  <c:v>136.29764700000001</c:v>
                </c:pt>
                <c:pt idx="6">
                  <c:v>128.84289700000087</c:v>
                </c:pt>
                <c:pt idx="7">
                  <c:v>120.96744400000082</c:v>
                </c:pt>
                <c:pt idx="8">
                  <c:v>118.248831</c:v>
                </c:pt>
                <c:pt idx="9">
                  <c:v>115.618469</c:v>
                </c:pt>
                <c:pt idx="10">
                  <c:v>110.65676099999995</c:v>
                </c:pt>
                <c:pt idx="11">
                  <c:v>107.11913699999998</c:v>
                </c:pt>
                <c:pt idx="12">
                  <c:v>103.789557</c:v>
                </c:pt>
                <c:pt idx="13">
                  <c:v>102.17787899999804</c:v>
                </c:pt>
                <c:pt idx="14">
                  <c:v>98.951603000001327</c:v>
                </c:pt>
                <c:pt idx="15">
                  <c:v>95.721864999999994</c:v>
                </c:pt>
                <c:pt idx="16">
                  <c:v>95.649125000000026</c:v>
                </c:pt>
                <c:pt idx="17">
                  <c:v>92.833106000000001</c:v>
                </c:pt>
                <c:pt idx="18">
                  <c:v>91.986729999999994</c:v>
                </c:pt>
                <c:pt idx="19">
                  <c:v>91.719943000000427</c:v>
                </c:pt>
                <c:pt idx="20">
                  <c:v>91.106570999999988</c:v>
                </c:pt>
                <c:pt idx="21">
                  <c:v>91.053351999999919</c:v>
                </c:pt>
                <c:pt idx="22">
                  <c:v>91.051513999999997</c:v>
                </c:pt>
                <c:pt idx="23">
                  <c:v>90.955829999999992</c:v>
                </c:pt>
                <c:pt idx="24">
                  <c:v>90.913021000000327</c:v>
                </c:pt>
                <c:pt idx="25">
                  <c:v>90.881365000000002</c:v>
                </c:pt>
                <c:pt idx="26">
                  <c:v>90.818070999999989</c:v>
                </c:pt>
                <c:pt idx="27">
                  <c:v>90.769733000000002</c:v>
                </c:pt>
                <c:pt idx="28">
                  <c:v>90.734815999999995</c:v>
                </c:pt>
                <c:pt idx="29">
                  <c:v>90.697775999999948</c:v>
                </c:pt>
                <c:pt idx="30">
                  <c:v>90.683531999999758</c:v>
                </c:pt>
                <c:pt idx="31">
                  <c:v>90.628053999999949</c:v>
                </c:pt>
                <c:pt idx="32">
                  <c:v>90.599514000000127</c:v>
                </c:pt>
                <c:pt idx="33">
                  <c:v>90.570840999999959</c:v>
                </c:pt>
                <c:pt idx="34">
                  <c:v>90.517893000000427</c:v>
                </c:pt>
                <c:pt idx="35">
                  <c:v>90.451374999999999</c:v>
                </c:pt>
                <c:pt idx="36">
                  <c:v>90.393552999999983</c:v>
                </c:pt>
                <c:pt idx="37">
                  <c:v>90.370467999999988</c:v>
                </c:pt>
                <c:pt idx="38">
                  <c:v>90.332164000000006</c:v>
                </c:pt>
                <c:pt idx="39">
                  <c:v>90.261506999999995</c:v>
                </c:pt>
                <c:pt idx="40">
                  <c:v>90.201747999999981</c:v>
                </c:pt>
                <c:pt idx="41">
                  <c:v>90.170461999999958</c:v>
                </c:pt>
                <c:pt idx="42">
                  <c:v>90.082316999999989</c:v>
                </c:pt>
                <c:pt idx="43">
                  <c:v>90.038332999998858</c:v>
                </c:pt>
                <c:pt idx="44">
                  <c:v>89.970420000000004</c:v>
                </c:pt>
                <c:pt idx="45">
                  <c:v>89.932021000000006</c:v>
                </c:pt>
                <c:pt idx="46">
                  <c:v>89.836920000000006</c:v>
                </c:pt>
                <c:pt idx="47">
                  <c:v>89.816860000000005</c:v>
                </c:pt>
                <c:pt idx="48">
                  <c:v>89.800806999999978</c:v>
                </c:pt>
                <c:pt idx="49">
                  <c:v>89.730728999999982</c:v>
                </c:pt>
                <c:pt idx="50">
                  <c:v>89.680721999999989</c:v>
                </c:pt>
                <c:pt idx="51">
                  <c:v>89.624482999999458</c:v>
                </c:pt>
                <c:pt idx="52">
                  <c:v>89.571850999999981</c:v>
                </c:pt>
                <c:pt idx="53">
                  <c:v>89.491634000001127</c:v>
                </c:pt>
                <c:pt idx="54">
                  <c:v>89.461498000000006</c:v>
                </c:pt>
                <c:pt idx="55">
                  <c:v>89.425227000000007</c:v>
                </c:pt>
                <c:pt idx="56">
                  <c:v>89.369105000000005</c:v>
                </c:pt>
                <c:pt idx="57">
                  <c:v>89.309635</c:v>
                </c:pt>
                <c:pt idx="58">
                  <c:v>89.305160999999998</c:v>
                </c:pt>
                <c:pt idx="59">
                  <c:v>89.305160999999998</c:v>
                </c:pt>
              </c:numCache>
            </c:numRef>
          </c:xVal>
          <c:yVal>
            <c:numRef>
              <c:f>Sheet1!$C$5:$C$104</c:f>
              <c:numCache>
                <c:formatCode>General</c:formatCode>
                <c:ptCount val="100"/>
                <c:pt idx="0">
                  <c:v>0</c:v>
                </c:pt>
                <c:pt idx="1">
                  <c:v>0</c:v>
                </c:pt>
                <c:pt idx="2">
                  <c:v>6.8802570723173534E-3</c:v>
                </c:pt>
                <c:pt idx="3">
                  <c:v>4.2798285632844532E-2</c:v>
                </c:pt>
                <c:pt idx="4">
                  <c:v>2.7382844878678486E-4</c:v>
                </c:pt>
                <c:pt idx="5">
                  <c:v>6.0786122064019003E-2</c:v>
                </c:pt>
                <c:pt idx="6">
                  <c:v>5.7634056465458286E-2</c:v>
                </c:pt>
                <c:pt idx="7">
                  <c:v>8.6426040371994865E-3</c:v>
                </c:pt>
                <c:pt idx="8">
                  <c:v>1.48384966017086E-3</c:v>
                </c:pt>
                <c:pt idx="9">
                  <c:v>1.1480238683458247E-2</c:v>
                </c:pt>
                <c:pt idx="10">
                  <c:v>9.4149140839280068E-3</c:v>
                </c:pt>
                <c:pt idx="11">
                  <c:v>5.7404946420995313E-2</c:v>
                </c:pt>
                <c:pt idx="12">
                  <c:v>4.9643501203797312E-2</c:v>
                </c:pt>
                <c:pt idx="13">
                  <c:v>1.06338463272878E-2</c:v>
                </c:pt>
                <c:pt idx="14">
                  <c:v>0.76349665161912306</c:v>
                </c:pt>
                <c:pt idx="15">
                  <c:v>1.6291663177370976</c:v>
                </c:pt>
                <c:pt idx="16">
                  <c:v>3.4814427257759477</c:v>
                </c:pt>
                <c:pt idx="17">
                  <c:v>5.8865734674433501</c:v>
                </c:pt>
                <c:pt idx="18">
                  <c:v>3.9742422030098012</c:v>
                </c:pt>
                <c:pt idx="19">
                  <c:v>7.6204412990958845</c:v>
                </c:pt>
                <c:pt idx="20">
                  <c:v>19.626306627880101</c:v>
                </c:pt>
                <c:pt idx="21">
                  <c:v>20.081979345507289</c:v>
                </c:pt>
                <c:pt idx="22">
                  <c:v>20.277686839216287</c:v>
                </c:pt>
                <c:pt idx="23">
                  <c:v>21.678770953208701</c:v>
                </c:pt>
                <c:pt idx="24">
                  <c:v>22.588064138310401</c:v>
                </c:pt>
                <c:pt idx="25">
                  <c:v>20.446918121869601</c:v>
                </c:pt>
                <c:pt idx="26">
                  <c:v>20.191830287068999</c:v>
                </c:pt>
                <c:pt idx="27">
                  <c:v>21.256053086514001</c:v>
                </c:pt>
                <c:pt idx="28">
                  <c:v>21.591803311617031</c:v>
                </c:pt>
                <c:pt idx="29">
                  <c:v>21.822879142228899</c:v>
                </c:pt>
                <c:pt idx="30">
                  <c:v>22.687160711897068</c:v>
                </c:pt>
                <c:pt idx="31">
                  <c:v>21.286317363786889</c:v>
                </c:pt>
                <c:pt idx="32">
                  <c:v>23.411972610489201</c:v>
                </c:pt>
                <c:pt idx="33">
                  <c:v>22.6062269227494</c:v>
                </c:pt>
                <c:pt idx="34">
                  <c:v>23.781313003047089</c:v>
                </c:pt>
                <c:pt idx="35">
                  <c:v>24.417258462849208</c:v>
                </c:pt>
                <c:pt idx="36">
                  <c:v>24.352877969899264</c:v>
                </c:pt>
                <c:pt idx="37">
                  <c:v>24.402688746346499</c:v>
                </c:pt>
                <c:pt idx="38">
                  <c:v>28.601590020350301</c:v>
                </c:pt>
                <c:pt idx="39">
                  <c:v>24.6637115272034</c:v>
                </c:pt>
                <c:pt idx="40">
                  <c:v>27.516153623856621</c:v>
                </c:pt>
                <c:pt idx="41">
                  <c:v>27.086379270049619</c:v>
                </c:pt>
                <c:pt idx="42">
                  <c:v>27.960326907317473</c:v>
                </c:pt>
                <c:pt idx="43">
                  <c:v>31.647185209813635</c:v>
                </c:pt>
                <c:pt idx="44">
                  <c:v>31.501890189655231</c:v>
                </c:pt>
                <c:pt idx="45">
                  <c:v>31.011498141271005</c:v>
                </c:pt>
                <c:pt idx="46">
                  <c:v>31.164812547253</c:v>
                </c:pt>
                <c:pt idx="47">
                  <c:v>31.964330207485489</c:v>
                </c:pt>
                <c:pt idx="48">
                  <c:v>33.887073514453895</c:v>
                </c:pt>
                <c:pt idx="49">
                  <c:v>33.256800344169612</c:v>
                </c:pt>
                <c:pt idx="50">
                  <c:v>34.758663813550903</c:v>
                </c:pt>
                <c:pt idx="51">
                  <c:v>34.898764338943813</c:v>
                </c:pt>
                <c:pt idx="52">
                  <c:v>36.124363118599213</c:v>
                </c:pt>
                <c:pt idx="53">
                  <c:v>38.160921782486902</c:v>
                </c:pt>
                <c:pt idx="54">
                  <c:v>38.287492241794901</c:v>
                </c:pt>
                <c:pt idx="55">
                  <c:v>39.419520479380559</c:v>
                </c:pt>
                <c:pt idx="56">
                  <c:v>39.820951451124195</c:v>
                </c:pt>
                <c:pt idx="57">
                  <c:v>39.95542567324626</c:v>
                </c:pt>
                <c:pt idx="58">
                  <c:v>39.999755859375163</c:v>
                </c:pt>
                <c:pt idx="59">
                  <c:v>39.999755859375163</c:v>
                </c:pt>
              </c:numCache>
            </c:numRef>
          </c:yVal>
          <c:smooth val="0"/>
          <c:extLst>
            <c:ext xmlns:c16="http://schemas.microsoft.com/office/drawing/2014/chart" uri="{C3380CC4-5D6E-409C-BE32-E72D297353CC}">
              <c16:uniqueId val="{00000001-6FA7-4021-BE04-21CAC94EE5F0}"/>
            </c:ext>
          </c:extLst>
        </c:ser>
        <c:ser>
          <c:idx val="2"/>
          <c:order val="2"/>
          <c:tx>
            <c:strRef>
              <c:f>Sheet1!$D$1</c:f>
              <c:strCache>
                <c:ptCount val="1"/>
                <c:pt idx="0">
                  <c:v>x3(AL)min=0;max=30</c:v>
                </c:pt>
              </c:strCache>
            </c:strRef>
          </c:tx>
          <c:spPr>
            <a:ln>
              <a:solidFill>
                <a:prstClr val="black"/>
              </a:solidFill>
            </a:ln>
          </c:spPr>
          <c:marker>
            <c:symbol val="triangle"/>
            <c:size val="5"/>
            <c:spPr>
              <a:solidFill>
                <a:sysClr val="windowText" lastClr="000000"/>
              </a:solidFill>
              <a:ln>
                <a:solidFill>
                  <a:prstClr val="black"/>
                </a:solidFill>
              </a:ln>
            </c:spPr>
          </c:marker>
          <c:xVal>
            <c:numRef>
              <c:f>Sheet1!$F$5:$F$104</c:f>
              <c:numCache>
                <c:formatCode>General</c:formatCode>
                <c:ptCount val="100"/>
                <c:pt idx="0">
                  <c:v>151.02406499999998</c:v>
                </c:pt>
                <c:pt idx="1">
                  <c:v>151.02406499999998</c:v>
                </c:pt>
                <c:pt idx="2">
                  <c:v>147.79410499999992</c:v>
                </c:pt>
                <c:pt idx="3">
                  <c:v>145.39595800000001</c:v>
                </c:pt>
                <c:pt idx="4">
                  <c:v>141.00377099999992</c:v>
                </c:pt>
                <c:pt idx="5">
                  <c:v>136.29764700000001</c:v>
                </c:pt>
                <c:pt idx="6">
                  <c:v>128.84289700000087</c:v>
                </c:pt>
                <c:pt idx="7">
                  <c:v>120.96744400000082</c:v>
                </c:pt>
                <c:pt idx="8">
                  <c:v>118.248831</c:v>
                </c:pt>
                <c:pt idx="9">
                  <c:v>115.618469</c:v>
                </c:pt>
                <c:pt idx="10">
                  <c:v>110.65676099999995</c:v>
                </c:pt>
                <c:pt idx="11">
                  <c:v>107.11913699999998</c:v>
                </c:pt>
                <c:pt idx="12">
                  <c:v>103.789557</c:v>
                </c:pt>
                <c:pt idx="13">
                  <c:v>102.17787899999804</c:v>
                </c:pt>
                <c:pt idx="14">
                  <c:v>98.951603000001327</c:v>
                </c:pt>
                <c:pt idx="15">
                  <c:v>95.721864999999994</c:v>
                </c:pt>
                <c:pt idx="16">
                  <c:v>95.649125000000026</c:v>
                </c:pt>
                <c:pt idx="17">
                  <c:v>92.833106000000001</c:v>
                </c:pt>
                <c:pt idx="18">
                  <c:v>91.986729999999994</c:v>
                </c:pt>
                <c:pt idx="19">
                  <c:v>91.719943000000427</c:v>
                </c:pt>
                <c:pt idx="20">
                  <c:v>91.106570999999988</c:v>
                </c:pt>
                <c:pt idx="21">
                  <c:v>91.053351999999919</c:v>
                </c:pt>
                <c:pt idx="22">
                  <c:v>91.051513999999997</c:v>
                </c:pt>
                <c:pt idx="23">
                  <c:v>90.955829999999992</c:v>
                </c:pt>
                <c:pt idx="24">
                  <c:v>90.913021000000327</c:v>
                </c:pt>
                <c:pt idx="25">
                  <c:v>90.881365000000002</c:v>
                </c:pt>
                <c:pt idx="26">
                  <c:v>90.818070999999989</c:v>
                </c:pt>
                <c:pt idx="27">
                  <c:v>90.769733000000002</c:v>
                </c:pt>
                <c:pt idx="28">
                  <c:v>90.734815999999995</c:v>
                </c:pt>
                <c:pt idx="29">
                  <c:v>90.697775999999948</c:v>
                </c:pt>
                <c:pt idx="30">
                  <c:v>90.683531999999758</c:v>
                </c:pt>
                <c:pt idx="31">
                  <c:v>90.628053999999949</c:v>
                </c:pt>
                <c:pt idx="32">
                  <c:v>90.599514000000127</c:v>
                </c:pt>
                <c:pt idx="33">
                  <c:v>90.570840999999959</c:v>
                </c:pt>
                <c:pt idx="34">
                  <c:v>90.517893000000427</c:v>
                </c:pt>
                <c:pt idx="35">
                  <c:v>90.451374999999999</c:v>
                </c:pt>
                <c:pt idx="36">
                  <c:v>90.393552999999983</c:v>
                </c:pt>
                <c:pt idx="37">
                  <c:v>90.370467999999988</c:v>
                </c:pt>
                <c:pt idx="38">
                  <c:v>90.332164000000006</c:v>
                </c:pt>
                <c:pt idx="39">
                  <c:v>90.261506999999995</c:v>
                </c:pt>
                <c:pt idx="40">
                  <c:v>90.201747999999981</c:v>
                </c:pt>
                <c:pt idx="41">
                  <c:v>90.170461999999958</c:v>
                </c:pt>
                <c:pt idx="42">
                  <c:v>90.082316999999989</c:v>
                </c:pt>
                <c:pt idx="43">
                  <c:v>90.038332999998858</c:v>
                </c:pt>
                <c:pt idx="44">
                  <c:v>89.970420000000004</c:v>
                </c:pt>
                <c:pt idx="45">
                  <c:v>89.932021000000006</c:v>
                </c:pt>
                <c:pt idx="46">
                  <c:v>89.836920000000006</c:v>
                </c:pt>
                <c:pt idx="47">
                  <c:v>89.816860000000005</c:v>
                </c:pt>
                <c:pt idx="48">
                  <c:v>89.800806999999978</c:v>
                </c:pt>
                <c:pt idx="49">
                  <c:v>89.730728999999982</c:v>
                </c:pt>
                <c:pt idx="50">
                  <c:v>89.680721999999989</c:v>
                </c:pt>
                <c:pt idx="51">
                  <c:v>89.624482999999458</c:v>
                </c:pt>
                <c:pt idx="52">
                  <c:v>89.571850999999981</c:v>
                </c:pt>
                <c:pt idx="53">
                  <c:v>89.491634000001127</c:v>
                </c:pt>
                <c:pt idx="54">
                  <c:v>89.461498000000006</c:v>
                </c:pt>
                <c:pt idx="55">
                  <c:v>89.425227000000007</c:v>
                </c:pt>
                <c:pt idx="56">
                  <c:v>89.369105000000005</c:v>
                </c:pt>
                <c:pt idx="57">
                  <c:v>89.309635</c:v>
                </c:pt>
                <c:pt idx="58">
                  <c:v>89.305160999999998</c:v>
                </c:pt>
                <c:pt idx="59">
                  <c:v>89.305160999999998</c:v>
                </c:pt>
              </c:numCache>
            </c:numRef>
          </c:xVal>
          <c:yVal>
            <c:numRef>
              <c:f>Sheet1!$D$5:$D$104</c:f>
              <c:numCache>
                <c:formatCode>General</c:formatCode>
                <c:ptCount val="100"/>
                <c:pt idx="0">
                  <c:v>0</c:v>
                </c:pt>
                <c:pt idx="1">
                  <c:v>0</c:v>
                </c:pt>
                <c:pt idx="2">
                  <c:v>0.47053118723963122</c:v>
                </c:pt>
                <c:pt idx="3">
                  <c:v>0.44190396602161902</c:v>
                </c:pt>
                <c:pt idx="4">
                  <c:v>1.4902573271570756E-3</c:v>
                </c:pt>
                <c:pt idx="5">
                  <c:v>0.11349804661640912</c:v>
                </c:pt>
                <c:pt idx="6">
                  <c:v>3.0230051003312702E-2</c:v>
                </c:pt>
                <c:pt idx="7">
                  <c:v>0.49657956545571363</c:v>
                </c:pt>
                <c:pt idx="8">
                  <c:v>0.25667609272988884</c:v>
                </c:pt>
                <c:pt idx="9">
                  <c:v>0.71237951242980835</c:v>
                </c:pt>
                <c:pt idx="10">
                  <c:v>0.96858833752853102</c:v>
                </c:pt>
                <c:pt idx="11">
                  <c:v>7.4592634387002423</c:v>
                </c:pt>
                <c:pt idx="12">
                  <c:v>18.888894154638301</c:v>
                </c:pt>
                <c:pt idx="13">
                  <c:v>25.480310106383357</c:v>
                </c:pt>
                <c:pt idx="14">
                  <c:v>21.991624621660787</c:v>
                </c:pt>
                <c:pt idx="15">
                  <c:v>23.955873868937289</c:v>
                </c:pt>
                <c:pt idx="16">
                  <c:v>22.680081408899898</c:v>
                </c:pt>
                <c:pt idx="17">
                  <c:v>28.630878131363801</c:v>
                </c:pt>
                <c:pt idx="18">
                  <c:v>29.974287872946487</c:v>
                </c:pt>
                <c:pt idx="19">
                  <c:v>29.95264760248109</c:v>
                </c:pt>
                <c:pt idx="20">
                  <c:v>29.943577964524689</c:v>
                </c:pt>
                <c:pt idx="21">
                  <c:v>29.9638313924385</c:v>
                </c:pt>
                <c:pt idx="22">
                  <c:v>29.898878031716201</c:v>
                </c:pt>
                <c:pt idx="23">
                  <c:v>29.988939648693179</c:v>
                </c:pt>
                <c:pt idx="24">
                  <c:v>29.980130830017178</c:v>
                </c:pt>
                <c:pt idx="25">
                  <c:v>29.990113977899089</c:v>
                </c:pt>
                <c:pt idx="26">
                  <c:v>29.994815163093335</c:v>
                </c:pt>
                <c:pt idx="27">
                  <c:v>29.996723749548089</c:v>
                </c:pt>
                <c:pt idx="28">
                  <c:v>29.996714303672789</c:v>
                </c:pt>
                <c:pt idx="29">
                  <c:v>29.9915829639104</c:v>
                </c:pt>
                <c:pt idx="30">
                  <c:v>29.980286566024695</c:v>
                </c:pt>
                <c:pt idx="31">
                  <c:v>29.98001979508491</c:v>
                </c:pt>
                <c:pt idx="32">
                  <c:v>29.929545642206989</c:v>
                </c:pt>
                <c:pt idx="33">
                  <c:v>29.992689863391735</c:v>
                </c:pt>
                <c:pt idx="34">
                  <c:v>29.965302656906097</c:v>
                </c:pt>
                <c:pt idx="35">
                  <c:v>29.992597834851711</c:v>
                </c:pt>
                <c:pt idx="36">
                  <c:v>29.992880086854701</c:v>
                </c:pt>
                <c:pt idx="37">
                  <c:v>29.986695544160877</c:v>
                </c:pt>
                <c:pt idx="38">
                  <c:v>29.979289602955689</c:v>
                </c:pt>
                <c:pt idx="39">
                  <c:v>29.980797156605586</c:v>
                </c:pt>
                <c:pt idx="40">
                  <c:v>29.994851095807135</c:v>
                </c:pt>
                <c:pt idx="41">
                  <c:v>29.9919069697265</c:v>
                </c:pt>
                <c:pt idx="42">
                  <c:v>29.9963704628287</c:v>
                </c:pt>
                <c:pt idx="43">
                  <c:v>29.980840601452599</c:v>
                </c:pt>
                <c:pt idx="44">
                  <c:v>29.996089809982777</c:v>
                </c:pt>
                <c:pt idx="45">
                  <c:v>29.984547268026589</c:v>
                </c:pt>
                <c:pt idx="46">
                  <c:v>29.999048320675886</c:v>
                </c:pt>
                <c:pt idx="47">
                  <c:v>29.9940566430027</c:v>
                </c:pt>
                <c:pt idx="48">
                  <c:v>29.979262032691789</c:v>
                </c:pt>
                <c:pt idx="49">
                  <c:v>29.987035079081089</c:v>
                </c:pt>
                <c:pt idx="50">
                  <c:v>29.998109017918587</c:v>
                </c:pt>
                <c:pt idx="51">
                  <c:v>29.991341194445599</c:v>
                </c:pt>
                <c:pt idx="52">
                  <c:v>29.967858468005211</c:v>
                </c:pt>
                <c:pt idx="53">
                  <c:v>29.991545501611789</c:v>
                </c:pt>
                <c:pt idx="54">
                  <c:v>29.998319836298489</c:v>
                </c:pt>
                <c:pt idx="55">
                  <c:v>29.985300582080484</c:v>
                </c:pt>
                <c:pt idx="56">
                  <c:v>29.998327183073489</c:v>
                </c:pt>
                <c:pt idx="57">
                  <c:v>29.999888142533287</c:v>
                </c:pt>
                <c:pt idx="58">
                  <c:v>29.999923706054705</c:v>
                </c:pt>
                <c:pt idx="59">
                  <c:v>29.999923706054705</c:v>
                </c:pt>
              </c:numCache>
            </c:numRef>
          </c:yVal>
          <c:smooth val="0"/>
          <c:extLst>
            <c:ext xmlns:c16="http://schemas.microsoft.com/office/drawing/2014/chart" uri="{C3380CC4-5D6E-409C-BE32-E72D297353CC}">
              <c16:uniqueId val="{00000002-6FA7-4021-BE04-21CAC94EE5F0}"/>
            </c:ext>
          </c:extLst>
        </c:ser>
        <c:ser>
          <c:idx val="3"/>
          <c:order val="3"/>
          <c:tx>
            <c:strRef>
              <c:f>Sheet1!$E$1</c:f>
              <c:strCache>
                <c:ptCount val="1"/>
                <c:pt idx="0">
                  <c:v>x4(AD)min=75.63;max=92.96</c:v>
                </c:pt>
              </c:strCache>
            </c:strRef>
          </c:tx>
          <c:spPr>
            <a:ln>
              <a:solidFill>
                <a:schemeClr val="tx1"/>
              </a:solidFill>
            </a:ln>
          </c:spPr>
          <c:marker>
            <c:symbol val="square"/>
            <c:size val="5"/>
            <c:spPr>
              <a:solidFill>
                <a:schemeClr val="tx1"/>
              </a:solidFill>
              <a:ln>
                <a:solidFill>
                  <a:prstClr val="black"/>
                </a:solidFill>
              </a:ln>
            </c:spPr>
          </c:marker>
          <c:xVal>
            <c:numRef>
              <c:f>Sheet1!$F$5:$F$104</c:f>
              <c:numCache>
                <c:formatCode>General</c:formatCode>
                <c:ptCount val="100"/>
                <c:pt idx="0">
                  <c:v>151.02406499999998</c:v>
                </c:pt>
                <c:pt idx="1">
                  <c:v>151.02406499999998</c:v>
                </c:pt>
                <c:pt idx="2">
                  <c:v>147.79410499999992</c:v>
                </c:pt>
                <c:pt idx="3">
                  <c:v>145.39595800000001</c:v>
                </c:pt>
                <c:pt idx="4">
                  <c:v>141.00377099999992</c:v>
                </c:pt>
                <c:pt idx="5">
                  <c:v>136.29764700000001</c:v>
                </c:pt>
                <c:pt idx="6">
                  <c:v>128.84289700000087</c:v>
                </c:pt>
                <c:pt idx="7">
                  <c:v>120.96744400000082</c:v>
                </c:pt>
                <c:pt idx="8">
                  <c:v>118.248831</c:v>
                </c:pt>
                <c:pt idx="9">
                  <c:v>115.618469</c:v>
                </c:pt>
                <c:pt idx="10">
                  <c:v>110.65676099999995</c:v>
                </c:pt>
                <c:pt idx="11">
                  <c:v>107.11913699999998</c:v>
                </c:pt>
                <c:pt idx="12">
                  <c:v>103.789557</c:v>
                </c:pt>
                <c:pt idx="13">
                  <c:v>102.17787899999804</c:v>
                </c:pt>
                <c:pt idx="14">
                  <c:v>98.951603000001327</c:v>
                </c:pt>
                <c:pt idx="15">
                  <c:v>95.721864999999994</c:v>
                </c:pt>
                <c:pt idx="16">
                  <c:v>95.649125000000026</c:v>
                </c:pt>
                <c:pt idx="17">
                  <c:v>92.833106000000001</c:v>
                </c:pt>
                <c:pt idx="18">
                  <c:v>91.986729999999994</c:v>
                </c:pt>
                <c:pt idx="19">
                  <c:v>91.719943000000427</c:v>
                </c:pt>
                <c:pt idx="20">
                  <c:v>91.106570999999988</c:v>
                </c:pt>
                <c:pt idx="21">
                  <c:v>91.053351999999919</c:v>
                </c:pt>
                <c:pt idx="22">
                  <c:v>91.051513999999997</c:v>
                </c:pt>
                <c:pt idx="23">
                  <c:v>90.955829999999992</c:v>
                </c:pt>
                <c:pt idx="24">
                  <c:v>90.913021000000327</c:v>
                </c:pt>
                <c:pt idx="25">
                  <c:v>90.881365000000002</c:v>
                </c:pt>
                <c:pt idx="26">
                  <c:v>90.818070999999989</c:v>
                </c:pt>
                <c:pt idx="27">
                  <c:v>90.769733000000002</c:v>
                </c:pt>
                <c:pt idx="28">
                  <c:v>90.734815999999995</c:v>
                </c:pt>
                <c:pt idx="29">
                  <c:v>90.697775999999948</c:v>
                </c:pt>
                <c:pt idx="30">
                  <c:v>90.683531999999758</c:v>
                </c:pt>
                <c:pt idx="31">
                  <c:v>90.628053999999949</c:v>
                </c:pt>
                <c:pt idx="32">
                  <c:v>90.599514000000127</c:v>
                </c:pt>
                <c:pt idx="33">
                  <c:v>90.570840999999959</c:v>
                </c:pt>
                <c:pt idx="34">
                  <c:v>90.517893000000427</c:v>
                </c:pt>
                <c:pt idx="35">
                  <c:v>90.451374999999999</c:v>
                </c:pt>
                <c:pt idx="36">
                  <c:v>90.393552999999983</c:v>
                </c:pt>
                <c:pt idx="37">
                  <c:v>90.370467999999988</c:v>
                </c:pt>
                <c:pt idx="38">
                  <c:v>90.332164000000006</c:v>
                </c:pt>
                <c:pt idx="39">
                  <c:v>90.261506999999995</c:v>
                </c:pt>
                <c:pt idx="40">
                  <c:v>90.201747999999981</c:v>
                </c:pt>
                <c:pt idx="41">
                  <c:v>90.170461999999958</c:v>
                </c:pt>
                <c:pt idx="42">
                  <c:v>90.082316999999989</c:v>
                </c:pt>
                <c:pt idx="43">
                  <c:v>90.038332999998858</c:v>
                </c:pt>
                <c:pt idx="44">
                  <c:v>89.970420000000004</c:v>
                </c:pt>
                <c:pt idx="45">
                  <c:v>89.932021000000006</c:v>
                </c:pt>
                <c:pt idx="46">
                  <c:v>89.836920000000006</c:v>
                </c:pt>
                <c:pt idx="47">
                  <c:v>89.816860000000005</c:v>
                </c:pt>
                <c:pt idx="48">
                  <c:v>89.800806999999978</c:v>
                </c:pt>
                <c:pt idx="49">
                  <c:v>89.730728999999982</c:v>
                </c:pt>
                <c:pt idx="50">
                  <c:v>89.680721999999989</c:v>
                </c:pt>
                <c:pt idx="51">
                  <c:v>89.624482999999458</c:v>
                </c:pt>
                <c:pt idx="52">
                  <c:v>89.571850999999981</c:v>
                </c:pt>
                <c:pt idx="53">
                  <c:v>89.491634000001127</c:v>
                </c:pt>
                <c:pt idx="54">
                  <c:v>89.461498000000006</c:v>
                </c:pt>
                <c:pt idx="55">
                  <c:v>89.425227000000007</c:v>
                </c:pt>
                <c:pt idx="56">
                  <c:v>89.369105000000005</c:v>
                </c:pt>
                <c:pt idx="57">
                  <c:v>89.309635</c:v>
                </c:pt>
                <c:pt idx="58">
                  <c:v>89.305160999999998</c:v>
                </c:pt>
                <c:pt idx="59">
                  <c:v>89.305160999999998</c:v>
                </c:pt>
              </c:numCache>
            </c:numRef>
          </c:xVal>
          <c:yVal>
            <c:numRef>
              <c:f>Sheet1!$E$5:$E$104</c:f>
              <c:numCache>
                <c:formatCode>General</c:formatCode>
                <c:ptCount val="100"/>
                <c:pt idx="0">
                  <c:v>75.63</c:v>
                </c:pt>
                <c:pt idx="1">
                  <c:v>75.63</c:v>
                </c:pt>
                <c:pt idx="2">
                  <c:v>76.385067692521034</c:v>
                </c:pt>
                <c:pt idx="3">
                  <c:v>77.003120618366196</c:v>
                </c:pt>
                <c:pt idx="4">
                  <c:v>78.249386028597698</c:v>
                </c:pt>
                <c:pt idx="5">
                  <c:v>79.563969741263236</c:v>
                </c:pt>
                <c:pt idx="6">
                  <c:v>81.455666324993999</c:v>
                </c:pt>
                <c:pt idx="7">
                  <c:v>83.966524566001027</c:v>
                </c:pt>
                <c:pt idx="8">
                  <c:v>84.999947262549881</c:v>
                </c:pt>
                <c:pt idx="9">
                  <c:v>85.938837413852298</c:v>
                </c:pt>
                <c:pt idx="10">
                  <c:v>88.675626555896358</c:v>
                </c:pt>
                <c:pt idx="11">
                  <c:v>89.616628219979503</c:v>
                </c:pt>
                <c:pt idx="12">
                  <c:v>89.693649886735599</c:v>
                </c:pt>
                <c:pt idx="13">
                  <c:v>89.716780001553758</c:v>
                </c:pt>
                <c:pt idx="14">
                  <c:v>92.059714159747102</c:v>
                </c:pt>
                <c:pt idx="15">
                  <c:v>92.549522370616899</c:v>
                </c:pt>
                <c:pt idx="16">
                  <c:v>92.345112096998079</c:v>
                </c:pt>
                <c:pt idx="17">
                  <c:v>92.735427483398027</c:v>
                </c:pt>
                <c:pt idx="18">
                  <c:v>92.952860216765558</c:v>
                </c:pt>
                <c:pt idx="19">
                  <c:v>92.956740508544158</c:v>
                </c:pt>
                <c:pt idx="20">
                  <c:v>92.954647899860603</c:v>
                </c:pt>
                <c:pt idx="21">
                  <c:v>92.957362390810999</c:v>
                </c:pt>
                <c:pt idx="22">
                  <c:v>92.939267271786804</c:v>
                </c:pt>
                <c:pt idx="23">
                  <c:v>92.955029536590658</c:v>
                </c:pt>
                <c:pt idx="24">
                  <c:v>92.952441220449458</c:v>
                </c:pt>
                <c:pt idx="25">
                  <c:v>92.95574594366758</c:v>
                </c:pt>
                <c:pt idx="26">
                  <c:v>92.9582484905782</c:v>
                </c:pt>
                <c:pt idx="27">
                  <c:v>92.958477086922358</c:v>
                </c:pt>
                <c:pt idx="28">
                  <c:v>92.959006300904719</c:v>
                </c:pt>
                <c:pt idx="29">
                  <c:v>92.958328324505658</c:v>
                </c:pt>
                <c:pt idx="30">
                  <c:v>92.958591189910294</c:v>
                </c:pt>
                <c:pt idx="31">
                  <c:v>92.956842408805301</c:v>
                </c:pt>
                <c:pt idx="32">
                  <c:v>92.957833352082858</c:v>
                </c:pt>
                <c:pt idx="33">
                  <c:v>92.956842043241579</c:v>
                </c:pt>
                <c:pt idx="34">
                  <c:v>92.954082358983158</c:v>
                </c:pt>
                <c:pt idx="35">
                  <c:v>92.957905719970327</c:v>
                </c:pt>
                <c:pt idx="36">
                  <c:v>92.958788126470353</c:v>
                </c:pt>
                <c:pt idx="37">
                  <c:v>92.9578061003009</c:v>
                </c:pt>
                <c:pt idx="38">
                  <c:v>92.955497993307404</c:v>
                </c:pt>
                <c:pt idx="39">
                  <c:v>92.958908561472199</c:v>
                </c:pt>
                <c:pt idx="40">
                  <c:v>92.958996598468758</c:v>
                </c:pt>
                <c:pt idx="41">
                  <c:v>92.958331557986256</c:v>
                </c:pt>
                <c:pt idx="42">
                  <c:v>92.940072173077681</c:v>
                </c:pt>
                <c:pt idx="43">
                  <c:v>92.952881783739358</c:v>
                </c:pt>
                <c:pt idx="44">
                  <c:v>92.956265267649627</c:v>
                </c:pt>
                <c:pt idx="45">
                  <c:v>92.958633502906082</c:v>
                </c:pt>
                <c:pt idx="46">
                  <c:v>92.9598429646759</c:v>
                </c:pt>
                <c:pt idx="47">
                  <c:v>92.959383148960882</c:v>
                </c:pt>
                <c:pt idx="48">
                  <c:v>92.953809235421119</c:v>
                </c:pt>
                <c:pt idx="49">
                  <c:v>92.95976579279268</c:v>
                </c:pt>
                <c:pt idx="50">
                  <c:v>92.957223139926427</c:v>
                </c:pt>
                <c:pt idx="51">
                  <c:v>92.959896115237981</c:v>
                </c:pt>
                <c:pt idx="52">
                  <c:v>92.959640924046994</c:v>
                </c:pt>
                <c:pt idx="53">
                  <c:v>92.958052128019958</c:v>
                </c:pt>
                <c:pt idx="54">
                  <c:v>92.959095774057104</c:v>
                </c:pt>
                <c:pt idx="55">
                  <c:v>92.958152938576248</c:v>
                </c:pt>
                <c:pt idx="56">
                  <c:v>92.959220126918595</c:v>
                </c:pt>
                <c:pt idx="57">
                  <c:v>92.959903556126648</c:v>
                </c:pt>
                <c:pt idx="58">
                  <c:v>92.959923706054681</c:v>
                </c:pt>
                <c:pt idx="59">
                  <c:v>92.959923706054681</c:v>
                </c:pt>
              </c:numCache>
            </c:numRef>
          </c:yVal>
          <c:smooth val="0"/>
          <c:extLst>
            <c:ext xmlns:c16="http://schemas.microsoft.com/office/drawing/2014/chart" uri="{C3380CC4-5D6E-409C-BE32-E72D297353CC}">
              <c16:uniqueId val="{00000003-6FA7-4021-BE04-21CAC94EE5F0}"/>
            </c:ext>
          </c:extLst>
        </c:ser>
        <c:dLbls>
          <c:showLegendKey val="0"/>
          <c:showVal val="0"/>
          <c:showCatName val="0"/>
          <c:showSerName val="0"/>
          <c:showPercent val="0"/>
          <c:showBubbleSize val="0"/>
        </c:dLbls>
        <c:axId val="106511360"/>
        <c:axId val="106522112"/>
      </c:scatterChart>
      <c:valAx>
        <c:axId val="106511360"/>
        <c:scaling>
          <c:orientation val="minMax"/>
          <c:min val="80"/>
        </c:scaling>
        <c:delete val="0"/>
        <c:axPos val="b"/>
        <c:majorGridlines/>
        <c:title>
          <c:tx>
            <c:rich>
              <a:bodyPr/>
              <a:lstStyle/>
              <a:p>
                <a:pPr algn="ctr" rtl="0">
                  <a:defRPr/>
                </a:pPr>
                <a:r>
                  <a:rPr lang="en-US" sz="1500" b="1" i="0" baseline="0" dirty="0">
                    <a:effectLst/>
                  </a:rPr>
                  <a:t>Abstracted water [mill</a:t>
                </a:r>
                <a:r>
                  <a:rPr lang="bg-BG" sz="1500" b="1" i="0" baseline="0" dirty="0">
                    <a:effectLst/>
                  </a:rPr>
                  <a:t>.</a:t>
                </a:r>
                <a:r>
                  <a:rPr lang="en-US" sz="1500" b="1" i="0" baseline="0" dirty="0">
                    <a:effectLst/>
                  </a:rPr>
                  <a:t>m</a:t>
                </a:r>
                <a:r>
                  <a:rPr lang="bg-BG" sz="1500" b="1" i="0" baseline="30000" dirty="0">
                    <a:effectLst/>
                  </a:rPr>
                  <a:t>3</a:t>
                </a:r>
                <a:r>
                  <a:rPr lang="bg-BG" sz="1500" b="1" i="0" baseline="0" dirty="0">
                    <a:effectLst/>
                  </a:rPr>
                  <a:t>/</a:t>
                </a:r>
                <a:r>
                  <a:rPr lang="en-US" sz="1500" b="1" i="0" baseline="0" dirty="0">
                    <a:effectLst/>
                  </a:rPr>
                  <a:t>year</a:t>
                </a:r>
                <a:r>
                  <a:rPr lang="bg-BG" sz="1500" b="1" i="0" baseline="0" dirty="0">
                    <a:effectLst/>
                  </a:rPr>
                  <a:t>.</a:t>
                </a:r>
                <a:r>
                  <a:rPr lang="en-US" sz="1500" b="1" i="0" baseline="0" dirty="0">
                    <a:effectLst/>
                  </a:rPr>
                  <a:t>]</a:t>
                </a:r>
                <a:endParaRPr lang="en-US" sz="1500" dirty="0">
                  <a:effectLst/>
                </a:endParaRPr>
              </a:p>
            </c:rich>
          </c:tx>
          <c:overlay val="0"/>
        </c:title>
        <c:numFmt formatCode="General" sourceLinked="1"/>
        <c:majorTickMark val="none"/>
        <c:minorTickMark val="none"/>
        <c:tickLblPos val="nextTo"/>
        <c:crossAx val="106522112"/>
        <c:crosses val="autoZero"/>
        <c:crossBetween val="midCat"/>
        <c:minorUnit val="2.5"/>
      </c:valAx>
      <c:valAx>
        <c:axId val="106522112"/>
        <c:scaling>
          <c:orientation val="minMax"/>
        </c:scaling>
        <c:delete val="0"/>
        <c:axPos val="l"/>
        <c:majorGridlines/>
        <c:title>
          <c:tx>
            <c:rich>
              <a:bodyPr/>
              <a:lstStyle/>
              <a:p>
                <a:pPr>
                  <a:defRPr/>
                </a:pPr>
                <a:r>
                  <a:rPr lang="en-US" sz="1500" b="1" i="0" baseline="0" dirty="0">
                    <a:effectLst/>
                  </a:rPr>
                  <a:t>Values of the measures (variables) [</a:t>
                </a:r>
                <a:r>
                  <a:rPr lang="bg-BG" sz="1500" b="1" i="0" baseline="0" dirty="0">
                    <a:effectLst/>
                  </a:rPr>
                  <a:t>%</a:t>
                </a:r>
                <a:r>
                  <a:rPr lang="en-US" sz="1500" b="1" i="0" baseline="0" dirty="0">
                    <a:effectLst/>
                  </a:rPr>
                  <a:t>]</a:t>
                </a:r>
                <a:endParaRPr lang="en-US" sz="1500" dirty="0">
                  <a:effectLst/>
                </a:endParaRPr>
              </a:p>
            </c:rich>
          </c:tx>
          <c:overlay val="0"/>
        </c:title>
        <c:numFmt formatCode="General" sourceLinked="1"/>
        <c:majorTickMark val="none"/>
        <c:minorTickMark val="none"/>
        <c:tickLblPos val="nextTo"/>
        <c:crossAx val="106511360"/>
        <c:crosses val="autoZero"/>
        <c:crossBetween val="midCat"/>
      </c:valAx>
    </c:plotArea>
    <c:legend>
      <c:legendPos val="r"/>
      <c:layout>
        <c:manualLayout>
          <c:xMode val="edge"/>
          <c:yMode val="edge"/>
          <c:x val="0.55227316134016646"/>
          <c:y val="0.21895849420455057"/>
          <c:w val="0.40818551808195491"/>
          <c:h val="0.5396230851817585"/>
        </c:manualLayout>
      </c:layout>
      <c:overlay val="0"/>
      <c:txPr>
        <a:bodyPr/>
        <a:lstStyle/>
        <a:p>
          <a:pPr>
            <a:defRPr sz="1200"/>
          </a:pPr>
          <a:endParaRPr lang="bg-BG"/>
        </a:p>
      </c:txPr>
    </c:legend>
    <c:plotVisOnly val="1"/>
    <c:dispBlanksAs val="gap"/>
    <c:showDLblsOverMax val="0"/>
  </c:chart>
  <c:txPr>
    <a:bodyPr/>
    <a:lstStyle/>
    <a:p>
      <a:pPr>
        <a:defRPr sz="1500"/>
      </a:pPr>
      <a:endParaRPr lang="bg-BG"/>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9.8192257217847773E-2"/>
          <c:y val="6.9683948096317117E-3"/>
          <c:w val="0.52800590551181104"/>
          <c:h val="0.87962793931331218"/>
        </c:manualLayout>
      </c:layout>
      <c:pie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Sheet1!$D$28:$E$28</c:f>
              <c:strCache>
                <c:ptCount val="2"/>
                <c:pt idx="0">
                  <c:v>Designed irrigated areas</c:v>
                </c:pt>
                <c:pt idx="1">
                  <c:v>Irrigated areas in 2009</c:v>
                </c:pt>
              </c:strCache>
            </c:strRef>
          </c:cat>
          <c:val>
            <c:numRef>
              <c:f>Sheet1!$D$29:$E$29</c:f>
              <c:numCache>
                <c:formatCode>General</c:formatCode>
                <c:ptCount val="2"/>
                <c:pt idx="0">
                  <c:v>711000</c:v>
                </c:pt>
                <c:pt idx="1">
                  <c:v>18750</c:v>
                </c:pt>
              </c:numCache>
            </c:numRef>
          </c:val>
          <c:extLst>
            <c:ext xmlns:c16="http://schemas.microsoft.com/office/drawing/2014/chart" uri="{C3380CC4-5D6E-409C-BE32-E72D297353CC}">
              <c16:uniqueId val="{00000000-010E-4400-B1FF-4C7F90D9CC81}"/>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1416818757245961"/>
          <c:y val="0.30446572664026372"/>
          <c:w val="0.36918848718726061"/>
          <c:h val="0.39106818233990709"/>
        </c:manualLayout>
      </c:layout>
      <c:overlay val="0"/>
    </c:legend>
    <c:plotVisOnly val="1"/>
    <c:dispBlanksAs val="gap"/>
    <c:showDLblsOverMax val="0"/>
  </c:chart>
  <c:txPr>
    <a:bodyPr/>
    <a:lstStyle/>
    <a:p>
      <a:pPr>
        <a:defRPr sz="1500"/>
      </a:pPr>
      <a:endParaRPr lang="bg-BG"/>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56840366864271"/>
          <c:y val="4.7992789611104113E-2"/>
          <c:w val="0.76730160134477798"/>
          <c:h val="0.65656824146981663"/>
        </c:manualLayout>
      </c:layout>
      <c:scatterChart>
        <c:scatterStyle val="smoothMarker"/>
        <c:varyColors val="0"/>
        <c:ser>
          <c:idx val="0"/>
          <c:order val="0"/>
          <c:spPr>
            <a:ln>
              <a:solidFill>
                <a:schemeClr val="tx1"/>
              </a:solidFill>
            </a:ln>
          </c:spPr>
          <c:marker>
            <c:spPr>
              <a:solidFill>
                <a:schemeClr val="tx1"/>
              </a:solidFill>
              <a:ln>
                <a:solidFill>
                  <a:prstClr val="black"/>
                </a:solidFill>
              </a:ln>
            </c:spPr>
          </c:marker>
          <c:dPt>
            <c:idx val="26"/>
            <c:marker>
              <c:symbol val="circle"/>
              <c:size val="9"/>
            </c:marker>
            <c:bubble3D val="0"/>
            <c:extLst>
              <c:ext xmlns:c16="http://schemas.microsoft.com/office/drawing/2014/chart" uri="{C3380CC4-5D6E-409C-BE32-E72D297353CC}">
                <c16:uniqueId val="{00000000-C5B2-46F7-9507-64DB5C265BA2}"/>
              </c:ext>
            </c:extLst>
          </c:dPt>
          <c:xVal>
            <c:numRef>
              <c:f>Sheet1!$G$7:$G$105</c:f>
              <c:numCache>
                <c:formatCode>0.00</c:formatCode>
                <c:ptCount val="99"/>
                <c:pt idx="0">
                  <c:v>487.23043899999863</c:v>
                </c:pt>
                <c:pt idx="1">
                  <c:v>476.246985</c:v>
                </c:pt>
                <c:pt idx="2">
                  <c:v>462.05867000000001</c:v>
                </c:pt>
                <c:pt idx="3">
                  <c:v>460.62083699999999</c:v>
                </c:pt>
                <c:pt idx="4">
                  <c:v>447.91103299999384</c:v>
                </c:pt>
                <c:pt idx="5">
                  <c:v>434.02787899999993</c:v>
                </c:pt>
                <c:pt idx="6">
                  <c:v>417.66791599999999</c:v>
                </c:pt>
                <c:pt idx="7">
                  <c:v>398.89768299999997</c:v>
                </c:pt>
                <c:pt idx="8">
                  <c:v>396.518621</c:v>
                </c:pt>
                <c:pt idx="9">
                  <c:v>381.51788800000008</c:v>
                </c:pt>
                <c:pt idx="10">
                  <c:v>362.22980799999999</c:v>
                </c:pt>
                <c:pt idx="11">
                  <c:v>351.584586</c:v>
                </c:pt>
                <c:pt idx="12">
                  <c:v>334.71976000000001</c:v>
                </c:pt>
                <c:pt idx="13">
                  <c:v>308.65197499999999</c:v>
                </c:pt>
                <c:pt idx="14">
                  <c:v>299.25260600000001</c:v>
                </c:pt>
                <c:pt idx="15">
                  <c:v>285.47783699999923</c:v>
                </c:pt>
                <c:pt idx="16">
                  <c:v>273.019497</c:v>
                </c:pt>
                <c:pt idx="17">
                  <c:v>259.13869299999999</c:v>
                </c:pt>
                <c:pt idx="18">
                  <c:v>237.74602899999999</c:v>
                </c:pt>
                <c:pt idx="19">
                  <c:v>217.21417899999992</c:v>
                </c:pt>
                <c:pt idx="20">
                  <c:v>214.71360299999569</c:v>
                </c:pt>
                <c:pt idx="21">
                  <c:v>192.101225</c:v>
                </c:pt>
                <c:pt idx="22">
                  <c:v>177.06027599999999</c:v>
                </c:pt>
                <c:pt idx="23">
                  <c:v>173.42250900000047</c:v>
                </c:pt>
                <c:pt idx="24">
                  <c:v>156.495541</c:v>
                </c:pt>
                <c:pt idx="25">
                  <c:v>145.08058800000001</c:v>
                </c:pt>
                <c:pt idx="26">
                  <c:v>128.24735299999998</c:v>
                </c:pt>
                <c:pt idx="27">
                  <c:v>122.13889399999998</c:v>
                </c:pt>
                <c:pt idx="28">
                  <c:v>116.831931</c:v>
                </c:pt>
                <c:pt idx="29">
                  <c:v>116.45559299999998</c:v>
                </c:pt>
                <c:pt idx="30">
                  <c:v>116.45553200000001</c:v>
                </c:pt>
                <c:pt idx="31">
                  <c:v>116.29798000000002</c:v>
                </c:pt>
                <c:pt idx="32">
                  <c:v>116.22752100000002</c:v>
                </c:pt>
                <c:pt idx="33">
                  <c:v>116.14128700000002</c:v>
                </c:pt>
                <c:pt idx="34">
                  <c:v>116.03446400000072</c:v>
                </c:pt>
                <c:pt idx="35">
                  <c:v>115.94328899999999</c:v>
                </c:pt>
                <c:pt idx="36">
                  <c:v>115.89558799999998</c:v>
                </c:pt>
                <c:pt idx="37">
                  <c:v>115.82537699999835</c:v>
                </c:pt>
                <c:pt idx="38">
                  <c:v>115.724456</c:v>
                </c:pt>
                <c:pt idx="39">
                  <c:v>115.67899499999965</c:v>
                </c:pt>
                <c:pt idx="40">
                  <c:v>115.630667</c:v>
                </c:pt>
                <c:pt idx="41">
                  <c:v>115.519238</c:v>
                </c:pt>
                <c:pt idx="42">
                  <c:v>115.44756900000219</c:v>
                </c:pt>
                <c:pt idx="43">
                  <c:v>115.366321</c:v>
                </c:pt>
                <c:pt idx="44">
                  <c:v>115.27451499999999</c:v>
                </c:pt>
                <c:pt idx="45">
                  <c:v>115.20946300000062</c:v>
                </c:pt>
                <c:pt idx="46">
                  <c:v>115.155215</c:v>
                </c:pt>
                <c:pt idx="47">
                  <c:v>115.12084299999873</c:v>
                </c:pt>
                <c:pt idx="48">
                  <c:v>115.070809</c:v>
                </c:pt>
                <c:pt idx="49">
                  <c:v>115.06990999999999</c:v>
                </c:pt>
                <c:pt idx="50">
                  <c:v>114.99291400000052</c:v>
                </c:pt>
                <c:pt idx="51">
                  <c:v>114.92052000000002</c:v>
                </c:pt>
                <c:pt idx="52">
                  <c:v>114.83633799999915</c:v>
                </c:pt>
                <c:pt idx="53">
                  <c:v>114.751991</c:v>
                </c:pt>
                <c:pt idx="54">
                  <c:v>114.65379199999883</c:v>
                </c:pt>
                <c:pt idx="55">
                  <c:v>114.60647499999995</c:v>
                </c:pt>
                <c:pt idx="56">
                  <c:v>114.563361</c:v>
                </c:pt>
                <c:pt idx="57">
                  <c:v>114.50737599999998</c:v>
                </c:pt>
                <c:pt idx="58">
                  <c:v>114.50737599999998</c:v>
                </c:pt>
              </c:numCache>
            </c:numRef>
          </c:xVal>
          <c:yVal>
            <c:numRef>
              <c:f>Sheet1!$H$7:$H$105</c:f>
              <c:numCache>
                <c:formatCode>#,##0</c:formatCode>
                <c:ptCount val="99"/>
                <c:pt idx="0">
                  <c:v>0</c:v>
                </c:pt>
                <c:pt idx="1">
                  <c:v>262406.61868600501</c:v>
                </c:pt>
                <c:pt idx="2">
                  <c:v>583763.85263565241</c:v>
                </c:pt>
                <c:pt idx="3">
                  <c:v>614473.11512286193</c:v>
                </c:pt>
                <c:pt idx="4">
                  <c:v>812215.84252178995</c:v>
                </c:pt>
                <c:pt idx="5">
                  <c:v>1034030.5951344989</c:v>
                </c:pt>
                <c:pt idx="6">
                  <c:v>1339300.9594809699</c:v>
                </c:pt>
                <c:pt idx="7">
                  <c:v>1543475.8700787411</c:v>
                </c:pt>
                <c:pt idx="8">
                  <c:v>1574877.78379912</c:v>
                </c:pt>
                <c:pt idx="9">
                  <c:v>1677264.8841157851</c:v>
                </c:pt>
                <c:pt idx="10">
                  <c:v>1713404.2873130601</c:v>
                </c:pt>
                <c:pt idx="11">
                  <c:v>1790352.25303694</c:v>
                </c:pt>
                <c:pt idx="12">
                  <c:v>1859321.1497542001</c:v>
                </c:pt>
                <c:pt idx="13">
                  <c:v>2009092.5305041501</c:v>
                </c:pt>
                <c:pt idx="14">
                  <c:v>2064589.6440463001</c:v>
                </c:pt>
                <c:pt idx="15">
                  <c:v>2146404.9617469301</c:v>
                </c:pt>
                <c:pt idx="16">
                  <c:v>2200195.6588324299</c:v>
                </c:pt>
                <c:pt idx="17">
                  <c:v>2313703.8660051357</c:v>
                </c:pt>
                <c:pt idx="18">
                  <c:v>2514267.08178127</c:v>
                </c:pt>
                <c:pt idx="19">
                  <c:v>2830561.3694297257</c:v>
                </c:pt>
                <c:pt idx="20">
                  <c:v>2897551.46485506</c:v>
                </c:pt>
                <c:pt idx="21">
                  <c:v>3558557.6688988502</c:v>
                </c:pt>
                <c:pt idx="22">
                  <c:v>3888435.8378326697</c:v>
                </c:pt>
                <c:pt idx="23">
                  <c:v>3929449.1012850022</c:v>
                </c:pt>
                <c:pt idx="24">
                  <c:v>4321837.0084270202</c:v>
                </c:pt>
                <c:pt idx="25">
                  <c:v>4384781.5659068385</c:v>
                </c:pt>
                <c:pt idx="26">
                  <c:v>4793574.8935065996</c:v>
                </c:pt>
                <c:pt idx="27">
                  <c:v>6515612.4868709594</c:v>
                </c:pt>
                <c:pt idx="28">
                  <c:v>10450426.174672212</c:v>
                </c:pt>
                <c:pt idx="29">
                  <c:v>14075408.693683214</c:v>
                </c:pt>
                <c:pt idx="30">
                  <c:v>14075744.231086981</c:v>
                </c:pt>
                <c:pt idx="31">
                  <c:v>17664106.884852</c:v>
                </c:pt>
                <c:pt idx="32">
                  <c:v>20299100.742907576</c:v>
                </c:pt>
                <c:pt idx="33">
                  <c:v>23438475.483767528</c:v>
                </c:pt>
                <c:pt idx="34">
                  <c:v>28408351.158281989</c:v>
                </c:pt>
                <c:pt idx="35">
                  <c:v>31327262.760780301</c:v>
                </c:pt>
                <c:pt idx="36">
                  <c:v>33477787.208911896</c:v>
                </c:pt>
                <c:pt idx="37">
                  <c:v>36309595.351855554</c:v>
                </c:pt>
                <c:pt idx="38">
                  <c:v>39955816.557810985</c:v>
                </c:pt>
                <c:pt idx="39">
                  <c:v>42655405.190599173</c:v>
                </c:pt>
                <c:pt idx="40">
                  <c:v>44037283.936757997</c:v>
                </c:pt>
                <c:pt idx="41">
                  <c:v>49834068.994088702</c:v>
                </c:pt>
                <c:pt idx="42">
                  <c:v>53914812.351950698</c:v>
                </c:pt>
                <c:pt idx="43">
                  <c:v>56471940.623199813</c:v>
                </c:pt>
                <c:pt idx="44">
                  <c:v>61304521.205119811</c:v>
                </c:pt>
                <c:pt idx="45">
                  <c:v>63666925.948081784</c:v>
                </c:pt>
                <c:pt idx="46">
                  <c:v>66795396.590291813</c:v>
                </c:pt>
                <c:pt idx="47">
                  <c:v>67575491.787931502</c:v>
                </c:pt>
                <c:pt idx="48">
                  <c:v>70266659.411424607</c:v>
                </c:pt>
                <c:pt idx="49">
                  <c:v>70568219.5296074</c:v>
                </c:pt>
                <c:pt idx="50">
                  <c:v>73394622.700480223</c:v>
                </c:pt>
                <c:pt idx="51">
                  <c:v>77295523.37477757</c:v>
                </c:pt>
                <c:pt idx="52">
                  <c:v>81053169.337565914</c:v>
                </c:pt>
                <c:pt idx="53">
                  <c:v>84284599.720715597</c:v>
                </c:pt>
                <c:pt idx="54">
                  <c:v>88673221.845008895</c:v>
                </c:pt>
                <c:pt idx="55">
                  <c:v>91610806.7957495</c:v>
                </c:pt>
                <c:pt idx="56">
                  <c:v>92924797.455596298</c:v>
                </c:pt>
                <c:pt idx="57">
                  <c:v>95353636.323140979</c:v>
                </c:pt>
                <c:pt idx="58">
                  <c:v>95353636.323140979</c:v>
                </c:pt>
              </c:numCache>
            </c:numRef>
          </c:yVal>
          <c:smooth val="1"/>
          <c:extLst>
            <c:ext xmlns:c16="http://schemas.microsoft.com/office/drawing/2014/chart" uri="{C3380CC4-5D6E-409C-BE32-E72D297353CC}">
              <c16:uniqueId val="{00000001-C5B2-46F7-9507-64DB5C265BA2}"/>
            </c:ext>
          </c:extLst>
        </c:ser>
        <c:dLbls>
          <c:showLegendKey val="0"/>
          <c:showVal val="0"/>
          <c:showCatName val="0"/>
          <c:showSerName val="0"/>
          <c:showPercent val="0"/>
          <c:showBubbleSize val="0"/>
        </c:dLbls>
        <c:axId val="107866368"/>
        <c:axId val="107922176"/>
      </c:scatterChart>
      <c:valAx>
        <c:axId val="107866368"/>
        <c:scaling>
          <c:orientation val="minMax"/>
          <c:min val="50"/>
        </c:scaling>
        <c:delete val="0"/>
        <c:axPos val="b"/>
        <c:title>
          <c:tx>
            <c:rich>
              <a:bodyPr/>
              <a:lstStyle/>
              <a:p>
                <a:pPr algn="ctr" rtl="0">
                  <a:defRPr sz="1500"/>
                </a:pPr>
                <a:r>
                  <a:rPr lang="en-US" sz="1500" b="1" i="0" baseline="0" dirty="0">
                    <a:effectLst/>
                  </a:rPr>
                  <a:t>Abstracted water [mill</a:t>
                </a:r>
                <a:r>
                  <a:rPr lang="bg-BG" sz="1500" b="1" i="0" baseline="0" dirty="0">
                    <a:effectLst/>
                  </a:rPr>
                  <a:t>.</a:t>
                </a:r>
                <a:r>
                  <a:rPr lang="en-US" sz="1500" b="1" i="0" baseline="0" dirty="0">
                    <a:effectLst/>
                  </a:rPr>
                  <a:t>m</a:t>
                </a:r>
                <a:r>
                  <a:rPr lang="bg-BG" sz="1500" b="1" i="0" baseline="30000" dirty="0">
                    <a:effectLst/>
                  </a:rPr>
                  <a:t>3</a:t>
                </a:r>
                <a:r>
                  <a:rPr lang="bg-BG" sz="1500" b="1" i="0" baseline="0" dirty="0">
                    <a:effectLst/>
                  </a:rPr>
                  <a:t>/</a:t>
                </a:r>
                <a:r>
                  <a:rPr lang="en-US" sz="1500" b="1" i="0" baseline="0" dirty="0">
                    <a:effectLst/>
                  </a:rPr>
                  <a:t>year</a:t>
                </a:r>
                <a:r>
                  <a:rPr lang="bg-BG" sz="1500" b="1" i="0" baseline="0" dirty="0">
                    <a:effectLst/>
                  </a:rPr>
                  <a:t>.</a:t>
                </a:r>
                <a:r>
                  <a:rPr lang="en-US" sz="1500" b="1" i="0" baseline="0" dirty="0">
                    <a:effectLst/>
                  </a:rPr>
                  <a:t>]</a:t>
                </a:r>
                <a:endParaRPr lang="en-US" sz="1500" dirty="0">
                  <a:effectLst/>
                </a:endParaRPr>
              </a:p>
            </c:rich>
          </c:tx>
          <c:overlay val="0"/>
        </c:title>
        <c:numFmt formatCode="0" sourceLinked="0"/>
        <c:majorTickMark val="none"/>
        <c:minorTickMark val="none"/>
        <c:tickLblPos val="nextTo"/>
        <c:crossAx val="107922176"/>
        <c:crosses val="autoZero"/>
        <c:crossBetween val="midCat"/>
      </c:valAx>
      <c:valAx>
        <c:axId val="107922176"/>
        <c:scaling>
          <c:orientation val="minMax"/>
          <c:max val="100000000"/>
        </c:scaling>
        <c:delete val="0"/>
        <c:axPos val="l"/>
        <c:majorGridlines/>
        <c:title>
          <c:tx>
            <c:rich>
              <a:bodyPr/>
              <a:lstStyle/>
              <a:p>
                <a:pPr>
                  <a:defRPr sz="1500"/>
                </a:pPr>
                <a:r>
                  <a:rPr lang="en-US" sz="1500" b="1" i="0" baseline="0" dirty="0">
                    <a:effectLst/>
                  </a:rPr>
                  <a:t>Investment in mill. lv</a:t>
                </a:r>
                <a:endParaRPr lang="en-US" sz="1500" dirty="0">
                  <a:effectLst/>
                </a:endParaRPr>
              </a:p>
            </c:rich>
          </c:tx>
          <c:overlay val="0"/>
        </c:title>
        <c:numFmt formatCode="#,##0" sourceLinked="1"/>
        <c:majorTickMark val="none"/>
        <c:minorTickMark val="none"/>
        <c:tickLblPos val="nextTo"/>
        <c:crossAx val="107866368"/>
        <c:crosses val="autoZero"/>
        <c:crossBetween val="midCat"/>
        <c:dispUnits>
          <c:builtInUnit val="millions"/>
        </c:dispUnits>
      </c:valAx>
    </c:plotArea>
    <c:plotVisOnly val="1"/>
    <c:dispBlanksAs val="gap"/>
    <c:showDLblsOverMax val="0"/>
  </c:chart>
  <c:txPr>
    <a:bodyPr/>
    <a:lstStyle/>
    <a:p>
      <a:pPr>
        <a:defRPr sz="1500"/>
      </a:pPr>
      <a:endParaRPr lang="bg-BG"/>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70052198531364"/>
          <c:y val="2.925565134397726E-2"/>
          <c:w val="0.77996343153734993"/>
          <c:h val="0.74150898733445969"/>
        </c:manualLayout>
      </c:layout>
      <c:scatterChart>
        <c:scatterStyle val="lineMarker"/>
        <c:varyColors val="0"/>
        <c:ser>
          <c:idx val="0"/>
          <c:order val="0"/>
          <c:tx>
            <c:strRef>
              <c:f>Sheet1!$C$1</c:f>
              <c:strCache>
                <c:ptCount val="1"/>
                <c:pt idx="0">
                  <c:v>x1(UL)min=0;max=82</c:v>
                </c:pt>
              </c:strCache>
            </c:strRef>
          </c:tx>
          <c:spPr>
            <a:ln>
              <a:solidFill>
                <a:prstClr val="black"/>
              </a:solidFill>
            </a:ln>
          </c:spPr>
          <c:marker>
            <c:symbol val="diamond"/>
            <c:size val="5"/>
            <c:spPr>
              <a:solidFill>
                <a:sysClr val="windowText" lastClr="000000"/>
              </a:solidFill>
              <a:ln>
                <a:solidFill>
                  <a:prstClr val="black"/>
                </a:solidFill>
              </a:ln>
            </c:spPr>
          </c:marker>
          <c:xVal>
            <c:numRef>
              <c:f>Sheet1!$G$6:$G$65</c:f>
              <c:numCache>
                <c:formatCode>0.00</c:formatCode>
                <c:ptCount val="60"/>
                <c:pt idx="0">
                  <c:v>487.23043899999863</c:v>
                </c:pt>
                <c:pt idx="1">
                  <c:v>487.23043899999863</c:v>
                </c:pt>
                <c:pt idx="2">
                  <c:v>476.246985</c:v>
                </c:pt>
                <c:pt idx="3">
                  <c:v>462.05867000000001</c:v>
                </c:pt>
                <c:pt idx="4">
                  <c:v>460.62083699999999</c:v>
                </c:pt>
                <c:pt idx="5">
                  <c:v>447.91103299999384</c:v>
                </c:pt>
                <c:pt idx="6">
                  <c:v>434.02787899999993</c:v>
                </c:pt>
                <c:pt idx="7">
                  <c:v>417.66791599999999</c:v>
                </c:pt>
                <c:pt idx="8">
                  <c:v>398.89768299999997</c:v>
                </c:pt>
                <c:pt idx="9">
                  <c:v>396.518621</c:v>
                </c:pt>
                <c:pt idx="10">
                  <c:v>381.51788800000008</c:v>
                </c:pt>
                <c:pt idx="11">
                  <c:v>362.22980799999999</c:v>
                </c:pt>
                <c:pt idx="12">
                  <c:v>351.584586</c:v>
                </c:pt>
                <c:pt idx="13">
                  <c:v>334.71976000000001</c:v>
                </c:pt>
                <c:pt idx="14">
                  <c:v>308.65197499999999</c:v>
                </c:pt>
                <c:pt idx="15">
                  <c:v>299.25260600000001</c:v>
                </c:pt>
                <c:pt idx="16">
                  <c:v>285.47783699999923</c:v>
                </c:pt>
                <c:pt idx="17">
                  <c:v>273.019497</c:v>
                </c:pt>
                <c:pt idx="18">
                  <c:v>259.13869299999999</c:v>
                </c:pt>
                <c:pt idx="19">
                  <c:v>237.74602899999999</c:v>
                </c:pt>
                <c:pt idx="20">
                  <c:v>217.21417899999992</c:v>
                </c:pt>
                <c:pt idx="21">
                  <c:v>214.71360299999569</c:v>
                </c:pt>
                <c:pt idx="22">
                  <c:v>192.101225</c:v>
                </c:pt>
                <c:pt idx="23">
                  <c:v>177.06027599999999</c:v>
                </c:pt>
                <c:pt idx="24">
                  <c:v>173.42250900000047</c:v>
                </c:pt>
                <c:pt idx="25">
                  <c:v>156.495541</c:v>
                </c:pt>
                <c:pt idx="26">
                  <c:v>145.08058800000001</c:v>
                </c:pt>
                <c:pt idx="27">
                  <c:v>128.24735299999998</c:v>
                </c:pt>
                <c:pt idx="28">
                  <c:v>122.13889399999998</c:v>
                </c:pt>
                <c:pt idx="29">
                  <c:v>116.831931</c:v>
                </c:pt>
                <c:pt idx="30">
                  <c:v>116.45559299999998</c:v>
                </c:pt>
                <c:pt idx="31">
                  <c:v>116.45553200000001</c:v>
                </c:pt>
                <c:pt idx="32">
                  <c:v>116.29798000000002</c:v>
                </c:pt>
                <c:pt idx="33">
                  <c:v>116.22752100000002</c:v>
                </c:pt>
                <c:pt idx="34">
                  <c:v>116.14128700000002</c:v>
                </c:pt>
                <c:pt idx="35">
                  <c:v>116.03446400000072</c:v>
                </c:pt>
                <c:pt idx="36">
                  <c:v>115.94328899999999</c:v>
                </c:pt>
                <c:pt idx="37">
                  <c:v>115.89558799999998</c:v>
                </c:pt>
                <c:pt idx="38">
                  <c:v>115.82537699999835</c:v>
                </c:pt>
                <c:pt idx="39">
                  <c:v>115.724456</c:v>
                </c:pt>
                <c:pt idx="40">
                  <c:v>115.67899499999965</c:v>
                </c:pt>
                <c:pt idx="41">
                  <c:v>115.630667</c:v>
                </c:pt>
                <c:pt idx="42">
                  <c:v>115.519238</c:v>
                </c:pt>
                <c:pt idx="43">
                  <c:v>115.44756900000219</c:v>
                </c:pt>
                <c:pt idx="44">
                  <c:v>115.366321</c:v>
                </c:pt>
                <c:pt idx="45">
                  <c:v>115.27451499999999</c:v>
                </c:pt>
                <c:pt idx="46">
                  <c:v>115.20946300000062</c:v>
                </c:pt>
                <c:pt idx="47">
                  <c:v>115.155215</c:v>
                </c:pt>
                <c:pt idx="48">
                  <c:v>115.12084299999873</c:v>
                </c:pt>
                <c:pt idx="49">
                  <c:v>115.070809</c:v>
                </c:pt>
                <c:pt idx="50">
                  <c:v>115.06990999999999</c:v>
                </c:pt>
                <c:pt idx="51">
                  <c:v>114.99291400000052</c:v>
                </c:pt>
                <c:pt idx="52">
                  <c:v>114.92052000000002</c:v>
                </c:pt>
                <c:pt idx="53">
                  <c:v>114.83633799999915</c:v>
                </c:pt>
                <c:pt idx="54">
                  <c:v>114.751991</c:v>
                </c:pt>
                <c:pt idx="55">
                  <c:v>114.65379199999883</c:v>
                </c:pt>
                <c:pt idx="56">
                  <c:v>114.60647499999995</c:v>
                </c:pt>
                <c:pt idx="57">
                  <c:v>114.563361</c:v>
                </c:pt>
                <c:pt idx="58">
                  <c:v>114.50737599999998</c:v>
                </c:pt>
                <c:pt idx="59">
                  <c:v>114.50737599999998</c:v>
                </c:pt>
              </c:numCache>
            </c:numRef>
          </c:xVal>
          <c:yVal>
            <c:numRef>
              <c:f>Sheet1!$C$6:$C$65</c:f>
              <c:numCache>
                <c:formatCode>0.00</c:formatCode>
                <c:ptCount val="60"/>
                <c:pt idx="0">
                  <c:v>0</c:v>
                </c:pt>
                <c:pt idx="1">
                  <c:v>0</c:v>
                </c:pt>
                <c:pt idx="2">
                  <c:v>6.2162308120699014E-3</c:v>
                </c:pt>
                <c:pt idx="3">
                  <c:v>2.3047500811007201E-2</c:v>
                </c:pt>
                <c:pt idx="4">
                  <c:v>0.42317084156049006</c:v>
                </c:pt>
                <c:pt idx="5">
                  <c:v>3.0881511885245787E-2</c:v>
                </c:pt>
                <c:pt idx="6">
                  <c:v>0.32607865236961253</c:v>
                </c:pt>
                <c:pt idx="7">
                  <c:v>0.42702421861246104</c:v>
                </c:pt>
                <c:pt idx="8">
                  <c:v>0.34226296610614398</c:v>
                </c:pt>
                <c:pt idx="9">
                  <c:v>0.44444706265794098</c:v>
                </c:pt>
                <c:pt idx="10">
                  <c:v>0.30972509188187175</c:v>
                </c:pt>
                <c:pt idx="11">
                  <c:v>9.3138342554902553E-2</c:v>
                </c:pt>
                <c:pt idx="12">
                  <c:v>6.2711876481045911E-2</c:v>
                </c:pt>
                <c:pt idx="13">
                  <c:v>0.33159801155118801</c:v>
                </c:pt>
                <c:pt idx="14">
                  <c:v>0.28704616758542983</c:v>
                </c:pt>
                <c:pt idx="15">
                  <c:v>0.95837899606982313</c:v>
                </c:pt>
                <c:pt idx="16">
                  <c:v>0.57014765561529235</c:v>
                </c:pt>
                <c:pt idx="17">
                  <c:v>0.30332066672146618</c:v>
                </c:pt>
                <c:pt idx="18">
                  <c:v>0.23009440134023973</c:v>
                </c:pt>
                <c:pt idx="19">
                  <c:v>0.75186587758411705</c:v>
                </c:pt>
                <c:pt idx="20">
                  <c:v>0.42274261428065285</c:v>
                </c:pt>
                <c:pt idx="21">
                  <c:v>0.53076587840158385</c:v>
                </c:pt>
                <c:pt idx="22">
                  <c:v>3.7887628454390012</c:v>
                </c:pt>
                <c:pt idx="23">
                  <c:v>2.6682167680067255</c:v>
                </c:pt>
                <c:pt idx="24">
                  <c:v>3.4349929656224001</c:v>
                </c:pt>
                <c:pt idx="25">
                  <c:v>2.7623573656020306</c:v>
                </c:pt>
                <c:pt idx="26">
                  <c:v>4.4529940975871796</c:v>
                </c:pt>
                <c:pt idx="27">
                  <c:v>1.4824441532475898</c:v>
                </c:pt>
                <c:pt idx="28">
                  <c:v>30.872099146340187</c:v>
                </c:pt>
                <c:pt idx="29">
                  <c:v>71.585012353392401</c:v>
                </c:pt>
                <c:pt idx="30">
                  <c:v>72.942314816767578</c:v>
                </c:pt>
                <c:pt idx="31">
                  <c:v>72.942314816767578</c:v>
                </c:pt>
                <c:pt idx="32">
                  <c:v>73.614591799075626</c:v>
                </c:pt>
                <c:pt idx="33">
                  <c:v>74.486889473581158</c:v>
                </c:pt>
                <c:pt idx="34">
                  <c:v>75.028931112421859</c:v>
                </c:pt>
                <c:pt idx="35">
                  <c:v>77.241018712520358</c:v>
                </c:pt>
                <c:pt idx="36">
                  <c:v>77.499707991900195</c:v>
                </c:pt>
                <c:pt idx="37">
                  <c:v>78.322266352552148</c:v>
                </c:pt>
                <c:pt idx="38">
                  <c:v>79.006650858387701</c:v>
                </c:pt>
                <c:pt idx="39">
                  <c:v>80.597230479790326</c:v>
                </c:pt>
                <c:pt idx="40">
                  <c:v>81.591186341641702</c:v>
                </c:pt>
                <c:pt idx="41">
                  <c:v>80.85939939122828</c:v>
                </c:pt>
                <c:pt idx="42">
                  <c:v>81.64751232217138</c:v>
                </c:pt>
                <c:pt idx="43">
                  <c:v>80.057344878755089</c:v>
                </c:pt>
                <c:pt idx="44">
                  <c:v>80.491363653793627</c:v>
                </c:pt>
                <c:pt idx="45">
                  <c:v>80.278908882993434</c:v>
                </c:pt>
                <c:pt idx="46">
                  <c:v>81.530027607187293</c:v>
                </c:pt>
                <c:pt idx="47">
                  <c:v>80.657843455679782</c:v>
                </c:pt>
                <c:pt idx="48">
                  <c:v>81.815779859220058</c:v>
                </c:pt>
                <c:pt idx="49">
                  <c:v>80.931420762372269</c:v>
                </c:pt>
                <c:pt idx="50">
                  <c:v>80.138819079895498</c:v>
                </c:pt>
                <c:pt idx="51">
                  <c:v>80.981301386655119</c:v>
                </c:pt>
                <c:pt idx="52">
                  <c:v>80.791389040423283</c:v>
                </c:pt>
                <c:pt idx="53">
                  <c:v>81.011019987024497</c:v>
                </c:pt>
                <c:pt idx="54">
                  <c:v>81.245769894923001</c:v>
                </c:pt>
                <c:pt idx="55">
                  <c:v>81.499222282724205</c:v>
                </c:pt>
                <c:pt idx="56">
                  <c:v>80.976306674275904</c:v>
                </c:pt>
                <c:pt idx="57">
                  <c:v>81.306536173448904</c:v>
                </c:pt>
                <c:pt idx="58">
                  <c:v>81.99987764656538</c:v>
                </c:pt>
                <c:pt idx="59">
                  <c:v>81.99987764656538</c:v>
                </c:pt>
              </c:numCache>
            </c:numRef>
          </c:yVal>
          <c:smooth val="0"/>
          <c:extLst>
            <c:ext xmlns:c16="http://schemas.microsoft.com/office/drawing/2014/chart" uri="{C3380CC4-5D6E-409C-BE32-E72D297353CC}">
              <c16:uniqueId val="{00000000-0A54-4C0A-81E8-D8E946CE4232}"/>
            </c:ext>
          </c:extLst>
        </c:ser>
        <c:ser>
          <c:idx val="1"/>
          <c:order val="1"/>
          <c:tx>
            <c:strRef>
              <c:f>Sheet1!$D$1</c:f>
              <c:strCache>
                <c:ptCount val="1"/>
                <c:pt idx="0">
                  <c:v>x2(UD)min=0;max=40</c:v>
                </c:pt>
              </c:strCache>
            </c:strRef>
          </c:tx>
          <c:spPr>
            <a:ln>
              <a:solidFill>
                <a:prstClr val="black"/>
              </a:solidFill>
            </a:ln>
          </c:spPr>
          <c:marker>
            <c:symbol val="circle"/>
            <c:size val="6"/>
            <c:spPr>
              <a:solidFill>
                <a:sysClr val="windowText" lastClr="000000"/>
              </a:solidFill>
              <a:ln>
                <a:solidFill>
                  <a:prstClr val="black"/>
                </a:solidFill>
              </a:ln>
            </c:spPr>
          </c:marker>
          <c:xVal>
            <c:numRef>
              <c:f>Sheet1!$G$6:$G$65</c:f>
              <c:numCache>
                <c:formatCode>0.00</c:formatCode>
                <c:ptCount val="60"/>
                <c:pt idx="0">
                  <c:v>487.23043899999863</c:v>
                </c:pt>
                <c:pt idx="1">
                  <c:v>487.23043899999863</c:v>
                </c:pt>
                <c:pt idx="2">
                  <c:v>476.246985</c:v>
                </c:pt>
                <c:pt idx="3">
                  <c:v>462.05867000000001</c:v>
                </c:pt>
                <c:pt idx="4">
                  <c:v>460.62083699999999</c:v>
                </c:pt>
                <c:pt idx="5">
                  <c:v>447.91103299999384</c:v>
                </c:pt>
                <c:pt idx="6">
                  <c:v>434.02787899999993</c:v>
                </c:pt>
                <c:pt idx="7">
                  <c:v>417.66791599999999</c:v>
                </c:pt>
                <c:pt idx="8">
                  <c:v>398.89768299999997</c:v>
                </c:pt>
                <c:pt idx="9">
                  <c:v>396.518621</c:v>
                </c:pt>
                <c:pt idx="10">
                  <c:v>381.51788800000008</c:v>
                </c:pt>
                <c:pt idx="11">
                  <c:v>362.22980799999999</c:v>
                </c:pt>
                <c:pt idx="12">
                  <c:v>351.584586</c:v>
                </c:pt>
                <c:pt idx="13">
                  <c:v>334.71976000000001</c:v>
                </c:pt>
                <c:pt idx="14">
                  <c:v>308.65197499999999</c:v>
                </c:pt>
                <c:pt idx="15">
                  <c:v>299.25260600000001</c:v>
                </c:pt>
                <c:pt idx="16">
                  <c:v>285.47783699999923</c:v>
                </c:pt>
                <c:pt idx="17">
                  <c:v>273.019497</c:v>
                </c:pt>
                <c:pt idx="18">
                  <c:v>259.13869299999999</c:v>
                </c:pt>
                <c:pt idx="19">
                  <c:v>237.74602899999999</c:v>
                </c:pt>
                <c:pt idx="20">
                  <c:v>217.21417899999992</c:v>
                </c:pt>
                <c:pt idx="21">
                  <c:v>214.71360299999569</c:v>
                </c:pt>
                <c:pt idx="22">
                  <c:v>192.101225</c:v>
                </c:pt>
                <c:pt idx="23">
                  <c:v>177.06027599999999</c:v>
                </c:pt>
                <c:pt idx="24">
                  <c:v>173.42250900000047</c:v>
                </c:pt>
                <c:pt idx="25">
                  <c:v>156.495541</c:v>
                </c:pt>
                <c:pt idx="26">
                  <c:v>145.08058800000001</c:v>
                </c:pt>
                <c:pt idx="27">
                  <c:v>128.24735299999998</c:v>
                </c:pt>
                <c:pt idx="28">
                  <c:v>122.13889399999998</c:v>
                </c:pt>
                <c:pt idx="29">
                  <c:v>116.831931</c:v>
                </c:pt>
                <c:pt idx="30">
                  <c:v>116.45559299999998</c:v>
                </c:pt>
                <c:pt idx="31">
                  <c:v>116.45553200000001</c:v>
                </c:pt>
                <c:pt idx="32">
                  <c:v>116.29798000000002</c:v>
                </c:pt>
                <c:pt idx="33">
                  <c:v>116.22752100000002</c:v>
                </c:pt>
                <c:pt idx="34">
                  <c:v>116.14128700000002</c:v>
                </c:pt>
                <c:pt idx="35">
                  <c:v>116.03446400000072</c:v>
                </c:pt>
                <c:pt idx="36">
                  <c:v>115.94328899999999</c:v>
                </c:pt>
                <c:pt idx="37">
                  <c:v>115.89558799999998</c:v>
                </c:pt>
                <c:pt idx="38">
                  <c:v>115.82537699999835</c:v>
                </c:pt>
                <c:pt idx="39">
                  <c:v>115.724456</c:v>
                </c:pt>
                <c:pt idx="40">
                  <c:v>115.67899499999965</c:v>
                </c:pt>
                <c:pt idx="41">
                  <c:v>115.630667</c:v>
                </c:pt>
                <c:pt idx="42">
                  <c:v>115.519238</c:v>
                </c:pt>
                <c:pt idx="43">
                  <c:v>115.44756900000219</c:v>
                </c:pt>
                <c:pt idx="44">
                  <c:v>115.366321</c:v>
                </c:pt>
                <c:pt idx="45">
                  <c:v>115.27451499999999</c:v>
                </c:pt>
                <c:pt idx="46">
                  <c:v>115.20946300000062</c:v>
                </c:pt>
                <c:pt idx="47">
                  <c:v>115.155215</c:v>
                </c:pt>
                <c:pt idx="48">
                  <c:v>115.12084299999873</c:v>
                </c:pt>
                <c:pt idx="49">
                  <c:v>115.070809</c:v>
                </c:pt>
                <c:pt idx="50">
                  <c:v>115.06990999999999</c:v>
                </c:pt>
                <c:pt idx="51">
                  <c:v>114.99291400000052</c:v>
                </c:pt>
                <c:pt idx="52">
                  <c:v>114.92052000000002</c:v>
                </c:pt>
                <c:pt idx="53">
                  <c:v>114.83633799999915</c:v>
                </c:pt>
                <c:pt idx="54">
                  <c:v>114.751991</c:v>
                </c:pt>
                <c:pt idx="55">
                  <c:v>114.65379199999883</c:v>
                </c:pt>
                <c:pt idx="56">
                  <c:v>114.60647499999995</c:v>
                </c:pt>
                <c:pt idx="57">
                  <c:v>114.563361</c:v>
                </c:pt>
                <c:pt idx="58">
                  <c:v>114.50737599999998</c:v>
                </c:pt>
                <c:pt idx="59">
                  <c:v>114.50737599999998</c:v>
                </c:pt>
              </c:numCache>
            </c:numRef>
          </c:xVal>
          <c:yVal>
            <c:numRef>
              <c:f>Sheet1!$D$6:$D$65</c:f>
              <c:numCache>
                <c:formatCode>0.00</c:formatCode>
                <c:ptCount val="60"/>
                <c:pt idx="0">
                  <c:v>0</c:v>
                </c:pt>
                <c:pt idx="1">
                  <c:v>0</c:v>
                </c:pt>
                <c:pt idx="2">
                  <c:v>4.1746187154691524E-3</c:v>
                </c:pt>
                <c:pt idx="3">
                  <c:v>4.4333572256402987E-5</c:v>
                </c:pt>
                <c:pt idx="4">
                  <c:v>3.5169023225008699E-4</c:v>
                </c:pt>
                <c:pt idx="5">
                  <c:v>1.1889951318602968E-2</c:v>
                </c:pt>
                <c:pt idx="6">
                  <c:v>5.1879284879447814E-3</c:v>
                </c:pt>
                <c:pt idx="7">
                  <c:v>1.3442862552919401E-2</c:v>
                </c:pt>
                <c:pt idx="8">
                  <c:v>1.0852829993914901E-2</c:v>
                </c:pt>
                <c:pt idx="9">
                  <c:v>1.9994128881554449E-3</c:v>
                </c:pt>
                <c:pt idx="10">
                  <c:v>0.11882823840620436</c:v>
                </c:pt>
                <c:pt idx="11">
                  <c:v>2.6296360940796605E-4</c:v>
                </c:pt>
                <c:pt idx="12">
                  <c:v>7.2594337871899034E-2</c:v>
                </c:pt>
                <c:pt idx="13">
                  <c:v>1.52199357018109E-2</c:v>
                </c:pt>
                <c:pt idx="14">
                  <c:v>2.5585404115588267E-2</c:v>
                </c:pt>
                <c:pt idx="15">
                  <c:v>1.3118691430701698E-2</c:v>
                </c:pt>
                <c:pt idx="16">
                  <c:v>7.4527999157018382E-2</c:v>
                </c:pt>
                <c:pt idx="17">
                  <c:v>4.0879489584002476E-2</c:v>
                </c:pt>
                <c:pt idx="18">
                  <c:v>0.13117080221029867</c:v>
                </c:pt>
                <c:pt idx="19">
                  <c:v>3.3034221209996299E-3</c:v>
                </c:pt>
                <c:pt idx="20">
                  <c:v>1.6038523966071E-2</c:v>
                </c:pt>
                <c:pt idx="21">
                  <c:v>2.2176934617926313E-2</c:v>
                </c:pt>
                <c:pt idx="22">
                  <c:v>0.46252319577585055</c:v>
                </c:pt>
                <c:pt idx="23">
                  <c:v>0.64882964595252912</c:v>
                </c:pt>
                <c:pt idx="24">
                  <c:v>0.56523500843723851</c:v>
                </c:pt>
                <c:pt idx="25">
                  <c:v>0.76099243891005863</c:v>
                </c:pt>
                <c:pt idx="26">
                  <c:v>0.34962706356187018</c:v>
                </c:pt>
                <c:pt idx="27">
                  <c:v>0.33078631409425613</c:v>
                </c:pt>
                <c:pt idx="28">
                  <c:v>4.3072194709722096</c:v>
                </c:pt>
                <c:pt idx="29">
                  <c:v>16.255700949088688</c:v>
                </c:pt>
                <c:pt idx="30">
                  <c:v>18.978234028959687</c:v>
                </c:pt>
                <c:pt idx="31">
                  <c:v>18.979210591459687</c:v>
                </c:pt>
                <c:pt idx="32">
                  <c:v>20.2398807369139</c:v>
                </c:pt>
                <c:pt idx="33">
                  <c:v>20.3980663024549</c:v>
                </c:pt>
                <c:pt idx="34">
                  <c:v>21.201227431035989</c:v>
                </c:pt>
                <c:pt idx="35">
                  <c:v>20.6438805040248</c:v>
                </c:pt>
                <c:pt idx="36">
                  <c:v>21.651391857840135</c:v>
                </c:pt>
                <c:pt idx="37">
                  <c:v>21.6151512702227</c:v>
                </c:pt>
                <c:pt idx="38">
                  <c:v>21.94681546694073</c:v>
                </c:pt>
                <c:pt idx="39">
                  <c:v>21.672175110352931</c:v>
                </c:pt>
                <c:pt idx="40">
                  <c:v>21.6585211546656</c:v>
                </c:pt>
                <c:pt idx="41">
                  <c:v>22.912945616791287</c:v>
                </c:pt>
                <c:pt idx="42">
                  <c:v>24.172336341222049</c:v>
                </c:pt>
                <c:pt idx="43">
                  <c:v>27.194229774132602</c:v>
                </c:pt>
                <c:pt idx="44">
                  <c:v>27.696368804573186</c:v>
                </c:pt>
                <c:pt idx="45">
                  <c:v>29.631121072619131</c:v>
                </c:pt>
                <c:pt idx="46">
                  <c:v>29.235855646675535</c:v>
                </c:pt>
                <c:pt idx="47">
                  <c:v>31.2065557809224</c:v>
                </c:pt>
                <c:pt idx="48">
                  <c:v>30.356681024481301</c:v>
                </c:pt>
                <c:pt idx="49">
                  <c:v>32.185508951939013</c:v>
                </c:pt>
                <c:pt idx="50">
                  <c:v>33.064849461397188</c:v>
                </c:pt>
                <c:pt idx="51">
                  <c:v>33.249417540296996</c:v>
                </c:pt>
                <c:pt idx="52">
                  <c:v>34.819718488380595</c:v>
                </c:pt>
                <c:pt idx="53">
                  <c:v>35.934365384990009</c:v>
                </c:pt>
                <c:pt idx="54">
                  <c:v>36.868680460716995</c:v>
                </c:pt>
                <c:pt idx="55">
                  <c:v>38.183738420648702</c:v>
                </c:pt>
                <c:pt idx="56">
                  <c:v>39.743848837229301</c:v>
                </c:pt>
                <c:pt idx="57">
                  <c:v>39.888158821457012</c:v>
                </c:pt>
                <c:pt idx="58">
                  <c:v>39.999511718750163</c:v>
                </c:pt>
                <c:pt idx="59">
                  <c:v>39.999511718750163</c:v>
                </c:pt>
              </c:numCache>
            </c:numRef>
          </c:yVal>
          <c:smooth val="0"/>
          <c:extLst>
            <c:ext xmlns:c16="http://schemas.microsoft.com/office/drawing/2014/chart" uri="{C3380CC4-5D6E-409C-BE32-E72D297353CC}">
              <c16:uniqueId val="{00000001-0A54-4C0A-81E8-D8E946CE4232}"/>
            </c:ext>
          </c:extLst>
        </c:ser>
        <c:ser>
          <c:idx val="2"/>
          <c:order val="2"/>
          <c:tx>
            <c:strRef>
              <c:f>Sheet1!$E$1</c:f>
              <c:strCache>
                <c:ptCount val="1"/>
                <c:pt idx="0">
                  <c:v>x3(AL)min=0;max=30</c:v>
                </c:pt>
              </c:strCache>
            </c:strRef>
          </c:tx>
          <c:spPr>
            <a:ln>
              <a:solidFill>
                <a:prstClr val="black"/>
              </a:solidFill>
            </a:ln>
          </c:spPr>
          <c:marker>
            <c:symbol val="triangle"/>
            <c:size val="5"/>
            <c:spPr>
              <a:solidFill>
                <a:sysClr val="windowText" lastClr="000000"/>
              </a:solidFill>
              <a:ln>
                <a:solidFill>
                  <a:prstClr val="black"/>
                </a:solidFill>
              </a:ln>
            </c:spPr>
          </c:marker>
          <c:xVal>
            <c:numRef>
              <c:f>Sheet1!$G$6:$G$65</c:f>
              <c:numCache>
                <c:formatCode>0.00</c:formatCode>
                <c:ptCount val="60"/>
                <c:pt idx="0">
                  <c:v>487.23043899999863</c:v>
                </c:pt>
                <c:pt idx="1">
                  <c:v>487.23043899999863</c:v>
                </c:pt>
                <c:pt idx="2">
                  <c:v>476.246985</c:v>
                </c:pt>
                <c:pt idx="3">
                  <c:v>462.05867000000001</c:v>
                </c:pt>
                <c:pt idx="4">
                  <c:v>460.62083699999999</c:v>
                </c:pt>
                <c:pt idx="5">
                  <c:v>447.91103299999384</c:v>
                </c:pt>
                <c:pt idx="6">
                  <c:v>434.02787899999993</c:v>
                </c:pt>
                <c:pt idx="7">
                  <c:v>417.66791599999999</c:v>
                </c:pt>
                <c:pt idx="8">
                  <c:v>398.89768299999997</c:v>
                </c:pt>
                <c:pt idx="9">
                  <c:v>396.518621</c:v>
                </c:pt>
                <c:pt idx="10">
                  <c:v>381.51788800000008</c:v>
                </c:pt>
                <c:pt idx="11">
                  <c:v>362.22980799999999</c:v>
                </c:pt>
                <c:pt idx="12">
                  <c:v>351.584586</c:v>
                </c:pt>
                <c:pt idx="13">
                  <c:v>334.71976000000001</c:v>
                </c:pt>
                <c:pt idx="14">
                  <c:v>308.65197499999999</c:v>
                </c:pt>
                <c:pt idx="15">
                  <c:v>299.25260600000001</c:v>
                </c:pt>
                <c:pt idx="16">
                  <c:v>285.47783699999923</c:v>
                </c:pt>
                <c:pt idx="17">
                  <c:v>273.019497</c:v>
                </c:pt>
                <c:pt idx="18">
                  <c:v>259.13869299999999</c:v>
                </c:pt>
                <c:pt idx="19">
                  <c:v>237.74602899999999</c:v>
                </c:pt>
                <c:pt idx="20">
                  <c:v>217.21417899999992</c:v>
                </c:pt>
                <c:pt idx="21">
                  <c:v>214.71360299999569</c:v>
                </c:pt>
                <c:pt idx="22">
                  <c:v>192.101225</c:v>
                </c:pt>
                <c:pt idx="23">
                  <c:v>177.06027599999999</c:v>
                </c:pt>
                <c:pt idx="24">
                  <c:v>173.42250900000047</c:v>
                </c:pt>
                <c:pt idx="25">
                  <c:v>156.495541</c:v>
                </c:pt>
                <c:pt idx="26">
                  <c:v>145.08058800000001</c:v>
                </c:pt>
                <c:pt idx="27">
                  <c:v>128.24735299999998</c:v>
                </c:pt>
                <c:pt idx="28">
                  <c:v>122.13889399999998</c:v>
                </c:pt>
                <c:pt idx="29">
                  <c:v>116.831931</c:v>
                </c:pt>
                <c:pt idx="30">
                  <c:v>116.45559299999998</c:v>
                </c:pt>
                <c:pt idx="31">
                  <c:v>116.45553200000001</c:v>
                </c:pt>
                <c:pt idx="32">
                  <c:v>116.29798000000002</c:v>
                </c:pt>
                <c:pt idx="33">
                  <c:v>116.22752100000002</c:v>
                </c:pt>
                <c:pt idx="34">
                  <c:v>116.14128700000002</c:v>
                </c:pt>
                <c:pt idx="35">
                  <c:v>116.03446400000072</c:v>
                </c:pt>
                <c:pt idx="36">
                  <c:v>115.94328899999999</c:v>
                </c:pt>
                <c:pt idx="37">
                  <c:v>115.89558799999998</c:v>
                </c:pt>
                <c:pt idx="38">
                  <c:v>115.82537699999835</c:v>
                </c:pt>
                <c:pt idx="39">
                  <c:v>115.724456</c:v>
                </c:pt>
                <c:pt idx="40">
                  <c:v>115.67899499999965</c:v>
                </c:pt>
                <c:pt idx="41">
                  <c:v>115.630667</c:v>
                </c:pt>
                <c:pt idx="42">
                  <c:v>115.519238</c:v>
                </c:pt>
                <c:pt idx="43">
                  <c:v>115.44756900000219</c:v>
                </c:pt>
                <c:pt idx="44">
                  <c:v>115.366321</c:v>
                </c:pt>
                <c:pt idx="45">
                  <c:v>115.27451499999999</c:v>
                </c:pt>
                <c:pt idx="46">
                  <c:v>115.20946300000062</c:v>
                </c:pt>
                <c:pt idx="47">
                  <c:v>115.155215</c:v>
                </c:pt>
                <c:pt idx="48">
                  <c:v>115.12084299999873</c:v>
                </c:pt>
                <c:pt idx="49">
                  <c:v>115.070809</c:v>
                </c:pt>
                <c:pt idx="50">
                  <c:v>115.06990999999999</c:v>
                </c:pt>
                <c:pt idx="51">
                  <c:v>114.99291400000052</c:v>
                </c:pt>
                <c:pt idx="52">
                  <c:v>114.92052000000002</c:v>
                </c:pt>
                <c:pt idx="53">
                  <c:v>114.83633799999915</c:v>
                </c:pt>
                <c:pt idx="54">
                  <c:v>114.751991</c:v>
                </c:pt>
                <c:pt idx="55">
                  <c:v>114.65379199999883</c:v>
                </c:pt>
                <c:pt idx="56">
                  <c:v>114.60647499999995</c:v>
                </c:pt>
                <c:pt idx="57">
                  <c:v>114.563361</c:v>
                </c:pt>
                <c:pt idx="58">
                  <c:v>114.50737599999998</c:v>
                </c:pt>
                <c:pt idx="59">
                  <c:v>114.50737599999998</c:v>
                </c:pt>
              </c:numCache>
            </c:numRef>
          </c:xVal>
          <c:yVal>
            <c:numRef>
              <c:f>Sheet1!$E$6:$E$65</c:f>
              <c:numCache>
                <c:formatCode>0.00</c:formatCode>
                <c:ptCount val="60"/>
                <c:pt idx="0">
                  <c:v>0</c:v>
                </c:pt>
                <c:pt idx="1">
                  <c:v>0</c:v>
                </c:pt>
                <c:pt idx="2">
                  <c:v>0.62801738313483002</c:v>
                </c:pt>
                <c:pt idx="3">
                  <c:v>0.1242229791421226</c:v>
                </c:pt>
                <c:pt idx="4">
                  <c:v>0.15728084364643774</c:v>
                </c:pt>
                <c:pt idx="5">
                  <c:v>0.15058265789041744</c:v>
                </c:pt>
                <c:pt idx="6">
                  <c:v>0.76544953747894162</c:v>
                </c:pt>
                <c:pt idx="7">
                  <c:v>1.11428015853746</c:v>
                </c:pt>
                <c:pt idx="8">
                  <c:v>0.83408453815702999</c:v>
                </c:pt>
                <c:pt idx="9">
                  <c:v>0.61336872012875199</c:v>
                </c:pt>
                <c:pt idx="10">
                  <c:v>0.40805286675710406</c:v>
                </c:pt>
                <c:pt idx="11">
                  <c:v>0.55660142583906003</c:v>
                </c:pt>
                <c:pt idx="12">
                  <c:v>0.16527657426603387</c:v>
                </c:pt>
                <c:pt idx="13">
                  <c:v>0.65147829117524503</c:v>
                </c:pt>
                <c:pt idx="14">
                  <c:v>0.80161487826030065</c:v>
                </c:pt>
                <c:pt idx="15">
                  <c:v>2.4446999734012467</c:v>
                </c:pt>
                <c:pt idx="16">
                  <c:v>0.80973491231058337</c:v>
                </c:pt>
                <c:pt idx="17">
                  <c:v>0.13546409355007508</c:v>
                </c:pt>
                <c:pt idx="18">
                  <c:v>0.77391086129387721</c:v>
                </c:pt>
                <c:pt idx="19">
                  <c:v>2.1562886541767767</c:v>
                </c:pt>
                <c:pt idx="20">
                  <c:v>0.88079382571678599</c:v>
                </c:pt>
                <c:pt idx="21">
                  <c:v>0.9436732122898861</c:v>
                </c:pt>
                <c:pt idx="22">
                  <c:v>12.085883112007124</c:v>
                </c:pt>
                <c:pt idx="23">
                  <c:v>18.103106410516531</c:v>
                </c:pt>
                <c:pt idx="24">
                  <c:v>12.304534490878074</c:v>
                </c:pt>
                <c:pt idx="25">
                  <c:v>16.870533746844288</c:v>
                </c:pt>
                <c:pt idx="26">
                  <c:v>9.2439307182122405</c:v>
                </c:pt>
                <c:pt idx="27">
                  <c:v>29.994336741020689</c:v>
                </c:pt>
                <c:pt idx="28">
                  <c:v>27.825630610603689</c:v>
                </c:pt>
                <c:pt idx="29">
                  <c:v>29.986338817508589</c:v>
                </c:pt>
                <c:pt idx="30">
                  <c:v>29.939930051725089</c:v>
                </c:pt>
                <c:pt idx="31">
                  <c:v>29.939930051725089</c:v>
                </c:pt>
                <c:pt idx="32">
                  <c:v>29.98524052226453</c:v>
                </c:pt>
                <c:pt idx="33">
                  <c:v>29.986575551618401</c:v>
                </c:pt>
                <c:pt idx="34">
                  <c:v>29.986743509475193</c:v>
                </c:pt>
                <c:pt idx="35">
                  <c:v>29.985108299320196</c:v>
                </c:pt>
                <c:pt idx="36">
                  <c:v>29.989143547714363</c:v>
                </c:pt>
                <c:pt idx="37">
                  <c:v>29.995465565375689</c:v>
                </c:pt>
                <c:pt idx="38">
                  <c:v>29.982081307538863</c:v>
                </c:pt>
                <c:pt idx="39">
                  <c:v>29.997774102952501</c:v>
                </c:pt>
                <c:pt idx="40">
                  <c:v>29.976492966760613</c:v>
                </c:pt>
                <c:pt idx="41">
                  <c:v>29.997591059353802</c:v>
                </c:pt>
                <c:pt idx="42">
                  <c:v>29.98014353813841</c:v>
                </c:pt>
                <c:pt idx="43">
                  <c:v>29.991957498416582</c:v>
                </c:pt>
                <c:pt idx="44">
                  <c:v>29.994097837599487</c:v>
                </c:pt>
                <c:pt idx="45">
                  <c:v>29.990480236535848</c:v>
                </c:pt>
                <c:pt idx="46">
                  <c:v>29.996427963937489</c:v>
                </c:pt>
                <c:pt idx="47">
                  <c:v>29.984870465819835</c:v>
                </c:pt>
                <c:pt idx="48">
                  <c:v>29.996875641497901</c:v>
                </c:pt>
                <c:pt idx="49">
                  <c:v>29.9946474020187</c:v>
                </c:pt>
                <c:pt idx="50">
                  <c:v>29.998244077814402</c:v>
                </c:pt>
                <c:pt idx="51">
                  <c:v>29.995027423813202</c:v>
                </c:pt>
                <c:pt idx="52">
                  <c:v>29.993026933821344</c:v>
                </c:pt>
                <c:pt idx="53">
                  <c:v>29.995380651851189</c:v>
                </c:pt>
                <c:pt idx="54">
                  <c:v>29.997030043496299</c:v>
                </c:pt>
                <c:pt idx="55">
                  <c:v>29.998066884570154</c:v>
                </c:pt>
                <c:pt idx="56">
                  <c:v>29.994107784294901</c:v>
                </c:pt>
                <c:pt idx="57">
                  <c:v>29.996734157726031</c:v>
                </c:pt>
                <c:pt idx="58">
                  <c:v>29.99951171875</c:v>
                </c:pt>
                <c:pt idx="59">
                  <c:v>29.99951171875</c:v>
                </c:pt>
              </c:numCache>
            </c:numRef>
          </c:yVal>
          <c:smooth val="0"/>
          <c:extLst>
            <c:ext xmlns:c16="http://schemas.microsoft.com/office/drawing/2014/chart" uri="{C3380CC4-5D6E-409C-BE32-E72D297353CC}">
              <c16:uniqueId val="{00000002-0A54-4C0A-81E8-D8E946CE4232}"/>
            </c:ext>
          </c:extLst>
        </c:ser>
        <c:ser>
          <c:idx val="3"/>
          <c:order val="3"/>
          <c:tx>
            <c:strRef>
              <c:f>Sheet1!$F$1</c:f>
              <c:strCache>
                <c:ptCount val="1"/>
                <c:pt idx="0">
                  <c:v>x4(AD)min=75.63;max=92.96</c:v>
                </c:pt>
              </c:strCache>
            </c:strRef>
          </c:tx>
          <c:spPr>
            <a:ln>
              <a:solidFill>
                <a:prstClr val="black"/>
              </a:solidFill>
            </a:ln>
          </c:spPr>
          <c:marker>
            <c:symbol val="square"/>
            <c:size val="5"/>
            <c:spPr>
              <a:solidFill>
                <a:sysClr val="windowText" lastClr="000000"/>
              </a:solidFill>
              <a:ln>
                <a:solidFill>
                  <a:prstClr val="black"/>
                </a:solidFill>
              </a:ln>
            </c:spPr>
          </c:marker>
          <c:xVal>
            <c:numRef>
              <c:f>Sheet1!$G$6:$G$65</c:f>
              <c:numCache>
                <c:formatCode>0.00</c:formatCode>
                <c:ptCount val="60"/>
                <c:pt idx="0">
                  <c:v>487.23043899999863</c:v>
                </c:pt>
                <c:pt idx="1">
                  <c:v>487.23043899999863</c:v>
                </c:pt>
                <c:pt idx="2">
                  <c:v>476.246985</c:v>
                </c:pt>
                <c:pt idx="3">
                  <c:v>462.05867000000001</c:v>
                </c:pt>
                <c:pt idx="4">
                  <c:v>460.62083699999999</c:v>
                </c:pt>
                <c:pt idx="5">
                  <c:v>447.91103299999384</c:v>
                </c:pt>
                <c:pt idx="6">
                  <c:v>434.02787899999993</c:v>
                </c:pt>
                <c:pt idx="7">
                  <c:v>417.66791599999999</c:v>
                </c:pt>
                <c:pt idx="8">
                  <c:v>398.89768299999997</c:v>
                </c:pt>
                <c:pt idx="9">
                  <c:v>396.518621</c:v>
                </c:pt>
                <c:pt idx="10">
                  <c:v>381.51788800000008</c:v>
                </c:pt>
                <c:pt idx="11">
                  <c:v>362.22980799999999</c:v>
                </c:pt>
                <c:pt idx="12">
                  <c:v>351.584586</c:v>
                </c:pt>
                <c:pt idx="13">
                  <c:v>334.71976000000001</c:v>
                </c:pt>
                <c:pt idx="14">
                  <c:v>308.65197499999999</c:v>
                </c:pt>
                <c:pt idx="15">
                  <c:v>299.25260600000001</c:v>
                </c:pt>
                <c:pt idx="16">
                  <c:v>285.47783699999923</c:v>
                </c:pt>
                <c:pt idx="17">
                  <c:v>273.019497</c:v>
                </c:pt>
                <c:pt idx="18">
                  <c:v>259.13869299999999</c:v>
                </c:pt>
                <c:pt idx="19">
                  <c:v>237.74602899999999</c:v>
                </c:pt>
                <c:pt idx="20">
                  <c:v>217.21417899999992</c:v>
                </c:pt>
                <c:pt idx="21">
                  <c:v>214.71360299999569</c:v>
                </c:pt>
                <c:pt idx="22">
                  <c:v>192.101225</c:v>
                </c:pt>
                <c:pt idx="23">
                  <c:v>177.06027599999999</c:v>
                </c:pt>
                <c:pt idx="24">
                  <c:v>173.42250900000047</c:v>
                </c:pt>
                <c:pt idx="25">
                  <c:v>156.495541</c:v>
                </c:pt>
                <c:pt idx="26">
                  <c:v>145.08058800000001</c:v>
                </c:pt>
                <c:pt idx="27">
                  <c:v>128.24735299999998</c:v>
                </c:pt>
                <c:pt idx="28">
                  <c:v>122.13889399999998</c:v>
                </c:pt>
                <c:pt idx="29">
                  <c:v>116.831931</c:v>
                </c:pt>
                <c:pt idx="30">
                  <c:v>116.45559299999998</c:v>
                </c:pt>
                <c:pt idx="31">
                  <c:v>116.45553200000001</c:v>
                </c:pt>
                <c:pt idx="32">
                  <c:v>116.29798000000002</c:v>
                </c:pt>
                <c:pt idx="33">
                  <c:v>116.22752100000002</c:v>
                </c:pt>
                <c:pt idx="34">
                  <c:v>116.14128700000002</c:v>
                </c:pt>
                <c:pt idx="35">
                  <c:v>116.03446400000072</c:v>
                </c:pt>
                <c:pt idx="36">
                  <c:v>115.94328899999999</c:v>
                </c:pt>
                <c:pt idx="37">
                  <c:v>115.89558799999998</c:v>
                </c:pt>
                <c:pt idx="38">
                  <c:v>115.82537699999835</c:v>
                </c:pt>
                <c:pt idx="39">
                  <c:v>115.724456</c:v>
                </c:pt>
                <c:pt idx="40">
                  <c:v>115.67899499999965</c:v>
                </c:pt>
                <c:pt idx="41">
                  <c:v>115.630667</c:v>
                </c:pt>
                <c:pt idx="42">
                  <c:v>115.519238</c:v>
                </c:pt>
                <c:pt idx="43">
                  <c:v>115.44756900000219</c:v>
                </c:pt>
                <c:pt idx="44">
                  <c:v>115.366321</c:v>
                </c:pt>
                <c:pt idx="45">
                  <c:v>115.27451499999999</c:v>
                </c:pt>
                <c:pt idx="46">
                  <c:v>115.20946300000062</c:v>
                </c:pt>
                <c:pt idx="47">
                  <c:v>115.155215</c:v>
                </c:pt>
                <c:pt idx="48">
                  <c:v>115.12084299999873</c:v>
                </c:pt>
                <c:pt idx="49">
                  <c:v>115.070809</c:v>
                </c:pt>
                <c:pt idx="50">
                  <c:v>115.06990999999999</c:v>
                </c:pt>
                <c:pt idx="51">
                  <c:v>114.99291400000052</c:v>
                </c:pt>
                <c:pt idx="52">
                  <c:v>114.92052000000002</c:v>
                </c:pt>
                <c:pt idx="53">
                  <c:v>114.83633799999915</c:v>
                </c:pt>
                <c:pt idx="54">
                  <c:v>114.751991</c:v>
                </c:pt>
                <c:pt idx="55">
                  <c:v>114.65379199999883</c:v>
                </c:pt>
                <c:pt idx="56">
                  <c:v>114.60647499999995</c:v>
                </c:pt>
                <c:pt idx="57">
                  <c:v>114.563361</c:v>
                </c:pt>
                <c:pt idx="58">
                  <c:v>114.50737599999998</c:v>
                </c:pt>
                <c:pt idx="59">
                  <c:v>114.50737599999998</c:v>
                </c:pt>
              </c:numCache>
            </c:numRef>
          </c:xVal>
          <c:yVal>
            <c:numRef>
              <c:f>Sheet1!$F$6:$F$65</c:f>
              <c:numCache>
                <c:formatCode>0.00</c:formatCode>
                <c:ptCount val="60"/>
                <c:pt idx="0">
                  <c:v>75.63</c:v>
                </c:pt>
                <c:pt idx="1">
                  <c:v>75.63</c:v>
                </c:pt>
                <c:pt idx="2">
                  <c:v>76.908146367479389</c:v>
                </c:pt>
                <c:pt idx="3">
                  <c:v>78.644497025211194</c:v>
                </c:pt>
                <c:pt idx="4">
                  <c:v>78.7523653817385</c:v>
                </c:pt>
                <c:pt idx="5">
                  <c:v>79.808282901449289</c:v>
                </c:pt>
                <c:pt idx="6">
                  <c:v>80.889507864150858</c:v>
                </c:pt>
                <c:pt idx="7">
                  <c:v>82.415564379562596</c:v>
                </c:pt>
                <c:pt idx="8">
                  <c:v>83.521236676795098</c:v>
                </c:pt>
                <c:pt idx="9">
                  <c:v>83.702672802047758</c:v>
                </c:pt>
                <c:pt idx="10">
                  <c:v>84.084499155913207</c:v>
                </c:pt>
                <c:pt idx="11">
                  <c:v>84.500651612639558</c:v>
                </c:pt>
                <c:pt idx="12">
                  <c:v>84.792410236932</c:v>
                </c:pt>
                <c:pt idx="13">
                  <c:v>85.151813371466389</c:v>
                </c:pt>
                <c:pt idx="14">
                  <c:v>85.805310480255983</c:v>
                </c:pt>
                <c:pt idx="15">
                  <c:v>85.886727607415679</c:v>
                </c:pt>
                <c:pt idx="16">
                  <c:v>86.356793232559454</c:v>
                </c:pt>
                <c:pt idx="17">
                  <c:v>86.726350687723681</c:v>
                </c:pt>
                <c:pt idx="18">
                  <c:v>87.056755656779558</c:v>
                </c:pt>
                <c:pt idx="19">
                  <c:v>87.732629514110627</c:v>
                </c:pt>
                <c:pt idx="20">
                  <c:v>88.873221054555458</c:v>
                </c:pt>
                <c:pt idx="21">
                  <c:v>89.044838324743282</c:v>
                </c:pt>
                <c:pt idx="22">
                  <c:v>89.6422847130478</c:v>
                </c:pt>
                <c:pt idx="23">
                  <c:v>90.185175181257378</c:v>
                </c:pt>
                <c:pt idx="24">
                  <c:v>90.738164004683</c:v>
                </c:pt>
                <c:pt idx="25">
                  <c:v>91.522497788679658</c:v>
                </c:pt>
                <c:pt idx="26">
                  <c:v>92.517832307865149</c:v>
                </c:pt>
                <c:pt idx="27">
                  <c:v>92.629386640608658</c:v>
                </c:pt>
                <c:pt idx="28">
                  <c:v>92.917922363656501</c:v>
                </c:pt>
                <c:pt idx="29">
                  <c:v>92.951657530220601</c:v>
                </c:pt>
                <c:pt idx="30">
                  <c:v>92.959600481045911</c:v>
                </c:pt>
                <c:pt idx="31">
                  <c:v>92.959600481045911</c:v>
                </c:pt>
                <c:pt idx="32">
                  <c:v>92.959904316524074</c:v>
                </c:pt>
                <c:pt idx="33">
                  <c:v>92.959904021320227</c:v>
                </c:pt>
                <c:pt idx="34">
                  <c:v>92.959953573059082</c:v>
                </c:pt>
                <c:pt idx="35">
                  <c:v>92.959788767074258</c:v>
                </c:pt>
                <c:pt idx="36">
                  <c:v>92.959986812115119</c:v>
                </c:pt>
                <c:pt idx="37">
                  <c:v>92.959863661644874</c:v>
                </c:pt>
                <c:pt idx="38">
                  <c:v>92.959921343812297</c:v>
                </c:pt>
                <c:pt idx="39">
                  <c:v>92.959960965622727</c:v>
                </c:pt>
                <c:pt idx="40">
                  <c:v>92.959606266536582</c:v>
                </c:pt>
                <c:pt idx="41">
                  <c:v>92.959956461434203</c:v>
                </c:pt>
                <c:pt idx="42">
                  <c:v>92.959633324641302</c:v>
                </c:pt>
                <c:pt idx="43">
                  <c:v>92.959302786568259</c:v>
                </c:pt>
                <c:pt idx="44">
                  <c:v>92.959947977311899</c:v>
                </c:pt>
                <c:pt idx="45">
                  <c:v>92.959838202492648</c:v>
                </c:pt>
                <c:pt idx="46">
                  <c:v>92.959606702923978</c:v>
                </c:pt>
                <c:pt idx="47">
                  <c:v>92.959434591797901</c:v>
                </c:pt>
                <c:pt idx="48">
                  <c:v>92.959793966943906</c:v>
                </c:pt>
                <c:pt idx="49">
                  <c:v>92.959893800952898</c:v>
                </c:pt>
                <c:pt idx="50">
                  <c:v>92.959881053551854</c:v>
                </c:pt>
                <c:pt idx="51">
                  <c:v>92.959957384233903</c:v>
                </c:pt>
                <c:pt idx="52">
                  <c:v>92.959833230288183</c:v>
                </c:pt>
                <c:pt idx="53">
                  <c:v>92.959844843761758</c:v>
                </c:pt>
                <c:pt idx="54">
                  <c:v>92.959972755522983</c:v>
                </c:pt>
                <c:pt idx="55">
                  <c:v>92.959984086668698</c:v>
                </c:pt>
                <c:pt idx="56">
                  <c:v>92.959850851405449</c:v>
                </c:pt>
                <c:pt idx="57">
                  <c:v>92.959964956462102</c:v>
                </c:pt>
                <c:pt idx="58">
                  <c:v>92.959996185302927</c:v>
                </c:pt>
                <c:pt idx="59">
                  <c:v>92.959996185302927</c:v>
                </c:pt>
              </c:numCache>
            </c:numRef>
          </c:yVal>
          <c:smooth val="0"/>
          <c:extLst>
            <c:ext xmlns:c16="http://schemas.microsoft.com/office/drawing/2014/chart" uri="{C3380CC4-5D6E-409C-BE32-E72D297353CC}">
              <c16:uniqueId val="{00000003-0A54-4C0A-81E8-D8E946CE4232}"/>
            </c:ext>
          </c:extLst>
        </c:ser>
        <c:dLbls>
          <c:showLegendKey val="0"/>
          <c:showVal val="0"/>
          <c:showCatName val="0"/>
          <c:showSerName val="0"/>
          <c:showPercent val="0"/>
          <c:showBubbleSize val="0"/>
        </c:dLbls>
        <c:axId val="107976960"/>
        <c:axId val="107983616"/>
      </c:scatterChart>
      <c:valAx>
        <c:axId val="107976960"/>
        <c:scaling>
          <c:orientation val="minMax"/>
          <c:min val="50"/>
        </c:scaling>
        <c:delete val="0"/>
        <c:axPos val="b"/>
        <c:title>
          <c:tx>
            <c:rich>
              <a:bodyPr/>
              <a:lstStyle/>
              <a:p>
                <a:pPr algn="ctr" rtl="0">
                  <a:defRPr sz="1500"/>
                </a:pPr>
                <a:r>
                  <a:rPr lang="en-US" sz="1500" b="1" i="0" baseline="0" dirty="0">
                    <a:effectLst/>
                  </a:rPr>
                  <a:t>Abstracted water [mill</a:t>
                </a:r>
                <a:r>
                  <a:rPr lang="bg-BG" sz="1500" b="1" i="0" baseline="0" dirty="0">
                    <a:effectLst/>
                  </a:rPr>
                  <a:t>.</a:t>
                </a:r>
                <a:r>
                  <a:rPr lang="en-US" sz="1500" b="1" i="0" baseline="0" dirty="0">
                    <a:effectLst/>
                  </a:rPr>
                  <a:t>m</a:t>
                </a:r>
                <a:r>
                  <a:rPr lang="bg-BG" sz="1500" b="1" i="0" baseline="30000" dirty="0">
                    <a:effectLst/>
                  </a:rPr>
                  <a:t>3</a:t>
                </a:r>
                <a:r>
                  <a:rPr lang="bg-BG" sz="1500" b="1" i="0" baseline="0" dirty="0">
                    <a:effectLst/>
                  </a:rPr>
                  <a:t>/</a:t>
                </a:r>
                <a:r>
                  <a:rPr lang="en-US" sz="1500" b="1" i="0" baseline="0" dirty="0">
                    <a:effectLst/>
                  </a:rPr>
                  <a:t>year</a:t>
                </a:r>
                <a:r>
                  <a:rPr lang="bg-BG" sz="1500" b="1" i="0" baseline="0" dirty="0">
                    <a:effectLst/>
                  </a:rPr>
                  <a:t>.</a:t>
                </a:r>
                <a:r>
                  <a:rPr lang="en-US" sz="1500" b="1" i="0" baseline="0" dirty="0">
                    <a:effectLst/>
                  </a:rPr>
                  <a:t>]</a:t>
                </a:r>
                <a:endParaRPr lang="en-US" sz="1500" dirty="0">
                  <a:effectLst/>
                </a:endParaRPr>
              </a:p>
            </c:rich>
          </c:tx>
          <c:layout>
            <c:manualLayout>
              <c:xMode val="edge"/>
              <c:yMode val="edge"/>
              <c:x val="0.33368703596317306"/>
              <c:y val="0.93733503357797565"/>
            </c:manualLayout>
          </c:layout>
          <c:overlay val="0"/>
        </c:title>
        <c:numFmt formatCode="0" sourceLinked="0"/>
        <c:majorTickMark val="none"/>
        <c:minorTickMark val="none"/>
        <c:tickLblPos val="nextTo"/>
        <c:crossAx val="107983616"/>
        <c:crosses val="autoZero"/>
        <c:crossBetween val="midCat"/>
        <c:majorUnit val="50"/>
        <c:minorUnit val="2.5"/>
      </c:valAx>
      <c:valAx>
        <c:axId val="107983616"/>
        <c:scaling>
          <c:orientation val="minMax"/>
        </c:scaling>
        <c:delete val="0"/>
        <c:axPos val="l"/>
        <c:majorGridlines/>
        <c:title>
          <c:tx>
            <c:rich>
              <a:bodyPr/>
              <a:lstStyle/>
              <a:p>
                <a:pPr>
                  <a:defRPr sz="1500"/>
                </a:pPr>
                <a:r>
                  <a:rPr lang="en-US" sz="1500" b="1" i="0" baseline="0" dirty="0">
                    <a:effectLst/>
                  </a:rPr>
                  <a:t>Values of the measures (variables) [</a:t>
                </a:r>
                <a:r>
                  <a:rPr lang="bg-BG" sz="1500" b="1" i="0" baseline="0" dirty="0">
                    <a:effectLst/>
                  </a:rPr>
                  <a:t>%</a:t>
                </a:r>
                <a:r>
                  <a:rPr lang="en-US" sz="1500" b="1" i="0" baseline="0" dirty="0">
                    <a:effectLst/>
                  </a:rPr>
                  <a:t>]</a:t>
                </a:r>
                <a:endParaRPr lang="en-US" sz="1500" dirty="0">
                  <a:effectLst/>
                </a:endParaRPr>
              </a:p>
            </c:rich>
          </c:tx>
          <c:layout>
            <c:manualLayout>
              <c:xMode val="edge"/>
              <c:yMode val="edge"/>
              <c:x val="0"/>
              <c:y val="0.10603436667574501"/>
            </c:manualLayout>
          </c:layout>
          <c:overlay val="0"/>
        </c:title>
        <c:numFmt formatCode="0" sourceLinked="0"/>
        <c:majorTickMark val="none"/>
        <c:minorTickMark val="none"/>
        <c:tickLblPos val="nextTo"/>
        <c:crossAx val="107976960"/>
        <c:crosses val="autoZero"/>
        <c:crossBetween val="midCat"/>
      </c:valAx>
    </c:plotArea>
    <c:legend>
      <c:legendPos val="r"/>
      <c:layout>
        <c:manualLayout>
          <c:xMode val="edge"/>
          <c:yMode val="edge"/>
          <c:x val="0.51655133549482779"/>
          <c:y val="0.23240493976714499"/>
          <c:w val="0.44660799752972052"/>
          <c:h val="0.53604515013646203"/>
        </c:manualLayout>
      </c:layout>
      <c:overlay val="0"/>
      <c:spPr>
        <a:solidFill>
          <a:schemeClr val="bg1"/>
        </a:solidFill>
      </c:spPr>
      <c:txPr>
        <a:bodyPr/>
        <a:lstStyle/>
        <a:p>
          <a:pPr>
            <a:defRPr sz="1200"/>
          </a:pPr>
          <a:endParaRPr lang="bg-BG"/>
        </a:p>
      </c:txPr>
    </c:legend>
    <c:plotVisOnly val="1"/>
    <c:dispBlanksAs val="gap"/>
    <c:showDLblsOverMax val="0"/>
  </c:chart>
  <c:txPr>
    <a:bodyPr/>
    <a:lstStyle/>
    <a:p>
      <a:pPr>
        <a:defRPr sz="1500"/>
      </a:pPr>
      <a:endParaRPr lang="bg-BG"/>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13661955183872"/>
          <c:y val="5.1400554097404488E-2"/>
          <c:w val="0.82019869226873188"/>
          <c:h val="0.8213732137649461"/>
        </c:manualLayout>
      </c:layout>
      <c:barChart>
        <c:barDir val="col"/>
        <c:grouping val="clustered"/>
        <c:varyColors val="0"/>
        <c:ser>
          <c:idx val="0"/>
          <c:order val="0"/>
          <c:tx>
            <c:strRef>
              <c:f>'средни стойности валежи'!$B$1:$K$1</c:f>
              <c:strCache>
                <c:ptCount val="1"/>
                <c:pt idx="0">
                  <c:v>Плевен</c:v>
                </c:pt>
              </c:strCache>
            </c:strRef>
          </c:tx>
          <c:invertIfNegative val="0"/>
          <c:cat>
            <c:numRef>
              <c:f>'средни стойности валежи'!$B$2:$K$2</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'средни стойности валежи'!$B$17:$K$17</c:f>
              <c:numCache>
                <c:formatCode>General</c:formatCode>
                <c:ptCount val="10"/>
                <c:pt idx="0">
                  <c:v>395</c:v>
                </c:pt>
                <c:pt idx="1">
                  <c:v>562</c:v>
                </c:pt>
                <c:pt idx="2">
                  <c:v>868</c:v>
                </c:pt>
                <c:pt idx="3">
                  <c:v>564</c:v>
                </c:pt>
                <c:pt idx="4">
                  <c:v>509</c:v>
                </c:pt>
                <c:pt idx="5">
                  <c:v>947</c:v>
                </c:pt>
                <c:pt idx="6">
                  <c:v>490</c:v>
                </c:pt>
                <c:pt idx="7">
                  <c:v>585</c:v>
                </c:pt>
                <c:pt idx="8">
                  <c:v>468</c:v>
                </c:pt>
                <c:pt idx="9">
                  <c:v>619</c:v>
                </c:pt>
              </c:numCache>
            </c:numRef>
          </c:val>
          <c:extLst>
            <c:ext xmlns:c16="http://schemas.microsoft.com/office/drawing/2014/chart" uri="{C3380CC4-5D6E-409C-BE32-E72D297353CC}">
              <c16:uniqueId val="{00000000-2BEA-474D-8574-A381248F1D4F}"/>
            </c:ext>
          </c:extLst>
        </c:ser>
        <c:ser>
          <c:idx val="1"/>
          <c:order val="1"/>
          <c:tx>
            <c:strRef>
              <c:f>'средни стойности валежи'!$B$71:$K$71</c:f>
              <c:strCache>
                <c:ptCount val="1"/>
                <c:pt idx="0">
                  <c:v>Тетевен</c:v>
                </c:pt>
              </c:strCache>
            </c:strRef>
          </c:tx>
          <c:invertIfNegative val="0"/>
          <c:cat>
            <c:numRef>
              <c:f>'средни стойности валежи'!$B$2:$K$2</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'средни стойности валежи'!$B$87:$K$87</c:f>
              <c:numCache>
                <c:formatCode>General</c:formatCode>
                <c:ptCount val="10"/>
                <c:pt idx="0">
                  <c:v>509</c:v>
                </c:pt>
                <c:pt idx="1">
                  <c:v>765</c:v>
                </c:pt>
                <c:pt idx="2">
                  <c:v>1030</c:v>
                </c:pt>
                <c:pt idx="3">
                  <c:v>658</c:v>
                </c:pt>
                <c:pt idx="4">
                  <c:v>692</c:v>
                </c:pt>
                <c:pt idx="5">
                  <c:v>1219</c:v>
                </c:pt>
                <c:pt idx="6">
                  <c:v>756</c:v>
                </c:pt>
                <c:pt idx="7">
                  <c:v>1037</c:v>
                </c:pt>
                <c:pt idx="8">
                  <c:v>752</c:v>
                </c:pt>
                <c:pt idx="9">
                  <c:v>740.19999999999993</c:v>
                </c:pt>
              </c:numCache>
            </c:numRef>
          </c:val>
          <c:extLst>
            <c:ext xmlns:c16="http://schemas.microsoft.com/office/drawing/2014/chart" uri="{C3380CC4-5D6E-409C-BE32-E72D297353CC}">
              <c16:uniqueId val="{00000001-2BEA-474D-8574-A381248F1D4F}"/>
            </c:ext>
          </c:extLst>
        </c:ser>
        <c:dLbls>
          <c:showLegendKey val="0"/>
          <c:showVal val="0"/>
          <c:showCatName val="0"/>
          <c:showSerName val="0"/>
          <c:showPercent val="0"/>
          <c:showBubbleSize val="0"/>
        </c:dLbls>
        <c:gapWidth val="300"/>
        <c:axId val="80966784"/>
        <c:axId val="80968704"/>
      </c:barChart>
      <c:catAx>
        <c:axId val="80966784"/>
        <c:scaling>
          <c:orientation val="minMax"/>
        </c:scaling>
        <c:delete val="0"/>
        <c:axPos val="b"/>
        <c:title>
          <c:tx>
            <c:rich>
              <a:bodyPr/>
              <a:lstStyle/>
              <a:p>
                <a:pPr>
                  <a:defRPr/>
                </a:pPr>
                <a:r>
                  <a:rPr lang="en-US" dirty="0"/>
                  <a:t>Year</a:t>
                </a:r>
              </a:p>
            </c:rich>
          </c:tx>
          <c:layout>
            <c:manualLayout>
              <c:xMode val="edge"/>
              <c:yMode val="edge"/>
              <c:x val="0.90511262228585077"/>
              <c:y val="0.78661357975834156"/>
            </c:manualLayout>
          </c:layout>
          <c:overlay val="0"/>
        </c:title>
        <c:numFmt formatCode="General" sourceLinked="1"/>
        <c:majorTickMark val="none"/>
        <c:minorTickMark val="none"/>
        <c:tickLblPos val="nextTo"/>
        <c:crossAx val="80968704"/>
        <c:crosses val="autoZero"/>
        <c:auto val="1"/>
        <c:lblAlgn val="ctr"/>
        <c:lblOffset val="100"/>
        <c:noMultiLvlLbl val="0"/>
      </c:catAx>
      <c:valAx>
        <c:axId val="80968704"/>
        <c:scaling>
          <c:orientation val="minMax"/>
        </c:scaling>
        <c:delete val="0"/>
        <c:axPos val="l"/>
        <c:majorGridlines/>
        <c:title>
          <c:tx>
            <c:rich>
              <a:bodyPr rot="0" vert="horz"/>
              <a:lstStyle/>
              <a:p>
                <a:pPr>
                  <a:defRPr/>
                </a:pPr>
                <a:r>
                  <a:rPr lang="en-US" dirty="0"/>
                  <a:t>[mm]</a:t>
                </a:r>
              </a:p>
            </c:rich>
          </c:tx>
          <c:layout>
            <c:manualLayout>
              <c:xMode val="edge"/>
              <c:yMode val="edge"/>
              <c:x val="0.12100313118754892"/>
              <c:y val="6.3512403691474054E-2"/>
            </c:manualLayout>
          </c:layout>
          <c:overlay val="0"/>
        </c:title>
        <c:numFmt formatCode="General" sourceLinked="1"/>
        <c:majorTickMark val="out"/>
        <c:minorTickMark val="none"/>
        <c:tickLblPos val="nextTo"/>
        <c:crossAx val="80966784"/>
        <c:crosses val="autoZero"/>
        <c:crossBetween val="between"/>
      </c:valAx>
    </c:plotArea>
    <c:legend>
      <c:legendPos val="r"/>
      <c:layout>
        <c:manualLayout>
          <c:xMode val="edge"/>
          <c:yMode val="edge"/>
          <c:x val="0.80624994244140669"/>
          <c:y val="0.16632672932012527"/>
          <c:w val="0.15866233826034937"/>
          <c:h val="0.18347557361781389"/>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451653840882024E-2"/>
          <c:y val="3.9233908969164379E-2"/>
          <c:w val="0.73963266230096969"/>
          <c:h val="0.8636546396500534"/>
        </c:manualLayout>
      </c:layout>
      <c:barChart>
        <c:barDir val="col"/>
        <c:grouping val="clustered"/>
        <c:varyColors val="0"/>
        <c:ser>
          <c:idx val="0"/>
          <c:order val="0"/>
          <c:tx>
            <c:strRef>
              <c:f>Лист1!$D$34</c:f>
              <c:strCache>
                <c:ptCount val="1"/>
                <c:pt idx="0">
                  <c:v>Плевен</c:v>
                </c:pt>
              </c:strCache>
            </c:strRef>
          </c:tx>
          <c:invertIfNegative val="0"/>
          <c:cat>
            <c:numRef>
              <c:f>Лист1!$C$35:$C$46</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Лист1!$D$35:$D$46</c:f>
              <c:numCache>
                <c:formatCode>0</c:formatCode>
                <c:ptCount val="12"/>
                <c:pt idx="0">
                  <c:v>32.800000000000004</c:v>
                </c:pt>
                <c:pt idx="1">
                  <c:v>27.2</c:v>
                </c:pt>
                <c:pt idx="2">
                  <c:v>25.7</c:v>
                </c:pt>
                <c:pt idx="3">
                  <c:v>28.2</c:v>
                </c:pt>
                <c:pt idx="4">
                  <c:v>79.8</c:v>
                </c:pt>
                <c:pt idx="5">
                  <c:v>33.6</c:v>
                </c:pt>
                <c:pt idx="6">
                  <c:v>99.4</c:v>
                </c:pt>
                <c:pt idx="7">
                  <c:v>41.3</c:v>
                </c:pt>
                <c:pt idx="8">
                  <c:v>0</c:v>
                </c:pt>
                <c:pt idx="9">
                  <c:v>50.4</c:v>
                </c:pt>
                <c:pt idx="10">
                  <c:v>0.4</c:v>
                </c:pt>
                <c:pt idx="11">
                  <c:v>28.6</c:v>
                </c:pt>
              </c:numCache>
            </c:numRef>
          </c:val>
          <c:extLst>
            <c:ext xmlns:c16="http://schemas.microsoft.com/office/drawing/2014/chart" uri="{C3380CC4-5D6E-409C-BE32-E72D297353CC}">
              <c16:uniqueId val="{00000000-2C38-43ED-90F8-0873CEB32FA4}"/>
            </c:ext>
          </c:extLst>
        </c:ser>
        <c:ser>
          <c:idx val="1"/>
          <c:order val="1"/>
          <c:tx>
            <c:strRef>
              <c:f>Лист1!$D$13</c:f>
              <c:strCache>
                <c:ptCount val="1"/>
                <c:pt idx="0">
                  <c:v>Тетевен</c:v>
                </c:pt>
              </c:strCache>
            </c:strRef>
          </c:tx>
          <c:invertIfNegative val="0"/>
          <c:val>
            <c:numRef>
              <c:f>Лист1!$D$14:$D$25</c:f>
              <c:numCache>
                <c:formatCode>0</c:formatCode>
                <c:ptCount val="12"/>
                <c:pt idx="0">
                  <c:v>32</c:v>
                </c:pt>
                <c:pt idx="1">
                  <c:v>8</c:v>
                </c:pt>
                <c:pt idx="2">
                  <c:v>38</c:v>
                </c:pt>
                <c:pt idx="3">
                  <c:v>65</c:v>
                </c:pt>
                <c:pt idx="4">
                  <c:v>135</c:v>
                </c:pt>
                <c:pt idx="5">
                  <c:v>121</c:v>
                </c:pt>
                <c:pt idx="6">
                  <c:v>129</c:v>
                </c:pt>
                <c:pt idx="7">
                  <c:v>99</c:v>
                </c:pt>
                <c:pt idx="8">
                  <c:v>8</c:v>
                </c:pt>
                <c:pt idx="9">
                  <c:v>109</c:v>
                </c:pt>
                <c:pt idx="10">
                  <c:v>1</c:v>
                </c:pt>
                <c:pt idx="11">
                  <c:v>39</c:v>
                </c:pt>
              </c:numCache>
            </c:numRef>
          </c:val>
          <c:extLst>
            <c:ext xmlns:c16="http://schemas.microsoft.com/office/drawing/2014/chart" uri="{C3380CC4-5D6E-409C-BE32-E72D297353CC}">
              <c16:uniqueId val="{00000001-2C38-43ED-90F8-0873CEB32FA4}"/>
            </c:ext>
          </c:extLst>
        </c:ser>
        <c:dLbls>
          <c:showLegendKey val="0"/>
          <c:showVal val="0"/>
          <c:showCatName val="0"/>
          <c:showSerName val="0"/>
          <c:showPercent val="0"/>
          <c:showBubbleSize val="0"/>
        </c:dLbls>
        <c:gapWidth val="180"/>
        <c:axId val="80824192"/>
        <c:axId val="80855040"/>
      </c:barChart>
      <c:catAx>
        <c:axId val="80824192"/>
        <c:scaling>
          <c:orientation val="minMax"/>
        </c:scaling>
        <c:delete val="0"/>
        <c:axPos val="b"/>
        <c:title>
          <c:tx>
            <c:rich>
              <a:bodyPr/>
              <a:lstStyle/>
              <a:p>
                <a:pPr>
                  <a:defRPr/>
                </a:pPr>
                <a:r>
                  <a:rPr lang="en-US" dirty="0"/>
                  <a:t>Month</a:t>
                </a:r>
              </a:p>
            </c:rich>
          </c:tx>
          <c:layout>
            <c:manualLayout>
              <c:xMode val="edge"/>
              <c:yMode val="edge"/>
              <c:x val="0.85693006087898693"/>
              <c:y val="0.81018679777509928"/>
            </c:manualLayout>
          </c:layout>
          <c:overlay val="0"/>
        </c:title>
        <c:numFmt formatCode="General" sourceLinked="1"/>
        <c:majorTickMark val="none"/>
        <c:minorTickMark val="none"/>
        <c:tickLblPos val="nextTo"/>
        <c:crossAx val="80855040"/>
        <c:crosses val="autoZero"/>
        <c:auto val="1"/>
        <c:lblAlgn val="ctr"/>
        <c:lblOffset val="100"/>
        <c:tickMarkSkip val="1"/>
        <c:noMultiLvlLbl val="0"/>
      </c:catAx>
      <c:valAx>
        <c:axId val="80855040"/>
        <c:scaling>
          <c:orientation val="minMax"/>
        </c:scaling>
        <c:delete val="0"/>
        <c:axPos val="l"/>
        <c:majorGridlines/>
        <c:title>
          <c:tx>
            <c:rich>
              <a:bodyPr rot="0" vert="horz"/>
              <a:lstStyle/>
              <a:p>
                <a:pPr>
                  <a:defRPr b="1"/>
                </a:pPr>
                <a:r>
                  <a:rPr lang="en-US" b="1" dirty="0"/>
                  <a:t>[mm]</a:t>
                </a:r>
              </a:p>
            </c:rich>
          </c:tx>
          <c:layout>
            <c:manualLayout>
              <c:xMode val="edge"/>
              <c:yMode val="edge"/>
              <c:x val="7.4876466962127131E-2"/>
              <c:y val="5.0848245390360022E-2"/>
            </c:manualLayout>
          </c:layout>
          <c:overlay val="0"/>
        </c:title>
        <c:numFmt formatCode="0" sourceLinked="1"/>
        <c:majorTickMark val="out"/>
        <c:minorTickMark val="none"/>
        <c:tickLblPos val="nextTo"/>
        <c:crossAx val="80824192"/>
        <c:crosses val="autoZero"/>
        <c:crossBetween val="between"/>
      </c:valAx>
    </c:plotArea>
    <c:legend>
      <c:legendPos val="r"/>
      <c:layout>
        <c:manualLayout>
          <c:xMode val="edge"/>
          <c:yMode val="edge"/>
          <c:x val="0.82945095354697063"/>
          <c:y val="0.42195682008592938"/>
          <c:w val="0.15646376057409681"/>
          <c:h val="0.12780222828746973"/>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33761069669999"/>
          <c:y val="5.1358579055758614E-2"/>
          <c:w val="0.69441477528886053"/>
          <c:h val="0.77988644451421663"/>
        </c:manualLayout>
      </c:layout>
      <c:barChart>
        <c:barDir val="col"/>
        <c:grouping val="clustered"/>
        <c:varyColors val="0"/>
        <c:ser>
          <c:idx val="0"/>
          <c:order val="0"/>
          <c:tx>
            <c:strRef>
              <c:f>Sheet1!$H$39</c:f>
              <c:strCache>
                <c:ptCount val="1"/>
                <c:pt idx="0">
                  <c:v>Плевен</c:v>
                </c:pt>
              </c:strCache>
            </c:strRef>
          </c:tx>
          <c:spPr>
            <a:ln>
              <a:solidFill>
                <a:schemeClr val="tx1"/>
              </a:solidFill>
            </a:ln>
          </c:spPr>
          <c:invertIfNegative val="0"/>
          <c:cat>
            <c:numRef>
              <c:f>Sheet1!$C$12:$N$12</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Sheet1!$C$13:$N$13</c:f>
              <c:numCache>
                <c:formatCode>General</c:formatCode>
                <c:ptCount val="12"/>
                <c:pt idx="0">
                  <c:v>40</c:v>
                </c:pt>
                <c:pt idx="1">
                  <c:v>98</c:v>
                </c:pt>
                <c:pt idx="2">
                  <c:v>40</c:v>
                </c:pt>
                <c:pt idx="3">
                  <c:v>22</c:v>
                </c:pt>
                <c:pt idx="4">
                  <c:v>32</c:v>
                </c:pt>
                <c:pt idx="5">
                  <c:v>59</c:v>
                </c:pt>
                <c:pt idx="6">
                  <c:v>102</c:v>
                </c:pt>
                <c:pt idx="7">
                  <c:v>35</c:v>
                </c:pt>
                <c:pt idx="8">
                  <c:v>60</c:v>
                </c:pt>
                <c:pt idx="9">
                  <c:v>56</c:v>
                </c:pt>
                <c:pt idx="10">
                  <c:v>11</c:v>
                </c:pt>
                <c:pt idx="11">
                  <c:v>64</c:v>
                </c:pt>
              </c:numCache>
            </c:numRef>
          </c:val>
          <c:extLst>
            <c:ext xmlns:c16="http://schemas.microsoft.com/office/drawing/2014/chart" uri="{C3380CC4-5D6E-409C-BE32-E72D297353CC}">
              <c16:uniqueId val="{00000000-7267-49F2-932D-3512FAB4655A}"/>
            </c:ext>
          </c:extLst>
        </c:ser>
        <c:ser>
          <c:idx val="1"/>
          <c:order val="1"/>
          <c:tx>
            <c:strRef>
              <c:f>Sheet1!$H$40</c:f>
              <c:strCache>
                <c:ptCount val="1"/>
                <c:pt idx="0">
                  <c:v>Тетевен</c:v>
                </c:pt>
              </c:strCache>
            </c:strRef>
          </c:tx>
          <c:invertIfNegative val="0"/>
          <c:val>
            <c:numRef>
              <c:f>Sheet1!$C$15:$N$15</c:f>
              <c:numCache>
                <c:formatCode>General</c:formatCode>
                <c:ptCount val="12"/>
                <c:pt idx="0">
                  <c:v>62</c:v>
                </c:pt>
                <c:pt idx="1">
                  <c:v>50</c:v>
                </c:pt>
                <c:pt idx="2">
                  <c:v>52</c:v>
                </c:pt>
                <c:pt idx="3">
                  <c:v>36</c:v>
                </c:pt>
                <c:pt idx="4">
                  <c:v>57</c:v>
                </c:pt>
                <c:pt idx="5">
                  <c:v>140</c:v>
                </c:pt>
                <c:pt idx="6">
                  <c:v>127</c:v>
                </c:pt>
                <c:pt idx="7">
                  <c:v>54</c:v>
                </c:pt>
                <c:pt idx="8">
                  <c:v>72</c:v>
                </c:pt>
                <c:pt idx="9">
                  <c:v>32.300000000000004</c:v>
                </c:pt>
                <c:pt idx="10">
                  <c:v>12.6</c:v>
                </c:pt>
                <c:pt idx="11">
                  <c:v>45.3</c:v>
                </c:pt>
              </c:numCache>
            </c:numRef>
          </c:val>
          <c:extLst>
            <c:ext xmlns:c16="http://schemas.microsoft.com/office/drawing/2014/chart" uri="{C3380CC4-5D6E-409C-BE32-E72D297353CC}">
              <c16:uniqueId val="{00000001-7267-49F2-932D-3512FAB4655A}"/>
            </c:ext>
          </c:extLst>
        </c:ser>
        <c:dLbls>
          <c:showLegendKey val="0"/>
          <c:showVal val="0"/>
          <c:showCatName val="0"/>
          <c:showSerName val="0"/>
          <c:showPercent val="0"/>
          <c:showBubbleSize val="0"/>
        </c:dLbls>
        <c:gapWidth val="180"/>
        <c:axId val="86835584"/>
        <c:axId val="86837504"/>
      </c:barChart>
      <c:catAx>
        <c:axId val="86835584"/>
        <c:scaling>
          <c:orientation val="minMax"/>
        </c:scaling>
        <c:delete val="0"/>
        <c:axPos val="b"/>
        <c:title>
          <c:tx>
            <c:rich>
              <a:bodyPr/>
              <a:lstStyle/>
              <a:p>
                <a:pPr>
                  <a:defRPr/>
                </a:pPr>
                <a:r>
                  <a:rPr lang="en-US" dirty="0"/>
                  <a:t>Month</a:t>
                </a:r>
              </a:p>
            </c:rich>
          </c:tx>
          <c:layout>
            <c:manualLayout>
              <c:xMode val="edge"/>
              <c:yMode val="edge"/>
              <c:x val="0.83682746279092868"/>
              <c:y val="0.78386112036980871"/>
            </c:manualLayout>
          </c:layout>
          <c:overlay val="0"/>
        </c:title>
        <c:numFmt formatCode="General" sourceLinked="1"/>
        <c:majorTickMark val="none"/>
        <c:minorTickMark val="none"/>
        <c:tickLblPos val="nextTo"/>
        <c:crossAx val="86837504"/>
        <c:crosses val="autoZero"/>
        <c:auto val="1"/>
        <c:lblAlgn val="ctr"/>
        <c:lblOffset val="100"/>
        <c:noMultiLvlLbl val="0"/>
      </c:catAx>
      <c:valAx>
        <c:axId val="86837504"/>
        <c:scaling>
          <c:orientation val="minMax"/>
        </c:scaling>
        <c:delete val="0"/>
        <c:axPos val="l"/>
        <c:majorGridlines/>
        <c:title>
          <c:tx>
            <c:rich>
              <a:bodyPr rot="0" vert="horz"/>
              <a:lstStyle/>
              <a:p>
                <a:pPr>
                  <a:defRPr/>
                </a:pPr>
                <a:r>
                  <a:rPr lang="en-US" dirty="0"/>
                  <a:t>[mm]</a:t>
                </a:r>
              </a:p>
            </c:rich>
          </c:tx>
          <c:layout>
            <c:manualLayout>
              <c:xMode val="edge"/>
              <c:yMode val="edge"/>
              <c:x val="0.12019300389175491"/>
              <c:y val="4.9030156204229312E-2"/>
            </c:manualLayout>
          </c:layout>
          <c:overlay val="0"/>
        </c:title>
        <c:numFmt formatCode="General" sourceLinked="1"/>
        <c:majorTickMark val="out"/>
        <c:minorTickMark val="none"/>
        <c:tickLblPos val="nextTo"/>
        <c:crossAx val="86835584"/>
        <c:crosses val="autoZero"/>
        <c:crossBetween val="between"/>
      </c:valAx>
    </c:plotArea>
    <c:legend>
      <c:legendPos val="r"/>
      <c:layout>
        <c:manualLayout>
          <c:xMode val="edge"/>
          <c:yMode val="edge"/>
          <c:x val="0.81001025262467197"/>
          <c:y val="0.35583176073158707"/>
          <c:w val="0.18718708989501312"/>
          <c:h val="0.19887467191601049"/>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20709014512552"/>
          <c:y val="7.5444886732331892E-2"/>
          <c:w val="0.77808551957912486"/>
          <c:h val="0.80857521961046375"/>
        </c:manualLayout>
      </c:layout>
      <c:lineChart>
        <c:grouping val="standard"/>
        <c:varyColors val="0"/>
        <c:ser>
          <c:idx val="1"/>
          <c:order val="0"/>
          <c:tx>
            <c:v>Population-Vit Basin</c:v>
          </c:tx>
          <c:spPr>
            <a:ln w="31750" cap="rnd">
              <a:solidFill>
                <a:schemeClr val="accent2"/>
              </a:solidFill>
              <a:round/>
            </a:ln>
            <a:effectLst>
              <a:outerShdw blurRad="40000" dist="23000" dir="5400000" rotWithShape="0">
                <a:srgbClr val="000000">
                  <a:alpha val="35000"/>
                </a:srgbClr>
              </a:outerShdw>
            </a:effectLst>
          </c:spPr>
          <c:marker>
            <c:symbol val="none"/>
          </c:marker>
          <c:cat>
            <c:numRef>
              <c:f>(Summary!$E$1,Summary!$K$1,Summary!$Q$1,Summary!$W$1,Summary!$AC$1,Summary!$AI$1,Summary!$AO$1,Summary!$AU$1,Summary!$BA$1,Summary!$BG$1)</c:f>
              <c:numCache>
                <c:formatCode>General</c:formatCode>
                <c:ptCount val="10"/>
                <c:pt idx="0">
                  <c:v>2000</c:v>
                </c:pt>
                <c:pt idx="1">
                  <c:v>2001</c:v>
                </c:pt>
                <c:pt idx="2">
                  <c:v>2002</c:v>
                </c:pt>
                <c:pt idx="3">
                  <c:v>2003</c:v>
                </c:pt>
                <c:pt idx="4">
                  <c:v>2004</c:v>
                </c:pt>
                <c:pt idx="5">
                  <c:v>2005</c:v>
                </c:pt>
                <c:pt idx="6">
                  <c:v>2006</c:v>
                </c:pt>
                <c:pt idx="7">
                  <c:v>2007</c:v>
                </c:pt>
                <c:pt idx="8">
                  <c:v>2008</c:v>
                </c:pt>
                <c:pt idx="9" formatCode="0">
                  <c:v>2009</c:v>
                </c:pt>
              </c:numCache>
            </c:numRef>
          </c:cat>
          <c:val>
            <c:numRef>
              <c:f>(Summary!$E$100,Summary!$K$100,Summary!$Q$100,Summary!$W$100,Summary!$AC$100,Summary!$AI$100,Summary!$AO$100,Summary!$AU$100,Summary!$BA$100,Summary!$BG$100)</c:f>
              <c:numCache>
                <c:formatCode>0</c:formatCode>
                <c:ptCount val="10"/>
                <c:pt idx="0">
                  <c:v>230125</c:v>
                </c:pt>
                <c:pt idx="1">
                  <c:v>226913</c:v>
                </c:pt>
                <c:pt idx="2">
                  <c:v>223174</c:v>
                </c:pt>
                <c:pt idx="3">
                  <c:v>220893</c:v>
                </c:pt>
                <c:pt idx="4">
                  <c:v>215944</c:v>
                </c:pt>
                <c:pt idx="5">
                  <c:v>214783</c:v>
                </c:pt>
                <c:pt idx="6">
                  <c:v>211835</c:v>
                </c:pt>
                <c:pt idx="7">
                  <c:v>212029</c:v>
                </c:pt>
                <c:pt idx="8">
                  <c:v>210434</c:v>
                </c:pt>
                <c:pt idx="9">
                  <c:v>208483</c:v>
                </c:pt>
              </c:numCache>
            </c:numRef>
          </c:val>
          <c:smooth val="0"/>
          <c:extLst>
            <c:ext xmlns:c16="http://schemas.microsoft.com/office/drawing/2014/chart" uri="{C3380CC4-5D6E-409C-BE32-E72D297353CC}">
              <c16:uniqueId val="{00000000-2F13-4FB2-BEDC-FA40E86DC032}"/>
            </c:ext>
          </c:extLst>
        </c:ser>
        <c:ser>
          <c:idx val="2"/>
          <c:order val="1"/>
          <c:tx>
            <c:v>Population in villages</c:v>
          </c:tx>
          <c:spPr>
            <a:ln w="31750" cap="rnd">
              <a:solidFill>
                <a:schemeClr val="accent3"/>
              </a:solidFill>
              <a:round/>
            </a:ln>
            <a:effectLst>
              <a:outerShdw blurRad="40000" dist="23000" dir="5400000" rotWithShape="0">
                <a:srgbClr val="000000">
                  <a:alpha val="35000"/>
                </a:srgbClr>
              </a:outerShdw>
            </a:effectLst>
          </c:spPr>
          <c:marker>
            <c:symbol val="none"/>
          </c:marker>
          <c:cat>
            <c:numRef>
              <c:f>(Summary!$E$1,Summary!$K$1,Summary!$Q$1,Summary!$W$1,Summary!$AC$1,Summary!$AI$1,Summary!$AO$1,Summary!$AU$1,Summary!$BA$1,Summary!$BG$1)</c:f>
              <c:numCache>
                <c:formatCode>General</c:formatCode>
                <c:ptCount val="10"/>
                <c:pt idx="0">
                  <c:v>2000</c:v>
                </c:pt>
                <c:pt idx="1">
                  <c:v>2001</c:v>
                </c:pt>
                <c:pt idx="2">
                  <c:v>2002</c:v>
                </c:pt>
                <c:pt idx="3">
                  <c:v>2003</c:v>
                </c:pt>
                <c:pt idx="4">
                  <c:v>2004</c:v>
                </c:pt>
                <c:pt idx="5">
                  <c:v>2005</c:v>
                </c:pt>
                <c:pt idx="6">
                  <c:v>2006</c:v>
                </c:pt>
                <c:pt idx="7">
                  <c:v>2007</c:v>
                </c:pt>
                <c:pt idx="8">
                  <c:v>2008</c:v>
                </c:pt>
                <c:pt idx="9" formatCode="0">
                  <c:v>2009</c:v>
                </c:pt>
              </c:numCache>
            </c:numRef>
          </c:cat>
          <c:val>
            <c:numRef>
              <c:f>(Summary!$E$97,Summary!$K$97,Summary!$Q$97,Summary!$W$97,Summary!$AC$97,Summary!$AI$97,Summary!$AO$97,Summary!$AU$97,Summary!$BA$97,Summary!$BG$97)</c:f>
              <c:numCache>
                <c:formatCode>0</c:formatCode>
                <c:ptCount val="10"/>
                <c:pt idx="0">
                  <c:v>77368</c:v>
                </c:pt>
                <c:pt idx="1">
                  <c:v>73345</c:v>
                </c:pt>
                <c:pt idx="2">
                  <c:v>72126</c:v>
                </c:pt>
                <c:pt idx="3">
                  <c:v>72759</c:v>
                </c:pt>
                <c:pt idx="4">
                  <c:v>69610</c:v>
                </c:pt>
                <c:pt idx="5">
                  <c:v>70413</c:v>
                </c:pt>
                <c:pt idx="6">
                  <c:v>69952</c:v>
                </c:pt>
                <c:pt idx="7">
                  <c:v>69441</c:v>
                </c:pt>
                <c:pt idx="8">
                  <c:v>68277</c:v>
                </c:pt>
                <c:pt idx="9">
                  <c:v>67597</c:v>
                </c:pt>
              </c:numCache>
            </c:numRef>
          </c:val>
          <c:smooth val="0"/>
          <c:extLst>
            <c:ext xmlns:c16="http://schemas.microsoft.com/office/drawing/2014/chart" uri="{C3380CC4-5D6E-409C-BE32-E72D297353CC}">
              <c16:uniqueId val="{00000001-2F13-4FB2-BEDC-FA40E86DC032}"/>
            </c:ext>
          </c:extLst>
        </c:ser>
        <c:ser>
          <c:idx val="0"/>
          <c:order val="2"/>
          <c:tx>
            <c:v>Population in towns</c:v>
          </c:tx>
          <c:spPr>
            <a:ln w="31750" cap="rnd">
              <a:solidFill>
                <a:schemeClr val="accent1"/>
              </a:solidFill>
              <a:round/>
            </a:ln>
            <a:effectLst>
              <a:outerShdw blurRad="40000" dist="23000" dir="5400000" rotWithShape="0">
                <a:srgbClr val="000000">
                  <a:alpha val="35000"/>
                </a:srgbClr>
              </a:outerShdw>
            </a:effectLst>
          </c:spPr>
          <c:marker>
            <c:symbol val="none"/>
          </c:marker>
          <c:cat>
            <c:numRef>
              <c:f>(Summary!$E$1,Summary!$K$1,Summary!$Q$1,Summary!$W$1,Summary!$AC$1,Summary!$AI$1,Summary!$AO$1,Summary!$AU$1,Summary!$BA$1,Summary!$BG$1)</c:f>
              <c:numCache>
                <c:formatCode>General</c:formatCode>
                <c:ptCount val="10"/>
                <c:pt idx="0">
                  <c:v>2000</c:v>
                </c:pt>
                <c:pt idx="1">
                  <c:v>2001</c:v>
                </c:pt>
                <c:pt idx="2">
                  <c:v>2002</c:v>
                </c:pt>
                <c:pt idx="3">
                  <c:v>2003</c:v>
                </c:pt>
                <c:pt idx="4">
                  <c:v>2004</c:v>
                </c:pt>
                <c:pt idx="5">
                  <c:v>2005</c:v>
                </c:pt>
                <c:pt idx="6">
                  <c:v>2006</c:v>
                </c:pt>
                <c:pt idx="7">
                  <c:v>2007</c:v>
                </c:pt>
                <c:pt idx="8">
                  <c:v>2008</c:v>
                </c:pt>
                <c:pt idx="9" formatCode="0">
                  <c:v>2009</c:v>
                </c:pt>
              </c:numCache>
            </c:numRef>
          </c:cat>
          <c:val>
            <c:numRef>
              <c:f>(Summary!$E$98,Summary!$K$98,Summary!$Q$98,Summary!$W$98,Summary!$AC$98,Summary!$AI$98,Summary!$AO$98,Summary!$AU$98,Summary!$BA$98,Summary!$BG$98)</c:f>
              <c:numCache>
                <c:formatCode>0</c:formatCode>
                <c:ptCount val="10"/>
                <c:pt idx="0">
                  <c:v>152757</c:v>
                </c:pt>
                <c:pt idx="1">
                  <c:v>153568</c:v>
                </c:pt>
                <c:pt idx="2">
                  <c:v>151048</c:v>
                </c:pt>
                <c:pt idx="3">
                  <c:v>148134</c:v>
                </c:pt>
                <c:pt idx="4">
                  <c:v>146334</c:v>
                </c:pt>
                <c:pt idx="5">
                  <c:v>144370</c:v>
                </c:pt>
                <c:pt idx="6">
                  <c:v>141883</c:v>
                </c:pt>
                <c:pt idx="7">
                  <c:v>142588</c:v>
                </c:pt>
                <c:pt idx="8">
                  <c:v>142157</c:v>
                </c:pt>
                <c:pt idx="9">
                  <c:v>140886</c:v>
                </c:pt>
              </c:numCache>
            </c:numRef>
          </c:val>
          <c:smooth val="0"/>
          <c:extLst>
            <c:ext xmlns:c16="http://schemas.microsoft.com/office/drawing/2014/chart" uri="{C3380CC4-5D6E-409C-BE32-E72D297353CC}">
              <c16:uniqueId val="{00000002-2F13-4FB2-BEDC-FA40E86DC032}"/>
            </c:ext>
          </c:extLst>
        </c:ser>
        <c:dLbls>
          <c:showLegendKey val="0"/>
          <c:showVal val="0"/>
          <c:showCatName val="0"/>
          <c:showSerName val="0"/>
          <c:showPercent val="0"/>
          <c:showBubbleSize val="0"/>
        </c:dLbls>
        <c:smooth val="0"/>
        <c:axId val="107558784"/>
        <c:axId val="107560320"/>
      </c:lineChart>
      <c:catAx>
        <c:axId val="10755878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bg-BG"/>
          </a:p>
        </c:txPr>
        <c:crossAx val="107560320"/>
        <c:crosses val="autoZero"/>
        <c:auto val="1"/>
        <c:lblAlgn val="ctr"/>
        <c:lblOffset val="100"/>
        <c:noMultiLvlLbl val="0"/>
      </c:catAx>
      <c:valAx>
        <c:axId val="107560320"/>
        <c:scaling>
          <c:orientation val="minMax"/>
          <c:max val="300000"/>
          <c:min val="5000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r>
                  <a:rPr lang="en-US"/>
                  <a:t>Population</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bg-BG"/>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bg-BG"/>
          </a:p>
        </c:txPr>
        <c:crossAx val="107558784"/>
        <c:crosses val="autoZero"/>
        <c:crossBetween val="between"/>
      </c:valAx>
      <c:spPr>
        <a:noFill/>
        <a:ln>
          <a:noFill/>
        </a:ln>
        <a:effectLst/>
      </c:spPr>
    </c:plotArea>
    <c:legend>
      <c:legendPos val="b"/>
      <c:layout>
        <c:manualLayout>
          <c:xMode val="edge"/>
          <c:yMode val="edge"/>
          <c:x val="0.64708520179372186"/>
          <c:y val="0.10024542135185131"/>
          <c:w val="0.31704035874439468"/>
          <c:h val="0.23062788738123596"/>
        </c:manualLayout>
      </c:layout>
      <c:overlay val="0"/>
      <c:spPr>
        <a:solidFill>
          <a:schemeClr val="bg1"/>
        </a:solid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bg-BG"/>
        </a:p>
      </c:txPr>
    </c:legend>
    <c:plotVisOnly val="1"/>
    <c:dispBlanksAs val="gap"/>
    <c:showDLblsOverMax val="0"/>
  </c:chart>
  <c:spPr>
    <a:noFill/>
    <a:ln>
      <a:noFill/>
    </a:ln>
    <a:effectLst/>
  </c:spPr>
  <c:txPr>
    <a:bodyPr/>
    <a:lstStyle/>
    <a:p>
      <a:pPr>
        <a:defRPr sz="900">
          <a:solidFill>
            <a:schemeClr val="tx1"/>
          </a:solidFill>
        </a:defRPr>
      </a:pPr>
      <a:endParaRPr lang="bg-B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79298428904629"/>
          <c:y val="8.3727780373636082E-2"/>
          <c:w val="0.60779486903552848"/>
          <c:h val="0.78916770794372681"/>
        </c:manualLayout>
      </c:layout>
      <c:lineChart>
        <c:grouping val="standard"/>
        <c:varyColors val="0"/>
        <c:ser>
          <c:idx val="0"/>
          <c:order val="0"/>
          <c:tx>
            <c:strRef>
              <c:f>'urb_water supply prerabot'!$I$1:$I$3</c:f>
              <c:strCache>
                <c:ptCount val="3"/>
                <c:pt idx="0">
                  <c:v>Supplied water</c:v>
                </c:pt>
              </c:strCache>
            </c:strRef>
          </c:tx>
          <c:spPr>
            <a:ln w="31750" cap="rnd">
              <a:solidFill>
                <a:schemeClr val="accent1"/>
              </a:solidFill>
              <a:round/>
            </a:ln>
            <a:effectLst>
              <a:outerShdw blurRad="40000" dist="23000" dir="5400000" rotWithShape="0">
                <a:srgbClr val="000000">
                  <a:alpha val="35000"/>
                </a:srgbClr>
              </a:outerShdw>
            </a:effectLst>
          </c:spPr>
          <c:marker>
            <c:symbol val="none"/>
          </c:marker>
          <c:cat>
            <c:numRef>
              <c:f>'urb_water supply prerabot'!$F$789:$F$798</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'urb_water supply prerabot'!$I$776:$I$785</c:f>
              <c:numCache>
                <c:formatCode>0</c:formatCode>
                <c:ptCount val="10"/>
                <c:pt idx="0">
                  <c:v>26056276</c:v>
                </c:pt>
                <c:pt idx="1">
                  <c:v>24138716</c:v>
                </c:pt>
                <c:pt idx="2">
                  <c:v>21679655</c:v>
                </c:pt>
                <c:pt idx="3">
                  <c:v>21893432</c:v>
                </c:pt>
                <c:pt idx="4">
                  <c:v>20242142</c:v>
                </c:pt>
                <c:pt idx="5">
                  <c:v>23399738</c:v>
                </c:pt>
                <c:pt idx="6">
                  <c:v>24639032</c:v>
                </c:pt>
                <c:pt idx="7">
                  <c:v>23530176</c:v>
                </c:pt>
                <c:pt idx="8">
                  <c:v>23327524</c:v>
                </c:pt>
                <c:pt idx="9">
                  <c:v>19394120</c:v>
                </c:pt>
              </c:numCache>
            </c:numRef>
          </c:val>
          <c:smooth val="0"/>
          <c:extLst>
            <c:ext xmlns:c16="http://schemas.microsoft.com/office/drawing/2014/chart" uri="{C3380CC4-5D6E-409C-BE32-E72D297353CC}">
              <c16:uniqueId val="{00000000-4B61-4D9C-93D4-CA1DEAF7CDEF}"/>
            </c:ext>
          </c:extLst>
        </c:ser>
        <c:ser>
          <c:idx val="2"/>
          <c:order val="1"/>
          <c:tx>
            <c:strRef>
              <c:f>'urb_water supply prerabot'!$J$1</c:f>
              <c:strCache>
                <c:ptCount val="1"/>
                <c:pt idx="0">
                  <c:v>Accounted water</c:v>
                </c:pt>
              </c:strCache>
            </c:strRef>
          </c:tx>
          <c:spPr>
            <a:ln w="31750" cap="rnd">
              <a:solidFill>
                <a:schemeClr val="accent3"/>
              </a:solidFill>
              <a:round/>
            </a:ln>
            <a:effectLst>
              <a:outerShdw blurRad="40000" dist="23000" dir="5400000" rotWithShape="0">
                <a:srgbClr val="000000">
                  <a:alpha val="35000"/>
                </a:srgbClr>
              </a:outerShdw>
            </a:effectLst>
          </c:spPr>
          <c:marker>
            <c:symbol val="none"/>
          </c:marker>
          <c:cat>
            <c:numRef>
              <c:f>'urb_water supply prerabot'!$F$776:$F$785</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'urb_water supply prerabot'!$J$776:$J$785</c:f>
              <c:numCache>
                <c:formatCode>0</c:formatCode>
                <c:ptCount val="10"/>
                <c:pt idx="0">
                  <c:v>13383291</c:v>
                </c:pt>
                <c:pt idx="1">
                  <c:v>11926039</c:v>
                </c:pt>
                <c:pt idx="2">
                  <c:v>10886264</c:v>
                </c:pt>
                <c:pt idx="3">
                  <c:v>11492645</c:v>
                </c:pt>
                <c:pt idx="4">
                  <c:v>11057010.026000001</c:v>
                </c:pt>
                <c:pt idx="5">
                  <c:v>10985333.011</c:v>
                </c:pt>
                <c:pt idx="6">
                  <c:v>10169186.993999999</c:v>
                </c:pt>
                <c:pt idx="7">
                  <c:v>10072898.688000001</c:v>
                </c:pt>
                <c:pt idx="8">
                  <c:v>9824691.7599999998</c:v>
                </c:pt>
                <c:pt idx="9">
                  <c:v>9360423.845999999</c:v>
                </c:pt>
              </c:numCache>
            </c:numRef>
          </c:val>
          <c:smooth val="0"/>
          <c:extLst>
            <c:ext xmlns:c16="http://schemas.microsoft.com/office/drawing/2014/chart" uri="{C3380CC4-5D6E-409C-BE32-E72D297353CC}">
              <c16:uniqueId val="{00000001-4B61-4D9C-93D4-CA1DEAF7CDEF}"/>
            </c:ext>
          </c:extLst>
        </c:ser>
        <c:dLbls>
          <c:showLegendKey val="0"/>
          <c:showVal val="0"/>
          <c:showCatName val="0"/>
          <c:showSerName val="0"/>
          <c:showPercent val="0"/>
          <c:showBubbleSize val="0"/>
        </c:dLbls>
        <c:smooth val="0"/>
        <c:axId val="69060864"/>
        <c:axId val="69063040"/>
      </c:lineChart>
      <c:catAx>
        <c:axId val="6906086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r>
                  <a:rPr lang="en-US"/>
                  <a:t>Year</a:t>
                </a:r>
              </a:p>
            </c:rich>
          </c:tx>
          <c:layout>
            <c:manualLayout>
              <c:xMode val="edge"/>
              <c:yMode val="edge"/>
              <c:x val="0.71396562019144894"/>
              <c:y val="0.795542836456921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bg-BG"/>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solidFill>
                <a:latin typeface="+mn-lt"/>
                <a:ea typeface="+mn-ea"/>
                <a:cs typeface="+mn-cs"/>
              </a:defRPr>
            </a:pPr>
            <a:endParaRPr lang="bg-BG"/>
          </a:p>
        </c:txPr>
        <c:crossAx val="69063040"/>
        <c:crosses val="autoZero"/>
        <c:auto val="0"/>
        <c:lblAlgn val="ctr"/>
        <c:lblOffset val="100"/>
        <c:noMultiLvlLbl val="0"/>
      </c:catAx>
      <c:valAx>
        <c:axId val="69063040"/>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r>
                  <a:rPr lang="en-US"/>
                  <a:t>m3/year</a:t>
                </a:r>
                <a:endParaRPr lang="bg-BG"/>
              </a:p>
            </c:rich>
          </c:tx>
          <c:layout>
            <c:manualLayout>
              <c:xMode val="edge"/>
              <c:yMode val="edge"/>
              <c:x val="1.0301088624187381E-2"/>
              <c:y val="0.3626353736051106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bg-BG"/>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bg-BG"/>
          </a:p>
        </c:txPr>
        <c:crossAx val="69060864"/>
        <c:crosses val="autoZero"/>
        <c:crossBetween val="midCat"/>
      </c:valAx>
      <c:spPr>
        <a:noFill/>
        <a:ln>
          <a:noFill/>
        </a:ln>
        <a:effectLst/>
      </c:spPr>
    </c:plotArea>
    <c:legend>
      <c:legendPos val="b"/>
      <c:layout>
        <c:manualLayout>
          <c:xMode val="edge"/>
          <c:yMode val="edge"/>
          <c:x val="0.2355636042151959"/>
          <c:y val="0.77795727418718552"/>
          <c:w val="0.4799414996214813"/>
          <c:h val="8.5401416224013663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bg-BG"/>
        </a:p>
      </c:txPr>
    </c:legend>
    <c:plotVisOnly val="1"/>
    <c:dispBlanksAs val="gap"/>
    <c:showDLblsOverMax val="0"/>
  </c:chart>
  <c:spPr>
    <a:noFill/>
    <a:ln>
      <a:noFill/>
    </a:ln>
    <a:effectLst/>
  </c:spPr>
  <c:txPr>
    <a:bodyPr/>
    <a:lstStyle/>
    <a:p>
      <a:pPr>
        <a:defRPr sz="900">
          <a:solidFill>
            <a:schemeClr val="tx1"/>
          </a:solidFill>
        </a:defRPr>
      </a:pPr>
      <a:endParaRPr lang="bg-BG"/>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25240594925633"/>
          <c:y val="5.1455532285334005E-2"/>
          <c:w val="0.73376837270342021"/>
          <c:h val="0.77122238323077386"/>
        </c:manualLayout>
      </c:layout>
      <c:scatterChart>
        <c:scatterStyle val="lineMarker"/>
        <c:varyColors val="0"/>
        <c:ser>
          <c:idx val="0"/>
          <c:order val="0"/>
          <c:spPr>
            <a:ln>
              <a:solidFill>
                <a:sysClr val="windowText" lastClr="000000"/>
              </a:solidFill>
            </a:ln>
          </c:spPr>
          <c:marker>
            <c:spPr>
              <a:solidFill>
                <a:sysClr val="windowText" lastClr="000000"/>
              </a:solidFill>
              <a:ln>
                <a:solidFill>
                  <a:sysClr val="windowText" lastClr="000000"/>
                </a:solidFill>
              </a:ln>
            </c:spPr>
          </c:marker>
          <c:dPt>
            <c:idx val="0"/>
            <c:marker>
              <c:symbol val="diamond"/>
              <c:size val="2"/>
            </c:marker>
            <c:bubble3D val="0"/>
            <c:extLst>
              <c:ext xmlns:c16="http://schemas.microsoft.com/office/drawing/2014/chart" uri="{C3380CC4-5D6E-409C-BE32-E72D297353CC}">
                <c16:uniqueId val="{00000000-C074-4D8D-A3D3-E2196ADB4243}"/>
              </c:ext>
            </c:extLst>
          </c:dPt>
          <c:dLbls>
            <c:dLbl>
              <c:idx val="5"/>
              <c:layout>
                <c:manualLayout>
                  <c:x val="-2.2222222222222251E-2"/>
                  <c:y val="-4.1711233459197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74-4D8D-A3D3-E2196ADB424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'leakages Pleven'!$Z$13:$Z$19</c:f>
              <c:numCache>
                <c:formatCode>#,##0</c:formatCode>
                <c:ptCount val="7"/>
                <c:pt idx="0" formatCode="General">
                  <c:v>0</c:v>
                </c:pt>
                <c:pt idx="1">
                  <c:v>280000</c:v>
                </c:pt>
                <c:pt idx="2">
                  <c:v>543250</c:v>
                </c:pt>
                <c:pt idx="3">
                  <c:v>561250</c:v>
                </c:pt>
                <c:pt idx="4">
                  <c:v>579250</c:v>
                </c:pt>
                <c:pt idx="5">
                  <c:v>597250</c:v>
                </c:pt>
                <c:pt idx="6">
                  <c:v>28226620</c:v>
                </c:pt>
              </c:numCache>
            </c:numRef>
          </c:xVal>
          <c:yVal>
            <c:numRef>
              <c:f>'leakages Pleven'!$X$13:$X$19</c:f>
              <c:numCache>
                <c:formatCode>0%</c:formatCode>
                <c:ptCount val="7"/>
                <c:pt idx="0">
                  <c:v>0</c:v>
                </c:pt>
                <c:pt idx="1">
                  <c:v>0.1</c:v>
                </c:pt>
                <c:pt idx="2">
                  <c:v>0.37000000000000038</c:v>
                </c:pt>
                <c:pt idx="3">
                  <c:v>0.54325000000000001</c:v>
                </c:pt>
                <c:pt idx="4">
                  <c:v>0.65350000000000064</c:v>
                </c:pt>
                <c:pt idx="5">
                  <c:v>0.72295750000000014</c:v>
                </c:pt>
                <c:pt idx="6">
                  <c:v>0.82000000000000062</c:v>
                </c:pt>
              </c:numCache>
            </c:numRef>
          </c:yVal>
          <c:smooth val="0"/>
          <c:extLst>
            <c:ext xmlns:c16="http://schemas.microsoft.com/office/drawing/2014/chart" uri="{C3380CC4-5D6E-409C-BE32-E72D297353CC}">
              <c16:uniqueId val="{00000002-C074-4D8D-A3D3-E2196ADB4243}"/>
            </c:ext>
          </c:extLst>
        </c:ser>
        <c:dLbls>
          <c:showLegendKey val="0"/>
          <c:showVal val="0"/>
          <c:showCatName val="0"/>
          <c:showSerName val="0"/>
          <c:showPercent val="0"/>
          <c:showBubbleSize val="0"/>
        </c:dLbls>
        <c:axId val="100028800"/>
        <c:axId val="100031104"/>
      </c:scatterChart>
      <c:valAx>
        <c:axId val="100028800"/>
        <c:scaling>
          <c:orientation val="minMax"/>
          <c:min val="0"/>
        </c:scaling>
        <c:delete val="0"/>
        <c:axPos val="b"/>
        <c:title>
          <c:tx>
            <c:rich>
              <a:bodyPr/>
              <a:lstStyle/>
              <a:p>
                <a:pPr>
                  <a:defRPr/>
                </a:pPr>
                <a:r>
                  <a:rPr lang="en-US" dirty="0"/>
                  <a:t>Investment</a:t>
                </a:r>
                <a:r>
                  <a:rPr lang="en-US" baseline="0" dirty="0"/>
                  <a:t> in million lv</a:t>
                </a:r>
                <a:endParaRPr lang="en-US" dirty="0"/>
              </a:p>
            </c:rich>
          </c:tx>
          <c:layout>
            <c:manualLayout>
              <c:xMode val="edge"/>
              <c:yMode val="edge"/>
              <c:x val="0.26765748031496495"/>
              <c:y val="0.92489642440212982"/>
            </c:manualLayout>
          </c:layout>
          <c:overlay val="0"/>
        </c:title>
        <c:numFmt formatCode="General" sourceLinked="1"/>
        <c:majorTickMark val="none"/>
        <c:minorTickMark val="none"/>
        <c:tickLblPos val="nextTo"/>
        <c:crossAx val="100031104"/>
        <c:crosses val="autoZero"/>
        <c:crossBetween val="midCat"/>
        <c:majorUnit val="5000000"/>
        <c:dispUnits>
          <c:builtInUnit val="millions"/>
        </c:dispUnits>
      </c:valAx>
      <c:valAx>
        <c:axId val="100031104"/>
        <c:scaling>
          <c:orientation val="minMax"/>
        </c:scaling>
        <c:delete val="0"/>
        <c:axPos val="l"/>
        <c:majorGridlines/>
        <c:title>
          <c:tx>
            <c:rich>
              <a:bodyPr/>
              <a:lstStyle/>
              <a:p>
                <a:pPr>
                  <a:defRPr/>
                </a:pPr>
                <a:r>
                  <a:rPr lang="en-US" dirty="0"/>
                  <a:t>Reducing leakages</a:t>
                </a:r>
              </a:p>
            </c:rich>
          </c:tx>
          <c:overlay val="0"/>
        </c:title>
        <c:numFmt formatCode="0%" sourceLinked="1"/>
        <c:majorTickMark val="none"/>
        <c:minorTickMark val="none"/>
        <c:tickLblPos val="nextTo"/>
        <c:crossAx val="100028800"/>
        <c:crosses val="autoZero"/>
        <c:crossBetween val="midCat"/>
      </c:valAx>
    </c:plotArea>
    <c:plotVisOnly val="1"/>
    <c:dispBlanksAs val="gap"/>
    <c:showDLblsOverMax val="0"/>
  </c:chart>
  <c:txPr>
    <a:bodyPr/>
    <a:lstStyle/>
    <a:p>
      <a:pPr>
        <a:defRPr sz="1200"/>
      </a:pPr>
      <a:endParaRPr lang="bg-BG"/>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1552447785855"/>
          <c:y val="4.3509346199574146E-2"/>
          <c:w val="0.75101299199786398"/>
          <c:h val="0.80288104108183922"/>
        </c:manualLayout>
      </c:layout>
      <c:scatterChart>
        <c:scatterStyle val="smoothMarker"/>
        <c:varyColors val="0"/>
        <c:ser>
          <c:idx val="0"/>
          <c:order val="0"/>
          <c:tx>
            <c:strRef>
              <c:f>Curve_consumption!$D$27</c:f>
              <c:strCache>
                <c:ptCount val="1"/>
                <c:pt idx="0">
                  <c:v>1st level of retrofit</c:v>
                </c:pt>
              </c:strCache>
            </c:strRef>
          </c:tx>
          <c:spPr>
            <a:ln>
              <a:solidFill>
                <a:srgbClr val="002060"/>
              </a:solidFill>
              <a:prstDash val="sysDash"/>
            </a:ln>
          </c:spPr>
          <c:marker>
            <c:symbol val="diamond"/>
            <c:size val="5"/>
            <c:spPr>
              <a:solidFill>
                <a:schemeClr val="bg1"/>
              </a:solidFill>
              <a:ln>
                <a:solidFill>
                  <a:srgbClr val="002060"/>
                </a:solidFill>
              </a:ln>
            </c:spPr>
          </c:marker>
          <c:xVal>
            <c:numRef>
              <c:f>Curve_consumption!$J$29:$J$39</c:f>
              <c:numCache>
                <c:formatCode>#,##0</c:formatCode>
                <c:ptCount val="11"/>
                <c:pt idx="0">
                  <c:v>0</c:v>
                </c:pt>
                <c:pt idx="1">
                  <c:v>624240</c:v>
                </c:pt>
                <c:pt idx="2">
                  <c:v>1248345</c:v>
                </c:pt>
                <c:pt idx="3">
                  <c:v>1872585</c:v>
                </c:pt>
                <c:pt idx="4">
                  <c:v>2496690</c:v>
                </c:pt>
                <c:pt idx="5">
                  <c:v>3120930</c:v>
                </c:pt>
                <c:pt idx="6">
                  <c:v>3745035</c:v>
                </c:pt>
                <c:pt idx="7">
                  <c:v>4369275</c:v>
                </c:pt>
                <c:pt idx="8">
                  <c:v>4993380</c:v>
                </c:pt>
                <c:pt idx="9">
                  <c:v>5617620</c:v>
                </c:pt>
                <c:pt idx="10">
                  <c:v>6241725</c:v>
                </c:pt>
              </c:numCache>
            </c:numRef>
          </c:xVal>
          <c:yVal>
            <c:numRef>
              <c:f>Curve_consumption!$I$29:$I$39</c:f>
              <c:numCache>
                <c:formatCode>0%</c:formatCode>
                <c:ptCount val="11"/>
                <c:pt idx="0">
                  <c:v>-3.1410981281745213E-6</c:v>
                </c:pt>
                <c:pt idx="1">
                  <c:v>2.0114179794378951E-2</c:v>
                </c:pt>
                <c:pt idx="2">
                  <c:v>4.0227150055204691E-2</c:v>
                </c:pt>
                <c:pt idx="3">
                  <c:v>6.0344470947711816E-2</c:v>
                </c:pt>
                <c:pt idx="4">
                  <c:v>8.0457441208537858E-2</c:v>
                </c:pt>
                <c:pt idx="5">
                  <c:v>0.10057476210104452</c:v>
                </c:pt>
                <c:pt idx="6">
                  <c:v>0.12068773236187057</c:v>
                </c:pt>
                <c:pt idx="7">
                  <c:v>0.14080505325437739</c:v>
                </c:pt>
                <c:pt idx="8">
                  <c:v>0.1609180235152036</c:v>
                </c:pt>
                <c:pt idx="9">
                  <c:v>0.18103534440771041</c:v>
                </c:pt>
                <c:pt idx="10">
                  <c:v>0.20114831466853644</c:v>
                </c:pt>
              </c:numCache>
            </c:numRef>
          </c:yVal>
          <c:smooth val="1"/>
          <c:extLst>
            <c:ext xmlns:c16="http://schemas.microsoft.com/office/drawing/2014/chart" uri="{C3380CC4-5D6E-409C-BE32-E72D297353CC}">
              <c16:uniqueId val="{00000000-A66A-4D79-A310-112F55992E1B}"/>
            </c:ext>
          </c:extLst>
        </c:ser>
        <c:ser>
          <c:idx val="1"/>
          <c:order val="1"/>
          <c:tx>
            <c:strRef>
              <c:f>Curve_consumption!$L$27</c:f>
              <c:strCache>
                <c:ptCount val="1"/>
                <c:pt idx="0">
                  <c:v>2nd level of retrofit</c:v>
                </c:pt>
              </c:strCache>
            </c:strRef>
          </c:tx>
          <c:spPr>
            <a:ln>
              <a:solidFill>
                <a:srgbClr val="002060"/>
              </a:solidFill>
            </a:ln>
          </c:spPr>
          <c:marker>
            <c:spPr>
              <a:solidFill>
                <a:schemeClr val="tx1"/>
              </a:solidFill>
              <a:ln>
                <a:solidFill>
                  <a:srgbClr val="002060"/>
                </a:solidFill>
              </a:ln>
            </c:spPr>
          </c:marker>
          <c:xVal>
            <c:numRef>
              <c:f>Curve_consumption!$R$29:$R$39</c:f>
              <c:numCache>
                <c:formatCode>#,##0</c:formatCode>
                <c:ptCount val="11"/>
                <c:pt idx="0">
                  <c:v>0</c:v>
                </c:pt>
                <c:pt idx="1">
                  <c:v>6242400</c:v>
                </c:pt>
                <c:pt idx="2">
                  <c:v>12483450</c:v>
                </c:pt>
                <c:pt idx="3">
                  <c:v>18725850</c:v>
                </c:pt>
                <c:pt idx="4">
                  <c:v>24966900</c:v>
                </c:pt>
                <c:pt idx="5">
                  <c:v>31209300</c:v>
                </c:pt>
                <c:pt idx="6">
                  <c:v>37450350</c:v>
                </c:pt>
                <c:pt idx="7">
                  <c:v>43692750</c:v>
                </c:pt>
                <c:pt idx="8">
                  <c:v>49933800</c:v>
                </c:pt>
                <c:pt idx="9">
                  <c:v>56176200</c:v>
                </c:pt>
                <c:pt idx="10">
                  <c:v>62417250</c:v>
                </c:pt>
              </c:numCache>
            </c:numRef>
          </c:xVal>
          <c:yVal>
            <c:numRef>
              <c:f>Curve_consumption!$Q$29:$Q$39</c:f>
              <c:numCache>
                <c:formatCode>0%</c:formatCode>
                <c:ptCount val="11"/>
                <c:pt idx="0">
                  <c:v>-3.1410981281745213E-6</c:v>
                </c:pt>
                <c:pt idx="1">
                  <c:v>4.0087631686736853E-2</c:v>
                </c:pt>
                <c:pt idx="2">
                  <c:v>8.0169734321777916E-2</c:v>
                </c:pt>
                <c:pt idx="3">
                  <c:v>0.1202605071066431</c:v>
                </c:pt>
                <c:pt idx="4">
                  <c:v>0.16034260974168416</c:v>
                </c:pt>
                <c:pt idx="5">
                  <c:v>0.20043338252654902</c:v>
                </c:pt>
                <c:pt idx="6">
                  <c:v>0.24051548516159024</c:v>
                </c:pt>
                <c:pt idx="7">
                  <c:v>0.28060625794645511</c:v>
                </c:pt>
                <c:pt idx="8">
                  <c:v>0.3206883605814963</c:v>
                </c:pt>
                <c:pt idx="9">
                  <c:v>0.36077913336636119</c:v>
                </c:pt>
                <c:pt idx="10">
                  <c:v>0.4008612360014025</c:v>
                </c:pt>
              </c:numCache>
            </c:numRef>
          </c:yVal>
          <c:smooth val="1"/>
          <c:extLst>
            <c:ext xmlns:c16="http://schemas.microsoft.com/office/drawing/2014/chart" uri="{C3380CC4-5D6E-409C-BE32-E72D297353CC}">
              <c16:uniqueId val="{00000001-A66A-4D79-A310-112F55992E1B}"/>
            </c:ext>
          </c:extLst>
        </c:ser>
        <c:ser>
          <c:idx val="2"/>
          <c:order val="2"/>
          <c:tx>
            <c:strRef>
              <c:f>Curve_consumption!$A$20</c:f>
              <c:strCache>
                <c:ptCount val="1"/>
                <c:pt idx="0">
                  <c:v>Only 2nd level of retrofit</c:v>
                </c:pt>
              </c:strCache>
            </c:strRef>
          </c:tx>
          <c:spPr>
            <a:ln>
              <a:solidFill>
                <a:srgbClr val="002060"/>
              </a:solidFill>
              <a:prstDash val="dash"/>
            </a:ln>
          </c:spPr>
          <c:marker>
            <c:symbol val="circle"/>
            <c:size val="6"/>
            <c:spPr>
              <a:solidFill>
                <a:sysClr val="windowText" lastClr="000000"/>
              </a:solidFill>
              <a:ln>
                <a:solidFill>
                  <a:srgbClr val="002060"/>
                </a:solidFill>
              </a:ln>
            </c:spPr>
          </c:marker>
          <c:xVal>
            <c:numRef>
              <c:f>Curve_consumption!$Z$29:$Z$39</c:f>
              <c:numCache>
                <c:formatCode>#,##0</c:formatCode>
                <c:ptCount val="11"/>
                <c:pt idx="0">
                  <c:v>0</c:v>
                </c:pt>
                <c:pt idx="1">
                  <c:v>5618160</c:v>
                </c:pt>
                <c:pt idx="2">
                  <c:v>11235105</c:v>
                </c:pt>
                <c:pt idx="3">
                  <c:v>16853265</c:v>
                </c:pt>
                <c:pt idx="4">
                  <c:v>22470210</c:v>
                </c:pt>
                <c:pt idx="5">
                  <c:v>28088370</c:v>
                </c:pt>
                <c:pt idx="6">
                  <c:v>33705315</c:v>
                </c:pt>
                <c:pt idx="7">
                  <c:v>39323475</c:v>
                </c:pt>
                <c:pt idx="8">
                  <c:v>44940420</c:v>
                </c:pt>
                <c:pt idx="9">
                  <c:v>50558580</c:v>
                </c:pt>
                <c:pt idx="10">
                  <c:v>56175525</c:v>
                </c:pt>
              </c:numCache>
            </c:numRef>
          </c:xVal>
          <c:yVal>
            <c:numRef>
              <c:f>Curve_consumption!$Y$29:$Y$39</c:f>
              <c:numCache>
                <c:formatCode>0%</c:formatCode>
                <c:ptCount val="11"/>
                <c:pt idx="0">
                  <c:v>-3.1410981281745213E-6</c:v>
                </c:pt>
                <c:pt idx="1">
                  <c:v>2.0114179794378951E-2</c:v>
                </c:pt>
                <c:pt idx="2">
                  <c:v>4.0227150055204691E-2</c:v>
                </c:pt>
                <c:pt idx="3">
                  <c:v>6.0344470947711816E-2</c:v>
                </c:pt>
                <c:pt idx="4">
                  <c:v>8.0457441208537858E-2</c:v>
                </c:pt>
                <c:pt idx="5">
                  <c:v>0.10057476210104452</c:v>
                </c:pt>
                <c:pt idx="6">
                  <c:v>0.12068773236187057</c:v>
                </c:pt>
                <c:pt idx="7">
                  <c:v>0.14080505325437739</c:v>
                </c:pt>
                <c:pt idx="8">
                  <c:v>0.1609180235152036</c:v>
                </c:pt>
                <c:pt idx="9">
                  <c:v>0.18103534440771041</c:v>
                </c:pt>
                <c:pt idx="10">
                  <c:v>0.20114831466853644</c:v>
                </c:pt>
              </c:numCache>
            </c:numRef>
          </c:yVal>
          <c:smooth val="1"/>
          <c:extLst>
            <c:ext xmlns:c16="http://schemas.microsoft.com/office/drawing/2014/chart" uri="{C3380CC4-5D6E-409C-BE32-E72D297353CC}">
              <c16:uniqueId val="{00000002-A66A-4D79-A310-112F55992E1B}"/>
            </c:ext>
          </c:extLst>
        </c:ser>
        <c:dLbls>
          <c:showLegendKey val="0"/>
          <c:showVal val="0"/>
          <c:showCatName val="0"/>
          <c:showSerName val="0"/>
          <c:showPercent val="0"/>
          <c:showBubbleSize val="0"/>
        </c:dLbls>
        <c:axId val="65394560"/>
        <c:axId val="65643264"/>
      </c:scatterChart>
      <c:valAx>
        <c:axId val="65394560"/>
        <c:scaling>
          <c:orientation val="minMax"/>
        </c:scaling>
        <c:delete val="0"/>
        <c:axPos val="b"/>
        <c:title>
          <c:tx>
            <c:rich>
              <a:bodyPr/>
              <a:lstStyle/>
              <a:p>
                <a:pPr>
                  <a:defRPr/>
                </a:pPr>
                <a:r>
                  <a:rPr lang="en-US" sz="1000" b="1" i="0" baseline="0">
                    <a:effectLst/>
                  </a:rPr>
                  <a:t>Investment in millions lv</a:t>
                </a:r>
                <a:endParaRPr lang="bg-BG" sz="1000">
                  <a:effectLst/>
                </a:endParaRPr>
              </a:p>
            </c:rich>
          </c:tx>
          <c:layout>
            <c:manualLayout>
              <c:xMode val="edge"/>
              <c:yMode val="edge"/>
              <c:x val="0.22023377263884683"/>
              <c:y val="0.93569101273201272"/>
            </c:manualLayout>
          </c:layout>
          <c:overlay val="0"/>
        </c:title>
        <c:numFmt formatCode="#,##0" sourceLinked="1"/>
        <c:majorTickMark val="none"/>
        <c:minorTickMark val="none"/>
        <c:tickLblPos val="nextTo"/>
        <c:crossAx val="65643264"/>
        <c:crosses val="autoZero"/>
        <c:crossBetween val="midCat"/>
        <c:majorUnit val="4000000"/>
        <c:minorUnit val="2000000"/>
        <c:dispUnits>
          <c:builtInUnit val="millions"/>
        </c:dispUnits>
      </c:valAx>
      <c:valAx>
        <c:axId val="65643264"/>
        <c:scaling>
          <c:orientation val="minMax"/>
          <c:min val="0"/>
        </c:scaling>
        <c:delete val="0"/>
        <c:axPos val="l"/>
        <c:majorGridlines/>
        <c:title>
          <c:tx>
            <c:rich>
              <a:bodyPr/>
              <a:lstStyle/>
              <a:p>
                <a:pPr>
                  <a:defRPr/>
                </a:pPr>
                <a:r>
                  <a:rPr lang="en-US" sz="1000" b="1" i="0" baseline="0">
                    <a:effectLst/>
                  </a:rPr>
                  <a:t>Water use reduction</a:t>
                </a:r>
                <a:endParaRPr lang="bg-BG" sz="1000">
                  <a:effectLst/>
                </a:endParaRPr>
              </a:p>
            </c:rich>
          </c:tx>
          <c:overlay val="0"/>
        </c:title>
        <c:numFmt formatCode="0%" sourceLinked="1"/>
        <c:majorTickMark val="none"/>
        <c:minorTickMark val="none"/>
        <c:tickLblPos val="nextTo"/>
        <c:crossAx val="65394560"/>
        <c:crosses val="autoZero"/>
        <c:crossBetween val="midCat"/>
      </c:valAx>
    </c:plotArea>
    <c:legend>
      <c:legendPos val="r"/>
      <c:layout>
        <c:manualLayout>
          <c:xMode val="edge"/>
          <c:yMode val="edge"/>
          <c:x val="0.65855452550420135"/>
          <c:y val="0.53439860883909385"/>
          <c:w val="0.33921889470367483"/>
          <c:h val="0.33567481321754816"/>
        </c:manualLayout>
      </c:layout>
      <c:overlay val="0"/>
      <c:spPr>
        <a:solidFill>
          <a:schemeClr val="bg1"/>
        </a:solidFill>
      </c:spPr>
      <c:txPr>
        <a:bodyPr/>
        <a:lstStyle/>
        <a:p>
          <a:pPr>
            <a:defRPr b="1"/>
          </a:pPr>
          <a:endParaRPr lang="bg-BG"/>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819945-D91D-438F-9588-161A53F992FB}" type="doc">
      <dgm:prSet loTypeId="urn:microsoft.com/office/officeart/2005/8/layout/hProcess4" loCatId="process" qsTypeId="urn:microsoft.com/office/officeart/2005/8/quickstyle/3d3" qsCatId="3D" csTypeId="urn:microsoft.com/office/officeart/2005/8/colors/accent0_1" csCatId="mainScheme" phldr="1"/>
      <dgm:spPr/>
      <dgm:t>
        <a:bodyPr/>
        <a:lstStyle/>
        <a:p>
          <a:endParaRPr lang="bg-BG"/>
        </a:p>
      </dgm:t>
    </dgm:pt>
    <dgm:pt modelId="{774723F0-1C42-4F02-9CFD-AF69D12EF793}">
      <dgm:prSet phldrT="[Text]" custT="1"/>
      <dgm:spPr>
        <a:solidFill>
          <a:schemeClr val="accent1">
            <a:lumMod val="60000"/>
            <a:lumOff val="40000"/>
          </a:schemeClr>
        </a:solidFill>
      </dgm:spPr>
      <dgm:t>
        <a:bodyPr/>
        <a:lstStyle/>
        <a:p>
          <a:r>
            <a:rPr lang="en-US" sz="1600" b="1" dirty="0">
              <a:latin typeface="Arial Narrow" pitchFamily="34" charset="0"/>
            </a:rPr>
            <a:t>Step</a:t>
          </a:r>
          <a:r>
            <a:rPr lang="bg-BG" sz="1600" b="1" dirty="0">
              <a:latin typeface="Arial Narrow" pitchFamily="34" charset="0"/>
            </a:rPr>
            <a:t> 1: </a:t>
          </a:r>
          <a:r>
            <a:rPr lang="en-US" sz="1600" b="1" dirty="0">
              <a:latin typeface="Arial Narrow" pitchFamily="34" charset="0"/>
            </a:rPr>
            <a:t>Modeling</a:t>
          </a:r>
          <a:endParaRPr lang="bg-BG" sz="1600" b="1" dirty="0">
            <a:latin typeface="Arial Narrow" pitchFamily="34" charset="0"/>
          </a:endParaRPr>
        </a:p>
      </dgm:t>
    </dgm:pt>
    <dgm:pt modelId="{5C7C2447-E100-41D9-A4A3-6342B737605F}" type="parTrans" cxnId="{F591943C-3CE7-4394-ADB1-00ADFFB80B40}">
      <dgm:prSet/>
      <dgm:spPr/>
      <dgm:t>
        <a:bodyPr/>
        <a:lstStyle/>
        <a:p>
          <a:endParaRPr lang="bg-BG">
            <a:latin typeface="Arial Narrow" pitchFamily="34" charset="0"/>
          </a:endParaRPr>
        </a:p>
      </dgm:t>
    </dgm:pt>
    <dgm:pt modelId="{4F6F7246-4070-4DE2-8BD0-84829C696C5C}" type="sibTrans" cxnId="{F591943C-3CE7-4394-ADB1-00ADFFB80B40}">
      <dgm:prSet/>
      <dgm:spPr/>
      <dgm:t>
        <a:bodyPr/>
        <a:lstStyle/>
        <a:p>
          <a:endParaRPr lang="bg-BG">
            <a:latin typeface="Arial Narrow" pitchFamily="34" charset="0"/>
          </a:endParaRPr>
        </a:p>
      </dgm:t>
    </dgm:pt>
    <dgm:pt modelId="{762EF58C-D414-49CF-9A97-7D81A59CD71A}">
      <dgm:prSet phldrT="[Text]"/>
      <dgm:spPr/>
      <dgm:t>
        <a:bodyPr/>
        <a:lstStyle/>
        <a:p>
          <a:r>
            <a:rPr lang="en-US" dirty="0">
              <a:latin typeface="Arial Narrow" pitchFamily="34" charset="0"/>
            </a:rPr>
            <a:t>WEAP</a:t>
          </a:r>
          <a:endParaRPr lang="bg-BG" dirty="0">
            <a:latin typeface="Arial Narrow" pitchFamily="34" charset="0"/>
          </a:endParaRPr>
        </a:p>
      </dgm:t>
    </dgm:pt>
    <dgm:pt modelId="{AE761715-3E0F-4B49-B1CE-765B1FC9A1E6}" type="parTrans" cxnId="{82A97D0E-C7CA-476D-B4E0-BB2496382B4E}">
      <dgm:prSet/>
      <dgm:spPr/>
      <dgm:t>
        <a:bodyPr/>
        <a:lstStyle/>
        <a:p>
          <a:endParaRPr lang="bg-BG">
            <a:latin typeface="Arial Narrow" pitchFamily="34" charset="0"/>
          </a:endParaRPr>
        </a:p>
      </dgm:t>
    </dgm:pt>
    <dgm:pt modelId="{EA3F6AE0-E2E5-4898-B209-F7AE6715BD6F}" type="sibTrans" cxnId="{82A97D0E-C7CA-476D-B4E0-BB2496382B4E}">
      <dgm:prSet/>
      <dgm:spPr/>
      <dgm:t>
        <a:bodyPr/>
        <a:lstStyle/>
        <a:p>
          <a:endParaRPr lang="bg-BG">
            <a:latin typeface="Arial Narrow" pitchFamily="34" charset="0"/>
          </a:endParaRPr>
        </a:p>
      </dgm:t>
    </dgm:pt>
    <dgm:pt modelId="{DD9D9F0D-5646-4B2C-AF91-BA50053E4597}">
      <dgm:prSet phldrT="[Text]"/>
      <dgm:spPr/>
      <dgm:t>
        <a:bodyPr/>
        <a:lstStyle/>
        <a:p>
          <a:r>
            <a:rPr lang="en-US" dirty="0" err="1">
              <a:latin typeface="Arial Narrow" pitchFamily="34" charset="0"/>
            </a:rPr>
            <a:t>SEEAWater</a:t>
          </a:r>
          <a:endParaRPr lang="bg-BG" dirty="0">
            <a:latin typeface="Arial Narrow" pitchFamily="34" charset="0"/>
          </a:endParaRPr>
        </a:p>
      </dgm:t>
    </dgm:pt>
    <dgm:pt modelId="{67D546FD-FC71-453F-BDBD-2E5E1AB6846F}" type="parTrans" cxnId="{A90CA36E-7D00-4BDD-A25C-BF683551C9B9}">
      <dgm:prSet/>
      <dgm:spPr/>
      <dgm:t>
        <a:bodyPr/>
        <a:lstStyle/>
        <a:p>
          <a:endParaRPr lang="bg-BG">
            <a:latin typeface="Arial Narrow" pitchFamily="34" charset="0"/>
          </a:endParaRPr>
        </a:p>
      </dgm:t>
    </dgm:pt>
    <dgm:pt modelId="{A53B9AB1-603C-49D3-BDD5-462EE116C7CD}" type="sibTrans" cxnId="{A90CA36E-7D00-4BDD-A25C-BF683551C9B9}">
      <dgm:prSet/>
      <dgm:spPr/>
      <dgm:t>
        <a:bodyPr/>
        <a:lstStyle/>
        <a:p>
          <a:endParaRPr lang="bg-BG">
            <a:latin typeface="Arial Narrow" pitchFamily="34" charset="0"/>
          </a:endParaRPr>
        </a:p>
      </dgm:t>
    </dgm:pt>
    <dgm:pt modelId="{BC35301E-9453-421C-9C88-7BE865B4E3A1}">
      <dgm:prSet phldrT="[Text]" custT="1"/>
      <dgm:spPr>
        <a:solidFill>
          <a:schemeClr val="accent1">
            <a:lumMod val="60000"/>
            <a:lumOff val="40000"/>
          </a:schemeClr>
        </a:solidFill>
      </dgm:spPr>
      <dgm:t>
        <a:bodyPr/>
        <a:lstStyle/>
        <a:p>
          <a:r>
            <a:rPr lang="en-US" sz="1600" b="1" dirty="0">
              <a:latin typeface="Arial Narrow" pitchFamily="34" charset="0"/>
            </a:rPr>
            <a:t>Step</a:t>
          </a:r>
          <a:r>
            <a:rPr lang="bg-BG" sz="1600" b="1" dirty="0">
              <a:latin typeface="Arial Narrow" pitchFamily="34" charset="0"/>
            </a:rPr>
            <a:t> 2:  </a:t>
          </a:r>
          <a:r>
            <a:rPr lang="en-US" sz="1600" b="1" dirty="0">
              <a:latin typeface="Arial Narrow" pitchFamily="34" charset="0"/>
            </a:rPr>
            <a:t>Mitigation measures</a:t>
          </a:r>
          <a:endParaRPr lang="bg-BG" sz="1600" b="1" dirty="0">
            <a:latin typeface="Arial Narrow" pitchFamily="34" charset="0"/>
          </a:endParaRPr>
        </a:p>
      </dgm:t>
    </dgm:pt>
    <dgm:pt modelId="{F3A00AF5-1612-4D1D-8886-4063CF6158E9}" type="parTrans" cxnId="{A8411248-6143-4517-8B27-E76165CCB868}">
      <dgm:prSet/>
      <dgm:spPr/>
      <dgm:t>
        <a:bodyPr/>
        <a:lstStyle/>
        <a:p>
          <a:endParaRPr lang="bg-BG">
            <a:latin typeface="Arial Narrow" pitchFamily="34" charset="0"/>
          </a:endParaRPr>
        </a:p>
      </dgm:t>
    </dgm:pt>
    <dgm:pt modelId="{79BD4D9D-132C-43F2-82EB-5A41BD3857D2}" type="sibTrans" cxnId="{A8411248-6143-4517-8B27-E76165CCB868}">
      <dgm:prSet/>
      <dgm:spPr/>
      <dgm:t>
        <a:bodyPr/>
        <a:lstStyle/>
        <a:p>
          <a:endParaRPr lang="bg-BG">
            <a:latin typeface="Arial Narrow" pitchFamily="34" charset="0"/>
          </a:endParaRPr>
        </a:p>
      </dgm:t>
    </dgm:pt>
    <dgm:pt modelId="{527A32EB-53F5-4168-B433-D17F9D0ED2BE}">
      <dgm:prSet phldrT="[Text]"/>
      <dgm:spPr/>
      <dgm:t>
        <a:bodyPr/>
        <a:lstStyle/>
        <a:p>
          <a:r>
            <a:rPr lang="en-US" dirty="0">
              <a:latin typeface="Arial Narrow" pitchFamily="34" charset="0"/>
            </a:rPr>
            <a:t>Measures by sector</a:t>
          </a:r>
          <a:endParaRPr lang="bg-BG" dirty="0">
            <a:latin typeface="Arial Narrow" pitchFamily="34" charset="0"/>
          </a:endParaRPr>
        </a:p>
      </dgm:t>
    </dgm:pt>
    <dgm:pt modelId="{0225094A-2292-48BD-895D-BB3F7113DA4F}" type="parTrans" cxnId="{6CF66481-F0FA-4AA1-B1E2-FC1532E41080}">
      <dgm:prSet/>
      <dgm:spPr/>
      <dgm:t>
        <a:bodyPr/>
        <a:lstStyle/>
        <a:p>
          <a:endParaRPr lang="bg-BG">
            <a:latin typeface="Arial Narrow" pitchFamily="34" charset="0"/>
          </a:endParaRPr>
        </a:p>
      </dgm:t>
    </dgm:pt>
    <dgm:pt modelId="{B15A428C-9810-438E-8D2F-2EAF8E02ECED}" type="sibTrans" cxnId="{6CF66481-F0FA-4AA1-B1E2-FC1532E41080}">
      <dgm:prSet/>
      <dgm:spPr/>
      <dgm:t>
        <a:bodyPr/>
        <a:lstStyle/>
        <a:p>
          <a:endParaRPr lang="bg-BG">
            <a:latin typeface="Arial Narrow" pitchFamily="34" charset="0"/>
          </a:endParaRPr>
        </a:p>
      </dgm:t>
    </dgm:pt>
    <dgm:pt modelId="{4D7C8525-7337-4955-A248-9971E38005B9}">
      <dgm:prSet phldrT="[Text]"/>
      <dgm:spPr/>
      <dgm:t>
        <a:bodyPr/>
        <a:lstStyle/>
        <a:p>
          <a:r>
            <a:rPr lang="en-US" dirty="0">
              <a:latin typeface="Arial Narrow" pitchFamily="34" charset="0"/>
            </a:rPr>
            <a:t>Indicative curves</a:t>
          </a:r>
          <a:endParaRPr lang="bg-BG" dirty="0">
            <a:latin typeface="Arial Narrow" pitchFamily="34" charset="0"/>
          </a:endParaRPr>
        </a:p>
      </dgm:t>
    </dgm:pt>
    <dgm:pt modelId="{0B6C83CB-D5A8-4D72-A331-E9DAC26C8138}" type="parTrans" cxnId="{03527F1E-3554-41F3-A4F0-092960AAD5BB}">
      <dgm:prSet/>
      <dgm:spPr/>
      <dgm:t>
        <a:bodyPr/>
        <a:lstStyle/>
        <a:p>
          <a:endParaRPr lang="bg-BG">
            <a:latin typeface="Arial Narrow" pitchFamily="34" charset="0"/>
          </a:endParaRPr>
        </a:p>
      </dgm:t>
    </dgm:pt>
    <dgm:pt modelId="{4C948991-9267-4DE7-8C88-675DE5AFECAB}" type="sibTrans" cxnId="{03527F1E-3554-41F3-A4F0-092960AAD5BB}">
      <dgm:prSet/>
      <dgm:spPr/>
      <dgm:t>
        <a:bodyPr/>
        <a:lstStyle/>
        <a:p>
          <a:endParaRPr lang="bg-BG">
            <a:latin typeface="Arial Narrow" pitchFamily="34" charset="0"/>
          </a:endParaRPr>
        </a:p>
      </dgm:t>
    </dgm:pt>
    <dgm:pt modelId="{6CC49B9F-A57B-4FD5-B623-2C478D4180E5}">
      <dgm:prSet phldrT="[Text]" custT="1"/>
      <dgm:spPr>
        <a:solidFill>
          <a:schemeClr val="accent1">
            <a:lumMod val="60000"/>
            <a:lumOff val="40000"/>
          </a:schemeClr>
        </a:solidFill>
      </dgm:spPr>
      <dgm:t>
        <a:bodyPr/>
        <a:lstStyle/>
        <a:p>
          <a:r>
            <a:rPr lang="en-US" sz="1600" b="1" dirty="0">
              <a:latin typeface="Arial Narrow" pitchFamily="34" charset="0"/>
            </a:rPr>
            <a:t>Step</a:t>
          </a:r>
          <a:r>
            <a:rPr lang="bg-BG" sz="1600" b="1" dirty="0">
              <a:latin typeface="Arial Narrow" pitchFamily="34" charset="0"/>
            </a:rPr>
            <a:t> 3: </a:t>
          </a:r>
          <a:r>
            <a:rPr lang="en-US" sz="1600" b="1" dirty="0">
              <a:latin typeface="Arial Narrow" pitchFamily="34" charset="0"/>
            </a:rPr>
            <a:t>Multi objective optimization</a:t>
          </a:r>
          <a:endParaRPr lang="bg-BG" sz="1600" b="1" dirty="0">
            <a:latin typeface="Arial Narrow" pitchFamily="34" charset="0"/>
          </a:endParaRPr>
        </a:p>
      </dgm:t>
    </dgm:pt>
    <dgm:pt modelId="{67DAB8EE-91E3-408D-BCDC-F85131CBA9B2}" type="parTrans" cxnId="{7596398F-EDC9-464F-BEB0-025FAF061852}">
      <dgm:prSet/>
      <dgm:spPr/>
      <dgm:t>
        <a:bodyPr/>
        <a:lstStyle/>
        <a:p>
          <a:endParaRPr lang="bg-BG">
            <a:latin typeface="Arial Narrow" pitchFamily="34" charset="0"/>
          </a:endParaRPr>
        </a:p>
      </dgm:t>
    </dgm:pt>
    <dgm:pt modelId="{EE24B136-4EB1-405E-B99E-F9FED3FF0F4C}" type="sibTrans" cxnId="{7596398F-EDC9-464F-BEB0-025FAF061852}">
      <dgm:prSet/>
      <dgm:spPr/>
      <dgm:t>
        <a:bodyPr/>
        <a:lstStyle/>
        <a:p>
          <a:endParaRPr lang="bg-BG">
            <a:latin typeface="Arial Narrow" pitchFamily="34" charset="0"/>
          </a:endParaRPr>
        </a:p>
      </dgm:t>
    </dgm:pt>
    <dgm:pt modelId="{8C5318B5-6B2A-4643-95B6-67703E023131}">
      <dgm:prSet phldrT="[Text]"/>
      <dgm:spPr/>
      <dgm:t>
        <a:bodyPr/>
        <a:lstStyle/>
        <a:p>
          <a:r>
            <a:rPr lang="en-US" dirty="0" err="1">
              <a:latin typeface="Arial Narrow" pitchFamily="34" charset="0"/>
            </a:rPr>
            <a:t>MatLab</a:t>
          </a:r>
          <a:endParaRPr lang="bg-BG" dirty="0">
            <a:latin typeface="Arial Narrow" pitchFamily="34" charset="0"/>
          </a:endParaRPr>
        </a:p>
      </dgm:t>
    </dgm:pt>
    <dgm:pt modelId="{1677415F-DAD0-476D-A46A-DEF06FBFDEA8}" type="parTrans" cxnId="{17E39A3C-2195-4BA2-AF8C-8C8E6017E8D0}">
      <dgm:prSet/>
      <dgm:spPr/>
      <dgm:t>
        <a:bodyPr/>
        <a:lstStyle/>
        <a:p>
          <a:endParaRPr lang="bg-BG">
            <a:latin typeface="Arial Narrow" pitchFamily="34" charset="0"/>
          </a:endParaRPr>
        </a:p>
      </dgm:t>
    </dgm:pt>
    <dgm:pt modelId="{01BCE7B4-4935-433E-82CE-A0F4A6EF8CC6}" type="sibTrans" cxnId="{17E39A3C-2195-4BA2-AF8C-8C8E6017E8D0}">
      <dgm:prSet/>
      <dgm:spPr/>
      <dgm:t>
        <a:bodyPr/>
        <a:lstStyle/>
        <a:p>
          <a:endParaRPr lang="bg-BG">
            <a:latin typeface="Arial Narrow" pitchFamily="34" charset="0"/>
          </a:endParaRPr>
        </a:p>
      </dgm:t>
    </dgm:pt>
    <dgm:pt modelId="{01AA6BAB-CBBB-48EC-86E6-DE10E913C95E}">
      <dgm:prSet phldrT="[Text]"/>
      <dgm:spPr/>
      <dgm:t>
        <a:bodyPr/>
        <a:lstStyle/>
        <a:p>
          <a:r>
            <a:rPr lang="en-US" dirty="0">
              <a:latin typeface="Arial Narrow" pitchFamily="34" charset="0"/>
            </a:rPr>
            <a:t>Pareto front</a:t>
          </a:r>
          <a:endParaRPr lang="bg-BG" dirty="0">
            <a:latin typeface="Arial Narrow" pitchFamily="34" charset="0"/>
          </a:endParaRPr>
        </a:p>
      </dgm:t>
    </dgm:pt>
    <dgm:pt modelId="{47467D7F-962B-499A-B063-7C55EEACB0DA}" type="parTrans" cxnId="{D8BA98ED-BA75-402B-8DDB-E45C2152DC2C}">
      <dgm:prSet/>
      <dgm:spPr/>
      <dgm:t>
        <a:bodyPr/>
        <a:lstStyle/>
        <a:p>
          <a:endParaRPr lang="bg-BG">
            <a:latin typeface="Arial Narrow" pitchFamily="34" charset="0"/>
          </a:endParaRPr>
        </a:p>
      </dgm:t>
    </dgm:pt>
    <dgm:pt modelId="{092FEC72-6679-4F1C-916A-3F31649735C0}" type="sibTrans" cxnId="{D8BA98ED-BA75-402B-8DDB-E45C2152DC2C}">
      <dgm:prSet/>
      <dgm:spPr/>
      <dgm:t>
        <a:bodyPr/>
        <a:lstStyle/>
        <a:p>
          <a:endParaRPr lang="bg-BG">
            <a:latin typeface="Arial Narrow" pitchFamily="34" charset="0"/>
          </a:endParaRPr>
        </a:p>
      </dgm:t>
    </dgm:pt>
    <dgm:pt modelId="{BA7C2A7D-8C02-4743-93BD-726ED2C6CE4F}" type="pres">
      <dgm:prSet presAssocID="{8F819945-D91D-438F-9588-161A53F992FB}" presName="Name0" presStyleCnt="0">
        <dgm:presLayoutVars>
          <dgm:dir/>
          <dgm:animLvl val="lvl"/>
          <dgm:resizeHandles val="exact"/>
        </dgm:presLayoutVars>
      </dgm:prSet>
      <dgm:spPr/>
    </dgm:pt>
    <dgm:pt modelId="{8AA06DEC-5D6A-477B-9F11-CBDD24B280CB}" type="pres">
      <dgm:prSet presAssocID="{8F819945-D91D-438F-9588-161A53F992FB}" presName="tSp" presStyleCnt="0"/>
      <dgm:spPr/>
    </dgm:pt>
    <dgm:pt modelId="{372F320E-8F5E-4FB5-BE36-C06E0C39655A}" type="pres">
      <dgm:prSet presAssocID="{8F819945-D91D-438F-9588-161A53F992FB}" presName="bSp" presStyleCnt="0"/>
      <dgm:spPr/>
    </dgm:pt>
    <dgm:pt modelId="{B2435D09-529E-40F5-9671-034AC46CDFB2}" type="pres">
      <dgm:prSet presAssocID="{8F819945-D91D-438F-9588-161A53F992FB}" presName="process" presStyleCnt="0"/>
      <dgm:spPr/>
    </dgm:pt>
    <dgm:pt modelId="{2D93F1D6-A43C-43F4-93F9-A1369D98C4BE}" type="pres">
      <dgm:prSet presAssocID="{774723F0-1C42-4F02-9CFD-AF69D12EF793}" presName="composite1" presStyleCnt="0"/>
      <dgm:spPr/>
    </dgm:pt>
    <dgm:pt modelId="{30A38D8F-91AD-4CE4-A96E-A2FFC99B0329}" type="pres">
      <dgm:prSet presAssocID="{774723F0-1C42-4F02-9CFD-AF69D12EF793}" presName="dummyNode1" presStyleLbl="node1" presStyleIdx="0" presStyleCnt="3"/>
      <dgm:spPr/>
    </dgm:pt>
    <dgm:pt modelId="{B317638A-31AE-4249-A248-60F96ABDE7B4}" type="pres">
      <dgm:prSet presAssocID="{774723F0-1C42-4F02-9CFD-AF69D12EF793}" presName="childNode1" presStyleLbl="bgAcc1" presStyleIdx="0" presStyleCnt="3" custLinFactNeighborX="1327" custLinFactNeighborY="890">
        <dgm:presLayoutVars>
          <dgm:bulletEnabled val="1"/>
        </dgm:presLayoutVars>
      </dgm:prSet>
      <dgm:spPr/>
    </dgm:pt>
    <dgm:pt modelId="{36D39724-E41F-4CC1-B162-87C4A0D5F51E}" type="pres">
      <dgm:prSet presAssocID="{774723F0-1C42-4F02-9CFD-AF69D12EF793}" presName="childNode1tx" presStyleLbl="bgAcc1" presStyleIdx="0" presStyleCnt="3">
        <dgm:presLayoutVars>
          <dgm:bulletEnabled val="1"/>
        </dgm:presLayoutVars>
      </dgm:prSet>
      <dgm:spPr/>
    </dgm:pt>
    <dgm:pt modelId="{68624889-3E1B-4205-9E5F-382BAB7CB249}" type="pres">
      <dgm:prSet presAssocID="{774723F0-1C42-4F02-9CFD-AF69D12EF793}" presName="parentNode1" presStyleLbl="node1" presStyleIdx="0" presStyleCnt="3" custScaleX="110134" custScaleY="137468">
        <dgm:presLayoutVars>
          <dgm:chMax val="1"/>
          <dgm:bulletEnabled val="1"/>
        </dgm:presLayoutVars>
      </dgm:prSet>
      <dgm:spPr/>
    </dgm:pt>
    <dgm:pt modelId="{730D3CAA-2EF6-4B8C-AD30-F8B53FFAAAA7}" type="pres">
      <dgm:prSet presAssocID="{774723F0-1C42-4F02-9CFD-AF69D12EF793}" presName="connSite1" presStyleCnt="0"/>
      <dgm:spPr/>
    </dgm:pt>
    <dgm:pt modelId="{376CCC67-6389-4F63-86FA-F3876FC1F6ED}" type="pres">
      <dgm:prSet presAssocID="{4F6F7246-4070-4DE2-8BD0-84829C696C5C}" presName="Name9" presStyleLbl="sibTrans2D1" presStyleIdx="0" presStyleCnt="2" custAng="20788969" custLinFactNeighborX="22373" custLinFactNeighborY="-714"/>
      <dgm:spPr/>
    </dgm:pt>
    <dgm:pt modelId="{EACCD3F6-6FF4-454B-ABE4-92E8D7299802}" type="pres">
      <dgm:prSet presAssocID="{BC35301E-9453-421C-9C88-7BE865B4E3A1}" presName="composite2" presStyleCnt="0"/>
      <dgm:spPr/>
    </dgm:pt>
    <dgm:pt modelId="{316C5768-94EA-44C5-8E39-C3CEA3DF67E6}" type="pres">
      <dgm:prSet presAssocID="{BC35301E-9453-421C-9C88-7BE865B4E3A1}" presName="dummyNode2" presStyleLbl="node1" presStyleIdx="0" presStyleCnt="3"/>
      <dgm:spPr/>
    </dgm:pt>
    <dgm:pt modelId="{DF66BD4D-23BE-46BB-A124-BB58F568D754}" type="pres">
      <dgm:prSet presAssocID="{BC35301E-9453-421C-9C88-7BE865B4E3A1}" presName="childNode2" presStyleLbl="bgAcc1" presStyleIdx="1" presStyleCnt="3">
        <dgm:presLayoutVars>
          <dgm:bulletEnabled val="1"/>
        </dgm:presLayoutVars>
      </dgm:prSet>
      <dgm:spPr/>
    </dgm:pt>
    <dgm:pt modelId="{3B0B1DD8-B431-490D-BD1D-B4BB4E213A10}" type="pres">
      <dgm:prSet presAssocID="{BC35301E-9453-421C-9C88-7BE865B4E3A1}" presName="childNode2tx" presStyleLbl="bgAcc1" presStyleIdx="1" presStyleCnt="3">
        <dgm:presLayoutVars>
          <dgm:bulletEnabled val="1"/>
        </dgm:presLayoutVars>
      </dgm:prSet>
      <dgm:spPr/>
    </dgm:pt>
    <dgm:pt modelId="{F556BC5C-B0BA-4138-B0BF-8A5447C06B9F}" type="pres">
      <dgm:prSet presAssocID="{BC35301E-9453-421C-9C88-7BE865B4E3A1}" presName="parentNode2" presStyleLbl="node1" presStyleIdx="1" presStyleCnt="3" custScaleX="137395" custScaleY="154975" custLinFactNeighborX="491" custLinFactNeighborY="-39842">
        <dgm:presLayoutVars>
          <dgm:chMax val="0"/>
          <dgm:bulletEnabled val="1"/>
        </dgm:presLayoutVars>
      </dgm:prSet>
      <dgm:spPr/>
    </dgm:pt>
    <dgm:pt modelId="{3473CE12-04BA-4A6F-88C1-8EDCEA2B771A}" type="pres">
      <dgm:prSet presAssocID="{BC35301E-9453-421C-9C88-7BE865B4E3A1}" presName="connSite2" presStyleCnt="0"/>
      <dgm:spPr/>
    </dgm:pt>
    <dgm:pt modelId="{AE195B7E-39EB-4AEB-862E-C50868CDC869}" type="pres">
      <dgm:prSet presAssocID="{79BD4D9D-132C-43F2-82EB-5A41BD3857D2}" presName="Name18" presStyleLbl="sibTrans2D1" presStyleIdx="1" presStyleCnt="2"/>
      <dgm:spPr/>
    </dgm:pt>
    <dgm:pt modelId="{95E1C202-9B2C-4D6D-8114-CDEF9A717C52}" type="pres">
      <dgm:prSet presAssocID="{6CC49B9F-A57B-4FD5-B623-2C478D4180E5}" presName="composite1" presStyleCnt="0"/>
      <dgm:spPr/>
    </dgm:pt>
    <dgm:pt modelId="{006FB5FD-BDA9-4626-B22A-FECC8BE0918E}" type="pres">
      <dgm:prSet presAssocID="{6CC49B9F-A57B-4FD5-B623-2C478D4180E5}" presName="dummyNode1" presStyleLbl="node1" presStyleIdx="1" presStyleCnt="3"/>
      <dgm:spPr/>
    </dgm:pt>
    <dgm:pt modelId="{CC026ED7-C987-4C84-B551-D569F5C2E017}" type="pres">
      <dgm:prSet presAssocID="{6CC49B9F-A57B-4FD5-B623-2C478D4180E5}" presName="childNode1" presStyleLbl="bgAcc1" presStyleIdx="2" presStyleCnt="3">
        <dgm:presLayoutVars>
          <dgm:bulletEnabled val="1"/>
        </dgm:presLayoutVars>
      </dgm:prSet>
      <dgm:spPr/>
    </dgm:pt>
    <dgm:pt modelId="{7C90ED8D-AEFB-467D-8768-6602F0A2610B}" type="pres">
      <dgm:prSet presAssocID="{6CC49B9F-A57B-4FD5-B623-2C478D4180E5}" presName="childNode1tx" presStyleLbl="bgAcc1" presStyleIdx="2" presStyleCnt="3">
        <dgm:presLayoutVars>
          <dgm:bulletEnabled val="1"/>
        </dgm:presLayoutVars>
      </dgm:prSet>
      <dgm:spPr/>
    </dgm:pt>
    <dgm:pt modelId="{3071EF08-3CBD-4438-8D07-FA489749A359}" type="pres">
      <dgm:prSet presAssocID="{6CC49B9F-A57B-4FD5-B623-2C478D4180E5}" presName="parentNode1" presStyleLbl="node1" presStyleIdx="2" presStyleCnt="3" custScaleX="126158" custScaleY="145416">
        <dgm:presLayoutVars>
          <dgm:chMax val="1"/>
          <dgm:bulletEnabled val="1"/>
        </dgm:presLayoutVars>
      </dgm:prSet>
      <dgm:spPr/>
    </dgm:pt>
    <dgm:pt modelId="{2E86F469-8A3D-4103-8A6E-AD77ABDEC715}" type="pres">
      <dgm:prSet presAssocID="{6CC49B9F-A57B-4FD5-B623-2C478D4180E5}" presName="connSite1" presStyleCnt="0"/>
      <dgm:spPr/>
    </dgm:pt>
  </dgm:ptLst>
  <dgm:cxnLst>
    <dgm:cxn modelId="{82A97D0E-C7CA-476D-B4E0-BB2496382B4E}" srcId="{774723F0-1C42-4F02-9CFD-AF69D12EF793}" destId="{762EF58C-D414-49CF-9A97-7D81A59CD71A}" srcOrd="0" destOrd="0" parTransId="{AE761715-3E0F-4B49-B1CE-765B1FC9A1E6}" sibTransId="{EA3F6AE0-E2E5-4898-B209-F7AE6715BD6F}"/>
    <dgm:cxn modelId="{03527F1E-3554-41F3-A4F0-092960AAD5BB}" srcId="{BC35301E-9453-421C-9C88-7BE865B4E3A1}" destId="{4D7C8525-7337-4955-A248-9971E38005B9}" srcOrd="1" destOrd="0" parTransId="{0B6C83CB-D5A8-4D72-A331-E9DAC26C8138}" sibTransId="{4C948991-9267-4DE7-8C88-675DE5AFECAB}"/>
    <dgm:cxn modelId="{F486AD20-3BCC-44EF-8405-B6796DB2ADE1}" type="presOf" srcId="{BC35301E-9453-421C-9C88-7BE865B4E3A1}" destId="{F556BC5C-B0BA-4138-B0BF-8A5447C06B9F}" srcOrd="0" destOrd="0" presId="urn:microsoft.com/office/officeart/2005/8/layout/hProcess4"/>
    <dgm:cxn modelId="{30C26021-586E-445C-96A9-B455ED4E0C2E}" type="presOf" srcId="{DD9D9F0D-5646-4B2C-AF91-BA50053E4597}" destId="{36D39724-E41F-4CC1-B162-87C4A0D5F51E}" srcOrd="1" destOrd="1" presId="urn:microsoft.com/office/officeart/2005/8/layout/hProcess4"/>
    <dgm:cxn modelId="{6AC7E42B-8560-44AC-835B-B4829F01ADF8}" type="presOf" srcId="{774723F0-1C42-4F02-9CFD-AF69D12EF793}" destId="{68624889-3E1B-4205-9E5F-382BAB7CB249}" srcOrd="0" destOrd="0" presId="urn:microsoft.com/office/officeart/2005/8/layout/hProcess4"/>
    <dgm:cxn modelId="{F591943C-3CE7-4394-ADB1-00ADFFB80B40}" srcId="{8F819945-D91D-438F-9588-161A53F992FB}" destId="{774723F0-1C42-4F02-9CFD-AF69D12EF793}" srcOrd="0" destOrd="0" parTransId="{5C7C2447-E100-41D9-A4A3-6342B737605F}" sibTransId="{4F6F7246-4070-4DE2-8BD0-84829C696C5C}"/>
    <dgm:cxn modelId="{17E39A3C-2195-4BA2-AF8C-8C8E6017E8D0}" srcId="{6CC49B9F-A57B-4FD5-B623-2C478D4180E5}" destId="{8C5318B5-6B2A-4643-95B6-67703E023131}" srcOrd="0" destOrd="0" parTransId="{1677415F-DAD0-476D-A46A-DEF06FBFDEA8}" sibTransId="{01BCE7B4-4935-433E-82CE-A0F4A6EF8CC6}"/>
    <dgm:cxn modelId="{32C75263-5E93-47B5-989D-101D1DC534CE}" type="presOf" srcId="{01AA6BAB-CBBB-48EC-86E6-DE10E913C95E}" destId="{7C90ED8D-AEFB-467D-8768-6602F0A2610B}" srcOrd="1" destOrd="1" presId="urn:microsoft.com/office/officeart/2005/8/layout/hProcess4"/>
    <dgm:cxn modelId="{A8411248-6143-4517-8B27-E76165CCB868}" srcId="{8F819945-D91D-438F-9588-161A53F992FB}" destId="{BC35301E-9453-421C-9C88-7BE865B4E3A1}" srcOrd="1" destOrd="0" parTransId="{F3A00AF5-1612-4D1D-8886-4063CF6158E9}" sibTransId="{79BD4D9D-132C-43F2-82EB-5A41BD3857D2}"/>
    <dgm:cxn modelId="{A90CA36E-7D00-4BDD-A25C-BF683551C9B9}" srcId="{774723F0-1C42-4F02-9CFD-AF69D12EF793}" destId="{DD9D9F0D-5646-4B2C-AF91-BA50053E4597}" srcOrd="1" destOrd="0" parTransId="{67D546FD-FC71-453F-BDBD-2E5E1AB6846F}" sibTransId="{A53B9AB1-603C-49D3-BDD5-462EE116C7CD}"/>
    <dgm:cxn modelId="{66A0C972-7D17-4968-AB60-D0D52C315E05}" type="presOf" srcId="{527A32EB-53F5-4168-B433-D17F9D0ED2BE}" destId="{3B0B1DD8-B431-490D-BD1D-B4BB4E213A10}" srcOrd="1" destOrd="0" presId="urn:microsoft.com/office/officeart/2005/8/layout/hProcess4"/>
    <dgm:cxn modelId="{0841AE55-A821-43D6-B6B2-809F3839A9FF}" type="presOf" srcId="{8F819945-D91D-438F-9588-161A53F992FB}" destId="{BA7C2A7D-8C02-4743-93BD-726ED2C6CE4F}" srcOrd="0" destOrd="0" presId="urn:microsoft.com/office/officeart/2005/8/layout/hProcess4"/>
    <dgm:cxn modelId="{6CF66481-F0FA-4AA1-B1E2-FC1532E41080}" srcId="{BC35301E-9453-421C-9C88-7BE865B4E3A1}" destId="{527A32EB-53F5-4168-B433-D17F9D0ED2BE}" srcOrd="0" destOrd="0" parTransId="{0225094A-2292-48BD-895D-BB3F7113DA4F}" sibTransId="{B15A428C-9810-438E-8D2F-2EAF8E02ECED}"/>
    <dgm:cxn modelId="{7596398F-EDC9-464F-BEB0-025FAF061852}" srcId="{8F819945-D91D-438F-9588-161A53F992FB}" destId="{6CC49B9F-A57B-4FD5-B623-2C478D4180E5}" srcOrd="2" destOrd="0" parTransId="{67DAB8EE-91E3-408D-BCDC-F85131CBA9B2}" sibTransId="{EE24B136-4EB1-405E-B99E-F9FED3FF0F4C}"/>
    <dgm:cxn modelId="{CF528996-7BD2-4E53-BFE7-DC4304F56896}" type="presOf" srcId="{4D7C8525-7337-4955-A248-9971E38005B9}" destId="{3B0B1DD8-B431-490D-BD1D-B4BB4E213A10}" srcOrd="1" destOrd="1" presId="urn:microsoft.com/office/officeart/2005/8/layout/hProcess4"/>
    <dgm:cxn modelId="{181868A0-EE49-49F9-815C-791780C44A51}" type="presOf" srcId="{6CC49B9F-A57B-4FD5-B623-2C478D4180E5}" destId="{3071EF08-3CBD-4438-8D07-FA489749A359}" srcOrd="0" destOrd="0" presId="urn:microsoft.com/office/officeart/2005/8/layout/hProcess4"/>
    <dgm:cxn modelId="{0036AAA3-F8B4-4D92-A703-4018E3FB71AE}" type="presOf" srcId="{4F6F7246-4070-4DE2-8BD0-84829C696C5C}" destId="{376CCC67-6389-4F63-86FA-F3876FC1F6ED}" srcOrd="0" destOrd="0" presId="urn:microsoft.com/office/officeart/2005/8/layout/hProcess4"/>
    <dgm:cxn modelId="{0343C9BB-CB23-4858-9ADB-6FD38CE82D76}" type="presOf" srcId="{DD9D9F0D-5646-4B2C-AF91-BA50053E4597}" destId="{B317638A-31AE-4249-A248-60F96ABDE7B4}" srcOrd="0" destOrd="1" presId="urn:microsoft.com/office/officeart/2005/8/layout/hProcess4"/>
    <dgm:cxn modelId="{FE48E5BC-5665-4D33-BA20-7D927BE650A0}" type="presOf" srcId="{527A32EB-53F5-4168-B433-D17F9D0ED2BE}" destId="{DF66BD4D-23BE-46BB-A124-BB58F568D754}" srcOrd="0" destOrd="0" presId="urn:microsoft.com/office/officeart/2005/8/layout/hProcess4"/>
    <dgm:cxn modelId="{AD077EC6-8AE2-43EA-A498-09528744CAA1}" type="presOf" srcId="{8C5318B5-6B2A-4643-95B6-67703E023131}" destId="{CC026ED7-C987-4C84-B551-D569F5C2E017}" srcOrd="0" destOrd="0" presId="urn:microsoft.com/office/officeart/2005/8/layout/hProcess4"/>
    <dgm:cxn modelId="{303363C8-0BDE-452F-BE2B-E12DD4B7CF5F}" type="presOf" srcId="{762EF58C-D414-49CF-9A97-7D81A59CD71A}" destId="{36D39724-E41F-4CC1-B162-87C4A0D5F51E}" srcOrd="1" destOrd="0" presId="urn:microsoft.com/office/officeart/2005/8/layout/hProcess4"/>
    <dgm:cxn modelId="{44AE0CE1-6768-413E-8B95-34E3BE2BCD93}" type="presOf" srcId="{01AA6BAB-CBBB-48EC-86E6-DE10E913C95E}" destId="{CC026ED7-C987-4C84-B551-D569F5C2E017}" srcOrd="0" destOrd="1" presId="urn:microsoft.com/office/officeart/2005/8/layout/hProcess4"/>
    <dgm:cxn modelId="{517F73E6-2EF2-4E81-8A79-C6FB5ECE81A7}" type="presOf" srcId="{8C5318B5-6B2A-4643-95B6-67703E023131}" destId="{7C90ED8D-AEFB-467D-8768-6602F0A2610B}" srcOrd="1" destOrd="0" presId="urn:microsoft.com/office/officeart/2005/8/layout/hProcess4"/>
    <dgm:cxn modelId="{D8BA98ED-BA75-402B-8DDB-E45C2152DC2C}" srcId="{6CC49B9F-A57B-4FD5-B623-2C478D4180E5}" destId="{01AA6BAB-CBBB-48EC-86E6-DE10E913C95E}" srcOrd="1" destOrd="0" parTransId="{47467D7F-962B-499A-B063-7C55EEACB0DA}" sibTransId="{092FEC72-6679-4F1C-916A-3F31649735C0}"/>
    <dgm:cxn modelId="{44DE09EE-238D-4CB8-B001-DEAD0A00CB5B}" type="presOf" srcId="{762EF58C-D414-49CF-9A97-7D81A59CD71A}" destId="{B317638A-31AE-4249-A248-60F96ABDE7B4}" srcOrd="0" destOrd="0" presId="urn:microsoft.com/office/officeart/2005/8/layout/hProcess4"/>
    <dgm:cxn modelId="{ACF599F4-3407-4C43-8198-154CD722C224}" type="presOf" srcId="{79BD4D9D-132C-43F2-82EB-5A41BD3857D2}" destId="{AE195B7E-39EB-4AEB-862E-C50868CDC869}" srcOrd="0" destOrd="0" presId="urn:microsoft.com/office/officeart/2005/8/layout/hProcess4"/>
    <dgm:cxn modelId="{E0BBD2F8-F4EB-4184-8D05-9E591B955B38}" type="presOf" srcId="{4D7C8525-7337-4955-A248-9971E38005B9}" destId="{DF66BD4D-23BE-46BB-A124-BB58F568D754}" srcOrd="0" destOrd="1" presId="urn:microsoft.com/office/officeart/2005/8/layout/hProcess4"/>
    <dgm:cxn modelId="{FC6D002D-25BA-45F5-A11C-215FD3A08880}" type="presParOf" srcId="{BA7C2A7D-8C02-4743-93BD-726ED2C6CE4F}" destId="{8AA06DEC-5D6A-477B-9F11-CBDD24B280CB}" srcOrd="0" destOrd="0" presId="urn:microsoft.com/office/officeart/2005/8/layout/hProcess4"/>
    <dgm:cxn modelId="{A4957C68-4BEE-4393-AB9E-3B8BABE9D099}" type="presParOf" srcId="{BA7C2A7D-8C02-4743-93BD-726ED2C6CE4F}" destId="{372F320E-8F5E-4FB5-BE36-C06E0C39655A}" srcOrd="1" destOrd="0" presId="urn:microsoft.com/office/officeart/2005/8/layout/hProcess4"/>
    <dgm:cxn modelId="{6A3308FB-920F-45E3-B66D-D8A093CEA454}" type="presParOf" srcId="{BA7C2A7D-8C02-4743-93BD-726ED2C6CE4F}" destId="{B2435D09-529E-40F5-9671-034AC46CDFB2}" srcOrd="2" destOrd="0" presId="urn:microsoft.com/office/officeart/2005/8/layout/hProcess4"/>
    <dgm:cxn modelId="{A7DB6DA9-D063-442B-964F-1574EE4D296A}" type="presParOf" srcId="{B2435D09-529E-40F5-9671-034AC46CDFB2}" destId="{2D93F1D6-A43C-43F4-93F9-A1369D98C4BE}" srcOrd="0" destOrd="0" presId="urn:microsoft.com/office/officeart/2005/8/layout/hProcess4"/>
    <dgm:cxn modelId="{F97CD85F-8A3B-4255-A5E8-68EBAA7C5B26}" type="presParOf" srcId="{2D93F1D6-A43C-43F4-93F9-A1369D98C4BE}" destId="{30A38D8F-91AD-4CE4-A96E-A2FFC99B0329}" srcOrd="0" destOrd="0" presId="urn:microsoft.com/office/officeart/2005/8/layout/hProcess4"/>
    <dgm:cxn modelId="{80D16414-4B48-47E7-80A4-E549B1735A0F}" type="presParOf" srcId="{2D93F1D6-A43C-43F4-93F9-A1369D98C4BE}" destId="{B317638A-31AE-4249-A248-60F96ABDE7B4}" srcOrd="1" destOrd="0" presId="urn:microsoft.com/office/officeart/2005/8/layout/hProcess4"/>
    <dgm:cxn modelId="{6E611C17-8335-430E-BF5E-0D7118B48D5F}" type="presParOf" srcId="{2D93F1D6-A43C-43F4-93F9-A1369D98C4BE}" destId="{36D39724-E41F-4CC1-B162-87C4A0D5F51E}" srcOrd="2" destOrd="0" presId="urn:microsoft.com/office/officeart/2005/8/layout/hProcess4"/>
    <dgm:cxn modelId="{4DB37717-B5C2-4977-A11D-B0DF7D858C52}" type="presParOf" srcId="{2D93F1D6-A43C-43F4-93F9-A1369D98C4BE}" destId="{68624889-3E1B-4205-9E5F-382BAB7CB249}" srcOrd="3" destOrd="0" presId="urn:microsoft.com/office/officeart/2005/8/layout/hProcess4"/>
    <dgm:cxn modelId="{16F566B2-96E2-4C3C-8B8D-3F24802131DE}" type="presParOf" srcId="{2D93F1D6-A43C-43F4-93F9-A1369D98C4BE}" destId="{730D3CAA-2EF6-4B8C-AD30-F8B53FFAAAA7}" srcOrd="4" destOrd="0" presId="urn:microsoft.com/office/officeart/2005/8/layout/hProcess4"/>
    <dgm:cxn modelId="{5EBCCE9D-F96C-4E3A-94F0-EBE92871009A}" type="presParOf" srcId="{B2435D09-529E-40F5-9671-034AC46CDFB2}" destId="{376CCC67-6389-4F63-86FA-F3876FC1F6ED}" srcOrd="1" destOrd="0" presId="urn:microsoft.com/office/officeart/2005/8/layout/hProcess4"/>
    <dgm:cxn modelId="{513CED8A-23D3-41DD-9518-AB6DC1AF2286}" type="presParOf" srcId="{B2435D09-529E-40F5-9671-034AC46CDFB2}" destId="{EACCD3F6-6FF4-454B-ABE4-92E8D7299802}" srcOrd="2" destOrd="0" presId="urn:microsoft.com/office/officeart/2005/8/layout/hProcess4"/>
    <dgm:cxn modelId="{DD1EF9C2-76D2-401F-B5EF-3F250E28F27D}" type="presParOf" srcId="{EACCD3F6-6FF4-454B-ABE4-92E8D7299802}" destId="{316C5768-94EA-44C5-8E39-C3CEA3DF67E6}" srcOrd="0" destOrd="0" presId="urn:microsoft.com/office/officeart/2005/8/layout/hProcess4"/>
    <dgm:cxn modelId="{18BFB6AC-7A13-4DE8-BBDA-8BFE97943395}" type="presParOf" srcId="{EACCD3F6-6FF4-454B-ABE4-92E8D7299802}" destId="{DF66BD4D-23BE-46BB-A124-BB58F568D754}" srcOrd="1" destOrd="0" presId="urn:microsoft.com/office/officeart/2005/8/layout/hProcess4"/>
    <dgm:cxn modelId="{6333EAD1-7561-4A9C-B86A-0F38A9241CED}" type="presParOf" srcId="{EACCD3F6-6FF4-454B-ABE4-92E8D7299802}" destId="{3B0B1DD8-B431-490D-BD1D-B4BB4E213A10}" srcOrd="2" destOrd="0" presId="urn:microsoft.com/office/officeart/2005/8/layout/hProcess4"/>
    <dgm:cxn modelId="{466F45BD-EBAE-4154-87E4-4E2C32A57D4F}" type="presParOf" srcId="{EACCD3F6-6FF4-454B-ABE4-92E8D7299802}" destId="{F556BC5C-B0BA-4138-B0BF-8A5447C06B9F}" srcOrd="3" destOrd="0" presId="urn:microsoft.com/office/officeart/2005/8/layout/hProcess4"/>
    <dgm:cxn modelId="{43EC37BC-89B3-4C4B-ABA0-72072FD7388B}" type="presParOf" srcId="{EACCD3F6-6FF4-454B-ABE4-92E8D7299802}" destId="{3473CE12-04BA-4A6F-88C1-8EDCEA2B771A}" srcOrd="4" destOrd="0" presId="urn:microsoft.com/office/officeart/2005/8/layout/hProcess4"/>
    <dgm:cxn modelId="{1A0428AA-D846-4BF8-A1C4-8778060B349A}" type="presParOf" srcId="{B2435D09-529E-40F5-9671-034AC46CDFB2}" destId="{AE195B7E-39EB-4AEB-862E-C50868CDC869}" srcOrd="3" destOrd="0" presId="urn:microsoft.com/office/officeart/2005/8/layout/hProcess4"/>
    <dgm:cxn modelId="{7BCC1561-38C5-4A56-A3FE-986F3FD279A2}" type="presParOf" srcId="{B2435D09-529E-40F5-9671-034AC46CDFB2}" destId="{95E1C202-9B2C-4D6D-8114-CDEF9A717C52}" srcOrd="4" destOrd="0" presId="urn:microsoft.com/office/officeart/2005/8/layout/hProcess4"/>
    <dgm:cxn modelId="{EA980AE2-3D69-4997-AE39-07B27F00E7B2}" type="presParOf" srcId="{95E1C202-9B2C-4D6D-8114-CDEF9A717C52}" destId="{006FB5FD-BDA9-4626-B22A-FECC8BE0918E}" srcOrd="0" destOrd="0" presId="urn:microsoft.com/office/officeart/2005/8/layout/hProcess4"/>
    <dgm:cxn modelId="{39ADD828-9F3E-4112-94A7-B3F1BFF2CA21}" type="presParOf" srcId="{95E1C202-9B2C-4D6D-8114-CDEF9A717C52}" destId="{CC026ED7-C987-4C84-B551-D569F5C2E017}" srcOrd="1" destOrd="0" presId="urn:microsoft.com/office/officeart/2005/8/layout/hProcess4"/>
    <dgm:cxn modelId="{8A8A2A84-64DA-49E3-B56E-B2FDC043688A}" type="presParOf" srcId="{95E1C202-9B2C-4D6D-8114-CDEF9A717C52}" destId="{7C90ED8D-AEFB-467D-8768-6602F0A2610B}" srcOrd="2" destOrd="0" presId="urn:microsoft.com/office/officeart/2005/8/layout/hProcess4"/>
    <dgm:cxn modelId="{1FE18920-3DAA-45C6-96A4-AB134C3042E5}" type="presParOf" srcId="{95E1C202-9B2C-4D6D-8114-CDEF9A717C52}" destId="{3071EF08-3CBD-4438-8D07-FA489749A359}" srcOrd="3" destOrd="0" presId="urn:microsoft.com/office/officeart/2005/8/layout/hProcess4"/>
    <dgm:cxn modelId="{9524302E-901E-4D00-9343-388BE42E2F05}" type="presParOf" srcId="{95E1C202-9B2C-4D6D-8114-CDEF9A717C52}" destId="{2E86F469-8A3D-4103-8A6E-AD77ABDEC715}"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09F206-8A44-4BE2-A4F2-B52F7A57A038}" type="doc">
      <dgm:prSet loTypeId="urn:microsoft.com/office/officeart/2005/8/layout/lProcess2" loCatId="relationship" qsTypeId="urn:microsoft.com/office/officeart/2005/8/quickstyle/3d3" qsCatId="3D" csTypeId="urn:microsoft.com/office/officeart/2005/8/colors/accent0_1" csCatId="mainScheme" phldr="1"/>
      <dgm:spPr/>
      <dgm:t>
        <a:bodyPr/>
        <a:lstStyle/>
        <a:p>
          <a:endParaRPr lang="bg-BG"/>
        </a:p>
      </dgm:t>
    </dgm:pt>
    <dgm:pt modelId="{2F900829-A0F5-418C-999F-58CBC4F771BF}">
      <dgm:prSet phldrT="[Text]" custT="1">
        <dgm:style>
          <a:lnRef idx="0">
            <a:schemeClr val="dk1"/>
          </a:lnRef>
          <a:fillRef idx="3">
            <a:schemeClr val="dk1"/>
          </a:fillRef>
          <a:effectRef idx="3">
            <a:schemeClr val="dk1"/>
          </a:effectRef>
          <a:fontRef idx="minor">
            <a:schemeClr val="lt1"/>
          </a:fontRef>
        </dgm:style>
      </dgm:prSet>
      <dgm:spPr>
        <a:solidFill>
          <a:srgbClr val="92D050"/>
        </a:solidFill>
      </dgm:spPr>
      <dgm:t>
        <a:bodyPr/>
        <a:lstStyle/>
        <a:p>
          <a:r>
            <a:rPr lang="en-US" sz="2000" dirty="0"/>
            <a:t>Natural-social circle of water</a:t>
          </a:r>
          <a:endParaRPr lang="bg-BG" sz="2000" dirty="0"/>
        </a:p>
      </dgm:t>
    </dgm:pt>
    <dgm:pt modelId="{CBB63A8B-019C-4BCC-8884-E3ABCB6279A4}" type="parTrans" cxnId="{1FBF8E1F-B368-48F9-A47E-B0F92C1B8599}">
      <dgm:prSet/>
      <dgm:spPr/>
      <dgm:t>
        <a:bodyPr/>
        <a:lstStyle/>
        <a:p>
          <a:endParaRPr lang="bg-BG"/>
        </a:p>
      </dgm:t>
    </dgm:pt>
    <dgm:pt modelId="{B8092EC6-87E0-4B5E-A7E5-F67719CAF3B2}" type="sibTrans" cxnId="{1FBF8E1F-B368-48F9-A47E-B0F92C1B8599}">
      <dgm:prSet/>
      <dgm:spPr/>
      <dgm:t>
        <a:bodyPr/>
        <a:lstStyle/>
        <a:p>
          <a:endParaRPr lang="bg-BG"/>
        </a:p>
      </dgm:t>
    </dgm:pt>
    <dgm:pt modelId="{C90CE026-22FE-4DBC-8934-590E60C4D0E6}">
      <dgm:prSet phldrT="[Text]"/>
      <dgm:spPr>
        <a:solidFill>
          <a:schemeClr val="accent1">
            <a:lumMod val="60000"/>
            <a:lumOff val="40000"/>
          </a:schemeClr>
        </a:solidFill>
      </dgm:spPr>
      <dgm:t>
        <a:bodyPr/>
        <a:lstStyle/>
        <a:p>
          <a:r>
            <a:rPr lang="en-US" b="1" dirty="0">
              <a:latin typeface="Arial Narrow" pitchFamily="34" charset="0"/>
            </a:rPr>
            <a:t>Water users</a:t>
          </a:r>
          <a:endParaRPr lang="bg-BG" b="1" dirty="0">
            <a:latin typeface="Arial Narrow" pitchFamily="34" charset="0"/>
          </a:endParaRPr>
        </a:p>
        <a:p>
          <a:r>
            <a:rPr lang="en-US" dirty="0">
              <a:latin typeface="Arial Narrow" pitchFamily="34" charset="0"/>
            </a:rPr>
            <a:t>Households</a:t>
          </a:r>
          <a:endParaRPr lang="bg-BG" dirty="0">
            <a:latin typeface="Arial Narrow" pitchFamily="34" charset="0"/>
          </a:endParaRPr>
        </a:p>
        <a:p>
          <a:r>
            <a:rPr lang="en-US" dirty="0">
              <a:latin typeface="Arial Narrow" pitchFamily="34" charset="0"/>
            </a:rPr>
            <a:t>Industry</a:t>
          </a:r>
          <a:endParaRPr lang="bg-BG" dirty="0">
            <a:latin typeface="Arial Narrow" pitchFamily="34" charset="0"/>
          </a:endParaRPr>
        </a:p>
        <a:p>
          <a:r>
            <a:rPr lang="en-US" dirty="0">
              <a:latin typeface="Arial Narrow" pitchFamily="34" charset="0"/>
            </a:rPr>
            <a:t>Irrigation</a:t>
          </a:r>
          <a:endParaRPr lang="bg-BG" dirty="0">
            <a:latin typeface="Arial Narrow" pitchFamily="34" charset="0"/>
          </a:endParaRPr>
        </a:p>
      </dgm:t>
    </dgm:pt>
    <dgm:pt modelId="{547A3F2D-DFF2-4234-A458-729183BE1209}" type="parTrans" cxnId="{E83A5C60-F93F-4D79-9509-29F41DB93F57}">
      <dgm:prSet/>
      <dgm:spPr/>
      <dgm:t>
        <a:bodyPr/>
        <a:lstStyle/>
        <a:p>
          <a:endParaRPr lang="bg-BG"/>
        </a:p>
      </dgm:t>
    </dgm:pt>
    <dgm:pt modelId="{0A0E2F56-718E-41DC-AD97-BEC98D88899A}" type="sibTrans" cxnId="{E83A5C60-F93F-4D79-9509-29F41DB93F57}">
      <dgm:prSet/>
      <dgm:spPr/>
      <dgm:t>
        <a:bodyPr/>
        <a:lstStyle/>
        <a:p>
          <a:endParaRPr lang="bg-BG"/>
        </a:p>
      </dgm:t>
    </dgm:pt>
    <dgm:pt modelId="{A4F4859C-B243-49E3-AF82-DC74ED8D4F40}">
      <dgm:prSet phldrT="[Text]"/>
      <dgm:spPr>
        <a:solidFill>
          <a:schemeClr val="accent1">
            <a:lumMod val="60000"/>
            <a:lumOff val="40000"/>
          </a:schemeClr>
        </a:solidFill>
      </dgm:spPr>
      <dgm:t>
        <a:bodyPr/>
        <a:lstStyle/>
        <a:p>
          <a:r>
            <a:rPr lang="en-US" b="1" dirty="0">
              <a:latin typeface="Arial Narrow" pitchFamily="34" charset="0"/>
            </a:rPr>
            <a:t>Natural water</a:t>
          </a:r>
          <a:endParaRPr lang="bg-BG" b="1" dirty="0">
            <a:latin typeface="Arial Narrow" pitchFamily="34" charset="0"/>
          </a:endParaRPr>
        </a:p>
        <a:p>
          <a:r>
            <a:rPr lang="en-US" dirty="0">
              <a:latin typeface="Arial Narrow" pitchFamily="34" charset="0"/>
            </a:rPr>
            <a:t>Surface</a:t>
          </a:r>
          <a:endParaRPr lang="bg-BG" dirty="0">
            <a:latin typeface="Arial Narrow" pitchFamily="34" charset="0"/>
          </a:endParaRPr>
        </a:p>
        <a:p>
          <a:r>
            <a:rPr lang="en-US" dirty="0">
              <a:latin typeface="Arial Narrow" pitchFamily="34" charset="0"/>
            </a:rPr>
            <a:t>Ground</a:t>
          </a:r>
          <a:endParaRPr lang="bg-BG" dirty="0">
            <a:latin typeface="Arial Narrow" pitchFamily="34" charset="0"/>
          </a:endParaRPr>
        </a:p>
      </dgm:t>
    </dgm:pt>
    <dgm:pt modelId="{CB487E82-7FA4-401F-BB30-521BBBA0C6C5}" type="parTrans" cxnId="{30A7A350-8B61-4D5E-AD75-33D48199DD0C}">
      <dgm:prSet/>
      <dgm:spPr/>
      <dgm:t>
        <a:bodyPr/>
        <a:lstStyle/>
        <a:p>
          <a:endParaRPr lang="bg-BG"/>
        </a:p>
      </dgm:t>
    </dgm:pt>
    <dgm:pt modelId="{10430233-1926-4D2F-9EC4-4E2FD1F1797C}" type="sibTrans" cxnId="{30A7A350-8B61-4D5E-AD75-33D48199DD0C}">
      <dgm:prSet/>
      <dgm:spPr/>
      <dgm:t>
        <a:bodyPr/>
        <a:lstStyle/>
        <a:p>
          <a:endParaRPr lang="bg-BG"/>
        </a:p>
      </dgm:t>
    </dgm:pt>
    <dgm:pt modelId="{030E9D66-A531-4EAC-901C-7E43402AF210}" type="pres">
      <dgm:prSet presAssocID="{EC09F206-8A44-4BE2-A4F2-B52F7A57A038}" presName="theList" presStyleCnt="0">
        <dgm:presLayoutVars>
          <dgm:dir/>
          <dgm:animLvl val="lvl"/>
          <dgm:resizeHandles val="exact"/>
        </dgm:presLayoutVars>
      </dgm:prSet>
      <dgm:spPr/>
    </dgm:pt>
    <dgm:pt modelId="{A87F3DB5-0211-49AC-B199-18527ED3BCDD}" type="pres">
      <dgm:prSet presAssocID="{2F900829-A0F5-418C-999F-58CBC4F771BF}" presName="compNode" presStyleCnt="0"/>
      <dgm:spPr/>
    </dgm:pt>
    <dgm:pt modelId="{1C8C2AA3-AD1C-4214-9FE4-12292A85048C}" type="pres">
      <dgm:prSet presAssocID="{2F900829-A0F5-418C-999F-58CBC4F771BF}" presName="aNode" presStyleLbl="bgShp" presStyleIdx="0" presStyleCnt="1" custLinFactNeighborX="-27540"/>
      <dgm:spPr/>
    </dgm:pt>
    <dgm:pt modelId="{CCDEC20D-885E-4E68-B673-49FB4ADB49FD}" type="pres">
      <dgm:prSet presAssocID="{2F900829-A0F5-418C-999F-58CBC4F771BF}" presName="textNode" presStyleLbl="bgShp" presStyleIdx="0" presStyleCnt="1"/>
      <dgm:spPr/>
    </dgm:pt>
    <dgm:pt modelId="{BA6B850F-BF65-4AC4-A73C-12D0641F18CD}" type="pres">
      <dgm:prSet presAssocID="{2F900829-A0F5-418C-999F-58CBC4F771BF}" presName="compChildNode" presStyleCnt="0"/>
      <dgm:spPr/>
    </dgm:pt>
    <dgm:pt modelId="{4E63DF5E-6403-4DE7-9F81-D3CBB16070DE}" type="pres">
      <dgm:prSet presAssocID="{2F900829-A0F5-418C-999F-58CBC4F771BF}" presName="theInnerList" presStyleCnt="0"/>
      <dgm:spPr/>
    </dgm:pt>
    <dgm:pt modelId="{E0B3D69A-C6C6-4E80-AFF2-20439EC175B0}" type="pres">
      <dgm:prSet presAssocID="{C90CE026-22FE-4DBC-8934-590E60C4D0E6}" presName="childNode" presStyleLbl="node1" presStyleIdx="0" presStyleCnt="2">
        <dgm:presLayoutVars>
          <dgm:bulletEnabled val="1"/>
        </dgm:presLayoutVars>
      </dgm:prSet>
      <dgm:spPr/>
    </dgm:pt>
    <dgm:pt modelId="{FC76D864-725D-4BCB-B27F-226EFC3681BB}" type="pres">
      <dgm:prSet presAssocID="{C90CE026-22FE-4DBC-8934-590E60C4D0E6}" presName="aSpace2" presStyleCnt="0"/>
      <dgm:spPr/>
    </dgm:pt>
    <dgm:pt modelId="{396E211C-8024-4242-B5E9-EBA627BA9816}" type="pres">
      <dgm:prSet presAssocID="{A4F4859C-B243-49E3-AF82-DC74ED8D4F40}" presName="childNode" presStyleLbl="node1" presStyleIdx="1" presStyleCnt="2">
        <dgm:presLayoutVars>
          <dgm:bulletEnabled val="1"/>
        </dgm:presLayoutVars>
      </dgm:prSet>
      <dgm:spPr/>
    </dgm:pt>
  </dgm:ptLst>
  <dgm:cxnLst>
    <dgm:cxn modelId="{1FBF8E1F-B368-48F9-A47E-B0F92C1B8599}" srcId="{EC09F206-8A44-4BE2-A4F2-B52F7A57A038}" destId="{2F900829-A0F5-418C-999F-58CBC4F771BF}" srcOrd="0" destOrd="0" parTransId="{CBB63A8B-019C-4BCC-8884-E3ABCB6279A4}" sibTransId="{B8092EC6-87E0-4B5E-A7E5-F67719CAF3B2}"/>
    <dgm:cxn modelId="{E83A5C60-F93F-4D79-9509-29F41DB93F57}" srcId="{2F900829-A0F5-418C-999F-58CBC4F771BF}" destId="{C90CE026-22FE-4DBC-8934-590E60C4D0E6}" srcOrd="0" destOrd="0" parTransId="{547A3F2D-DFF2-4234-A458-729183BE1209}" sibTransId="{0A0E2F56-718E-41DC-AD97-BEC98D88899A}"/>
    <dgm:cxn modelId="{30A7A350-8B61-4D5E-AD75-33D48199DD0C}" srcId="{2F900829-A0F5-418C-999F-58CBC4F771BF}" destId="{A4F4859C-B243-49E3-AF82-DC74ED8D4F40}" srcOrd="1" destOrd="0" parTransId="{CB487E82-7FA4-401F-BB30-521BBBA0C6C5}" sibTransId="{10430233-1926-4D2F-9EC4-4E2FD1F1797C}"/>
    <dgm:cxn modelId="{5BA91A58-8C30-4204-BFD1-941F1FC238E7}" type="presOf" srcId="{2F900829-A0F5-418C-999F-58CBC4F771BF}" destId="{1C8C2AA3-AD1C-4214-9FE4-12292A85048C}" srcOrd="0" destOrd="0" presId="urn:microsoft.com/office/officeart/2005/8/layout/lProcess2"/>
    <dgm:cxn modelId="{2C667A7A-C903-47A2-8E24-988F6FC5C375}" type="presOf" srcId="{2F900829-A0F5-418C-999F-58CBC4F771BF}" destId="{CCDEC20D-885E-4E68-B673-49FB4ADB49FD}" srcOrd="1" destOrd="0" presId="urn:microsoft.com/office/officeart/2005/8/layout/lProcess2"/>
    <dgm:cxn modelId="{8CAD5B86-1455-4886-9C86-968B27042C13}" type="presOf" srcId="{C90CE026-22FE-4DBC-8934-590E60C4D0E6}" destId="{E0B3D69A-C6C6-4E80-AFF2-20439EC175B0}" srcOrd="0" destOrd="0" presId="urn:microsoft.com/office/officeart/2005/8/layout/lProcess2"/>
    <dgm:cxn modelId="{A174EC87-980F-485A-AED4-16B4D9B45900}" type="presOf" srcId="{EC09F206-8A44-4BE2-A4F2-B52F7A57A038}" destId="{030E9D66-A531-4EAC-901C-7E43402AF210}" srcOrd="0" destOrd="0" presId="urn:microsoft.com/office/officeart/2005/8/layout/lProcess2"/>
    <dgm:cxn modelId="{D4C321AB-F4BD-41E3-AC2A-03F946C6FEBA}" type="presOf" srcId="{A4F4859C-B243-49E3-AF82-DC74ED8D4F40}" destId="{396E211C-8024-4242-B5E9-EBA627BA9816}" srcOrd="0" destOrd="0" presId="urn:microsoft.com/office/officeart/2005/8/layout/lProcess2"/>
    <dgm:cxn modelId="{5D564948-DFAF-446E-AB7B-EFA3D085B3F9}" type="presParOf" srcId="{030E9D66-A531-4EAC-901C-7E43402AF210}" destId="{A87F3DB5-0211-49AC-B199-18527ED3BCDD}" srcOrd="0" destOrd="0" presId="urn:microsoft.com/office/officeart/2005/8/layout/lProcess2"/>
    <dgm:cxn modelId="{A3555C9D-8FC4-45FA-B220-D26F86142765}" type="presParOf" srcId="{A87F3DB5-0211-49AC-B199-18527ED3BCDD}" destId="{1C8C2AA3-AD1C-4214-9FE4-12292A85048C}" srcOrd="0" destOrd="0" presId="urn:microsoft.com/office/officeart/2005/8/layout/lProcess2"/>
    <dgm:cxn modelId="{688A4B7D-27D5-43AA-B437-83EF0A8BEBFE}" type="presParOf" srcId="{A87F3DB5-0211-49AC-B199-18527ED3BCDD}" destId="{CCDEC20D-885E-4E68-B673-49FB4ADB49FD}" srcOrd="1" destOrd="0" presId="urn:microsoft.com/office/officeart/2005/8/layout/lProcess2"/>
    <dgm:cxn modelId="{D7C6B8FE-FFE1-4CB4-9DFD-C3CDA29FA79F}" type="presParOf" srcId="{A87F3DB5-0211-49AC-B199-18527ED3BCDD}" destId="{BA6B850F-BF65-4AC4-A73C-12D0641F18CD}" srcOrd="2" destOrd="0" presId="urn:microsoft.com/office/officeart/2005/8/layout/lProcess2"/>
    <dgm:cxn modelId="{56F77D02-0CC0-4425-8CFB-0D56FE801471}" type="presParOf" srcId="{BA6B850F-BF65-4AC4-A73C-12D0641F18CD}" destId="{4E63DF5E-6403-4DE7-9F81-D3CBB16070DE}" srcOrd="0" destOrd="0" presId="urn:microsoft.com/office/officeart/2005/8/layout/lProcess2"/>
    <dgm:cxn modelId="{F2FE9CE5-1800-4091-A276-BA18DDC4BB41}" type="presParOf" srcId="{4E63DF5E-6403-4DE7-9F81-D3CBB16070DE}" destId="{E0B3D69A-C6C6-4E80-AFF2-20439EC175B0}" srcOrd="0" destOrd="0" presId="urn:microsoft.com/office/officeart/2005/8/layout/lProcess2"/>
    <dgm:cxn modelId="{5E87AAC1-AC7A-4343-BD90-A7ED006E9E61}" type="presParOf" srcId="{4E63DF5E-6403-4DE7-9F81-D3CBB16070DE}" destId="{FC76D864-725D-4BCB-B27F-226EFC3681BB}" srcOrd="1" destOrd="0" presId="urn:microsoft.com/office/officeart/2005/8/layout/lProcess2"/>
    <dgm:cxn modelId="{5307DBE8-A720-4A1E-8788-0E733F08B4A0}" type="presParOf" srcId="{4E63DF5E-6403-4DE7-9F81-D3CBB16070DE}" destId="{396E211C-8024-4242-B5E9-EBA627BA9816}" srcOrd="2" destOrd="0" presId="urn:microsoft.com/office/officeart/2005/8/layout/l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09F206-8A44-4BE2-A4F2-B52F7A57A038}" type="doc">
      <dgm:prSet loTypeId="urn:microsoft.com/office/officeart/2005/8/layout/lProcess2" loCatId="relationship" qsTypeId="urn:microsoft.com/office/officeart/2005/8/quickstyle/3d3" qsCatId="3D" csTypeId="urn:microsoft.com/office/officeart/2005/8/colors/accent0_1" csCatId="mainScheme" phldr="1"/>
      <dgm:spPr/>
      <dgm:t>
        <a:bodyPr/>
        <a:lstStyle/>
        <a:p>
          <a:endParaRPr lang="bg-BG"/>
        </a:p>
      </dgm:t>
    </dgm:pt>
    <dgm:pt modelId="{2F900829-A0F5-418C-999F-58CBC4F771BF}">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a:t>Sustainable water management</a:t>
          </a:r>
          <a:endParaRPr lang="bg-BG" sz="1800" dirty="0"/>
        </a:p>
      </dgm:t>
    </dgm:pt>
    <dgm:pt modelId="{CBB63A8B-019C-4BCC-8884-E3ABCB6279A4}" type="parTrans" cxnId="{1FBF8E1F-B368-48F9-A47E-B0F92C1B8599}">
      <dgm:prSet/>
      <dgm:spPr/>
      <dgm:t>
        <a:bodyPr/>
        <a:lstStyle/>
        <a:p>
          <a:endParaRPr lang="bg-BG"/>
        </a:p>
      </dgm:t>
    </dgm:pt>
    <dgm:pt modelId="{B8092EC6-87E0-4B5E-A7E5-F67719CAF3B2}" type="sibTrans" cxnId="{1FBF8E1F-B368-48F9-A47E-B0F92C1B8599}">
      <dgm:prSet/>
      <dgm:spPr/>
      <dgm:t>
        <a:bodyPr/>
        <a:lstStyle/>
        <a:p>
          <a:endParaRPr lang="bg-BG"/>
        </a:p>
      </dgm:t>
    </dgm:pt>
    <dgm:pt modelId="{C90CE026-22FE-4DBC-8934-590E60C4D0E6}">
      <dgm:prSet phldrT="[Text]"/>
      <dgm:spPr>
        <a:solidFill>
          <a:schemeClr val="accent1">
            <a:lumMod val="60000"/>
            <a:lumOff val="40000"/>
          </a:schemeClr>
        </a:solidFill>
      </dgm:spPr>
      <dgm:t>
        <a:bodyPr/>
        <a:lstStyle/>
        <a:p>
          <a:r>
            <a:rPr lang="en-US" dirty="0">
              <a:latin typeface="Arial Narrow" pitchFamily="34" charset="0"/>
            </a:rPr>
            <a:t>Scenarios</a:t>
          </a:r>
          <a:endParaRPr lang="bg-BG" dirty="0">
            <a:latin typeface="Arial Narrow" pitchFamily="34" charset="0"/>
          </a:endParaRPr>
        </a:p>
      </dgm:t>
    </dgm:pt>
    <dgm:pt modelId="{547A3F2D-DFF2-4234-A458-729183BE1209}" type="parTrans" cxnId="{E83A5C60-F93F-4D79-9509-29F41DB93F57}">
      <dgm:prSet/>
      <dgm:spPr/>
      <dgm:t>
        <a:bodyPr/>
        <a:lstStyle/>
        <a:p>
          <a:endParaRPr lang="bg-BG"/>
        </a:p>
      </dgm:t>
    </dgm:pt>
    <dgm:pt modelId="{0A0E2F56-718E-41DC-AD97-BEC98D88899A}" type="sibTrans" cxnId="{E83A5C60-F93F-4D79-9509-29F41DB93F57}">
      <dgm:prSet/>
      <dgm:spPr/>
      <dgm:t>
        <a:bodyPr/>
        <a:lstStyle/>
        <a:p>
          <a:endParaRPr lang="bg-BG"/>
        </a:p>
      </dgm:t>
    </dgm:pt>
    <dgm:pt modelId="{A4F4859C-B243-49E3-AF82-DC74ED8D4F40}">
      <dgm:prSet phldrT="[Text]"/>
      <dgm:spPr>
        <a:solidFill>
          <a:schemeClr val="accent1">
            <a:lumMod val="60000"/>
            <a:lumOff val="40000"/>
          </a:schemeClr>
        </a:solidFill>
      </dgm:spPr>
      <dgm:t>
        <a:bodyPr/>
        <a:lstStyle/>
        <a:p>
          <a:r>
            <a:rPr lang="en-US" dirty="0">
              <a:latin typeface="Arial Narrow" pitchFamily="34" charset="0"/>
            </a:rPr>
            <a:t>Decision making</a:t>
          </a:r>
          <a:endParaRPr lang="bg-BG" dirty="0">
            <a:latin typeface="Arial Narrow" pitchFamily="34" charset="0"/>
          </a:endParaRPr>
        </a:p>
      </dgm:t>
    </dgm:pt>
    <dgm:pt modelId="{CB487E82-7FA4-401F-BB30-521BBBA0C6C5}" type="parTrans" cxnId="{30A7A350-8B61-4D5E-AD75-33D48199DD0C}">
      <dgm:prSet/>
      <dgm:spPr/>
      <dgm:t>
        <a:bodyPr/>
        <a:lstStyle/>
        <a:p>
          <a:endParaRPr lang="bg-BG"/>
        </a:p>
      </dgm:t>
    </dgm:pt>
    <dgm:pt modelId="{10430233-1926-4D2F-9EC4-4E2FD1F1797C}" type="sibTrans" cxnId="{30A7A350-8B61-4D5E-AD75-33D48199DD0C}">
      <dgm:prSet/>
      <dgm:spPr/>
      <dgm:t>
        <a:bodyPr/>
        <a:lstStyle/>
        <a:p>
          <a:endParaRPr lang="bg-BG"/>
        </a:p>
      </dgm:t>
    </dgm:pt>
    <dgm:pt modelId="{030E9D66-A531-4EAC-901C-7E43402AF210}" type="pres">
      <dgm:prSet presAssocID="{EC09F206-8A44-4BE2-A4F2-B52F7A57A038}" presName="theList" presStyleCnt="0">
        <dgm:presLayoutVars>
          <dgm:dir/>
          <dgm:animLvl val="lvl"/>
          <dgm:resizeHandles val="exact"/>
        </dgm:presLayoutVars>
      </dgm:prSet>
      <dgm:spPr/>
    </dgm:pt>
    <dgm:pt modelId="{A87F3DB5-0211-49AC-B199-18527ED3BCDD}" type="pres">
      <dgm:prSet presAssocID="{2F900829-A0F5-418C-999F-58CBC4F771BF}" presName="compNode" presStyleCnt="0"/>
      <dgm:spPr/>
    </dgm:pt>
    <dgm:pt modelId="{1C8C2AA3-AD1C-4214-9FE4-12292A85048C}" type="pres">
      <dgm:prSet presAssocID="{2F900829-A0F5-418C-999F-58CBC4F771BF}" presName="aNode" presStyleLbl="bgShp" presStyleIdx="0" presStyleCnt="1" custLinFactNeighborX="1002" custLinFactNeighborY="4283"/>
      <dgm:spPr/>
    </dgm:pt>
    <dgm:pt modelId="{CCDEC20D-885E-4E68-B673-49FB4ADB49FD}" type="pres">
      <dgm:prSet presAssocID="{2F900829-A0F5-418C-999F-58CBC4F771BF}" presName="textNode" presStyleLbl="bgShp" presStyleIdx="0" presStyleCnt="1"/>
      <dgm:spPr/>
    </dgm:pt>
    <dgm:pt modelId="{BA6B850F-BF65-4AC4-A73C-12D0641F18CD}" type="pres">
      <dgm:prSet presAssocID="{2F900829-A0F5-418C-999F-58CBC4F771BF}" presName="compChildNode" presStyleCnt="0"/>
      <dgm:spPr/>
    </dgm:pt>
    <dgm:pt modelId="{4E63DF5E-6403-4DE7-9F81-D3CBB16070DE}" type="pres">
      <dgm:prSet presAssocID="{2F900829-A0F5-418C-999F-58CBC4F771BF}" presName="theInnerList" presStyleCnt="0"/>
      <dgm:spPr/>
    </dgm:pt>
    <dgm:pt modelId="{E0B3D69A-C6C6-4E80-AFF2-20439EC175B0}" type="pres">
      <dgm:prSet presAssocID="{C90CE026-22FE-4DBC-8934-590E60C4D0E6}" presName="childNode" presStyleLbl="node1" presStyleIdx="0" presStyleCnt="2" custLinFactNeighborX="680" custLinFactNeighborY="92873">
        <dgm:presLayoutVars>
          <dgm:bulletEnabled val="1"/>
        </dgm:presLayoutVars>
      </dgm:prSet>
      <dgm:spPr/>
    </dgm:pt>
    <dgm:pt modelId="{FC76D864-725D-4BCB-B27F-226EFC3681BB}" type="pres">
      <dgm:prSet presAssocID="{C90CE026-22FE-4DBC-8934-590E60C4D0E6}" presName="aSpace2" presStyleCnt="0"/>
      <dgm:spPr/>
    </dgm:pt>
    <dgm:pt modelId="{396E211C-8024-4242-B5E9-EBA627BA9816}" type="pres">
      <dgm:prSet presAssocID="{A4F4859C-B243-49E3-AF82-DC74ED8D4F40}" presName="childNode" presStyleLbl="node1" presStyleIdx="1" presStyleCnt="2" custLinFactNeighborX="680" custLinFactNeighborY="44154">
        <dgm:presLayoutVars>
          <dgm:bulletEnabled val="1"/>
        </dgm:presLayoutVars>
      </dgm:prSet>
      <dgm:spPr/>
    </dgm:pt>
  </dgm:ptLst>
  <dgm:cxnLst>
    <dgm:cxn modelId="{1FBF8E1F-B368-48F9-A47E-B0F92C1B8599}" srcId="{EC09F206-8A44-4BE2-A4F2-B52F7A57A038}" destId="{2F900829-A0F5-418C-999F-58CBC4F771BF}" srcOrd="0" destOrd="0" parTransId="{CBB63A8B-019C-4BCC-8884-E3ABCB6279A4}" sibTransId="{B8092EC6-87E0-4B5E-A7E5-F67719CAF3B2}"/>
    <dgm:cxn modelId="{4763FF24-6C6A-4EF3-97C4-385BAB18B231}" type="presOf" srcId="{EC09F206-8A44-4BE2-A4F2-B52F7A57A038}" destId="{030E9D66-A531-4EAC-901C-7E43402AF210}" srcOrd="0" destOrd="0" presId="urn:microsoft.com/office/officeart/2005/8/layout/lProcess2"/>
    <dgm:cxn modelId="{E83A5C60-F93F-4D79-9509-29F41DB93F57}" srcId="{2F900829-A0F5-418C-999F-58CBC4F771BF}" destId="{C90CE026-22FE-4DBC-8934-590E60C4D0E6}" srcOrd="0" destOrd="0" parTransId="{547A3F2D-DFF2-4234-A458-729183BE1209}" sibTransId="{0A0E2F56-718E-41DC-AD97-BEC98D88899A}"/>
    <dgm:cxn modelId="{BC955D6B-31E3-4667-999F-8CDFCFEEC18F}" type="presOf" srcId="{2F900829-A0F5-418C-999F-58CBC4F771BF}" destId="{1C8C2AA3-AD1C-4214-9FE4-12292A85048C}" srcOrd="0" destOrd="0" presId="urn:microsoft.com/office/officeart/2005/8/layout/lProcess2"/>
    <dgm:cxn modelId="{30A7A350-8B61-4D5E-AD75-33D48199DD0C}" srcId="{2F900829-A0F5-418C-999F-58CBC4F771BF}" destId="{A4F4859C-B243-49E3-AF82-DC74ED8D4F40}" srcOrd="1" destOrd="0" parTransId="{CB487E82-7FA4-401F-BB30-521BBBA0C6C5}" sibTransId="{10430233-1926-4D2F-9EC4-4E2FD1F1797C}"/>
    <dgm:cxn modelId="{BF906493-F89B-4D5B-8478-EE052ABA4F9F}" type="presOf" srcId="{A4F4859C-B243-49E3-AF82-DC74ED8D4F40}" destId="{396E211C-8024-4242-B5E9-EBA627BA9816}" srcOrd="0" destOrd="0" presId="urn:microsoft.com/office/officeart/2005/8/layout/lProcess2"/>
    <dgm:cxn modelId="{246DB797-B889-418C-BB0B-D67DAAB0C14D}" type="presOf" srcId="{2F900829-A0F5-418C-999F-58CBC4F771BF}" destId="{CCDEC20D-885E-4E68-B673-49FB4ADB49FD}" srcOrd="1" destOrd="0" presId="urn:microsoft.com/office/officeart/2005/8/layout/lProcess2"/>
    <dgm:cxn modelId="{E2377298-58D6-4559-999C-952FEC24180C}" type="presOf" srcId="{C90CE026-22FE-4DBC-8934-590E60C4D0E6}" destId="{E0B3D69A-C6C6-4E80-AFF2-20439EC175B0}" srcOrd="0" destOrd="0" presId="urn:microsoft.com/office/officeart/2005/8/layout/lProcess2"/>
    <dgm:cxn modelId="{1B3BAF66-0BFB-48EB-BAD6-023C637A96AE}" type="presParOf" srcId="{030E9D66-A531-4EAC-901C-7E43402AF210}" destId="{A87F3DB5-0211-49AC-B199-18527ED3BCDD}" srcOrd="0" destOrd="0" presId="urn:microsoft.com/office/officeart/2005/8/layout/lProcess2"/>
    <dgm:cxn modelId="{93015CE0-FC7F-44ED-BE78-1E719897BB3A}" type="presParOf" srcId="{A87F3DB5-0211-49AC-B199-18527ED3BCDD}" destId="{1C8C2AA3-AD1C-4214-9FE4-12292A85048C}" srcOrd="0" destOrd="0" presId="urn:microsoft.com/office/officeart/2005/8/layout/lProcess2"/>
    <dgm:cxn modelId="{AD4B2935-06C4-4CC2-823E-7557E45CE818}" type="presParOf" srcId="{A87F3DB5-0211-49AC-B199-18527ED3BCDD}" destId="{CCDEC20D-885E-4E68-B673-49FB4ADB49FD}" srcOrd="1" destOrd="0" presId="urn:microsoft.com/office/officeart/2005/8/layout/lProcess2"/>
    <dgm:cxn modelId="{ADFFF4FB-487F-4C05-B35A-318F5476B0BB}" type="presParOf" srcId="{A87F3DB5-0211-49AC-B199-18527ED3BCDD}" destId="{BA6B850F-BF65-4AC4-A73C-12D0641F18CD}" srcOrd="2" destOrd="0" presId="urn:microsoft.com/office/officeart/2005/8/layout/lProcess2"/>
    <dgm:cxn modelId="{A615AFAE-4D77-44E5-88F4-90430BD4E4AD}" type="presParOf" srcId="{BA6B850F-BF65-4AC4-A73C-12D0641F18CD}" destId="{4E63DF5E-6403-4DE7-9F81-D3CBB16070DE}" srcOrd="0" destOrd="0" presId="urn:microsoft.com/office/officeart/2005/8/layout/lProcess2"/>
    <dgm:cxn modelId="{2898A01B-2E90-4A04-AE4C-B370FD13CAAD}" type="presParOf" srcId="{4E63DF5E-6403-4DE7-9F81-D3CBB16070DE}" destId="{E0B3D69A-C6C6-4E80-AFF2-20439EC175B0}" srcOrd="0" destOrd="0" presId="urn:microsoft.com/office/officeart/2005/8/layout/lProcess2"/>
    <dgm:cxn modelId="{AE77B485-63DB-4BDF-8149-EEA8A69D9E4C}" type="presParOf" srcId="{4E63DF5E-6403-4DE7-9F81-D3CBB16070DE}" destId="{FC76D864-725D-4BCB-B27F-226EFC3681BB}" srcOrd="1" destOrd="0" presId="urn:microsoft.com/office/officeart/2005/8/layout/lProcess2"/>
    <dgm:cxn modelId="{C7B4AC66-7FDE-4D6E-B608-C1C9C8F83E9E}" type="presParOf" srcId="{4E63DF5E-6403-4DE7-9F81-D3CBB16070DE}" destId="{396E211C-8024-4242-B5E9-EBA627BA9816}" srcOrd="2" destOrd="0" presId="urn:microsoft.com/office/officeart/2005/8/layout/l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DDE5DE-3310-4868-BD14-3FE3E0E357AF}"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1EDD80D5-9360-4843-A972-7AF6AB4D022B}">
      <dgm:prSet phldrT="[Text]"/>
      <dgm:spPr/>
      <dgm:t>
        <a:bodyPr/>
        <a:lstStyle/>
        <a:p>
          <a:r>
            <a:rPr lang="en-US" dirty="0"/>
            <a:t>H</a:t>
          </a:r>
          <a:r>
            <a:rPr lang="bg-BG" baseline="-25000" dirty="0"/>
            <a:t>1</a:t>
          </a:r>
          <a:endParaRPr lang="en-US" baseline="-25000" dirty="0"/>
        </a:p>
      </dgm:t>
    </dgm:pt>
    <dgm:pt modelId="{D4B47417-4F4B-45B9-AF9B-E18EADAA496F}" type="parTrans" cxnId="{E5E8DA5F-95CD-4E70-87C3-0C1582CB1823}">
      <dgm:prSet/>
      <dgm:spPr/>
      <dgm:t>
        <a:bodyPr/>
        <a:lstStyle/>
        <a:p>
          <a:endParaRPr lang="en-US"/>
        </a:p>
      </dgm:t>
    </dgm:pt>
    <dgm:pt modelId="{722936CA-A900-4CFF-ADB1-A9C5E7614ED4}" type="sibTrans" cxnId="{E5E8DA5F-95CD-4E70-87C3-0C1582CB1823}">
      <dgm:prSet/>
      <dgm:spPr/>
      <dgm:t>
        <a:bodyPr/>
        <a:lstStyle/>
        <a:p>
          <a:endParaRPr lang="en-US"/>
        </a:p>
      </dgm:t>
    </dgm:pt>
    <dgm:pt modelId="{01B9C8D6-3C52-48DF-8A5B-D213B8DC6BF5}">
      <dgm:prSet phldrT="[Text]"/>
      <dgm:spPr/>
      <dgm:t>
        <a:bodyPr/>
        <a:lstStyle/>
        <a:p>
          <a:r>
            <a:rPr lang="en-US" dirty="0"/>
            <a:t>FLR</a:t>
          </a:r>
          <a:r>
            <a:rPr lang="bg-BG" baseline="-25000" dirty="0"/>
            <a:t>1</a:t>
          </a:r>
          <a:endParaRPr lang="en-US" baseline="-25000" dirty="0"/>
        </a:p>
      </dgm:t>
    </dgm:pt>
    <dgm:pt modelId="{DFA18BD1-815F-461D-BA44-7C86B6951203}" type="parTrans" cxnId="{B91BD004-4CA0-4D32-98B2-C25B6DE3A4B2}">
      <dgm:prSet/>
      <dgm:spPr/>
      <dgm:t>
        <a:bodyPr/>
        <a:lstStyle/>
        <a:p>
          <a:endParaRPr lang="en-US"/>
        </a:p>
      </dgm:t>
    </dgm:pt>
    <dgm:pt modelId="{88B39D81-844D-4D95-8A4A-35739FA73E1B}" type="sibTrans" cxnId="{B91BD004-4CA0-4D32-98B2-C25B6DE3A4B2}">
      <dgm:prSet/>
      <dgm:spPr/>
      <dgm:t>
        <a:bodyPr/>
        <a:lstStyle/>
        <a:p>
          <a:endParaRPr lang="en-US"/>
        </a:p>
      </dgm:t>
    </dgm:pt>
    <dgm:pt modelId="{DC626E9A-0CEF-4312-BFDB-1EB311F25CCC}">
      <dgm:prSet phldrT="[Text]"/>
      <dgm:spPr/>
      <dgm:t>
        <a:bodyPr/>
        <a:lstStyle/>
        <a:p>
          <a:r>
            <a:rPr lang="en-US" dirty="0"/>
            <a:t>SLR</a:t>
          </a:r>
          <a:r>
            <a:rPr lang="bg-BG" baseline="-25000" dirty="0"/>
            <a:t>1</a:t>
          </a:r>
          <a:endParaRPr lang="en-US" dirty="0"/>
        </a:p>
      </dgm:t>
    </dgm:pt>
    <dgm:pt modelId="{5D30072F-0316-4B3D-883E-D25D4DF9021A}" type="parTrans" cxnId="{C1973B91-926D-48FF-82D6-6878C1450843}">
      <dgm:prSet/>
      <dgm:spPr/>
      <dgm:t>
        <a:bodyPr/>
        <a:lstStyle/>
        <a:p>
          <a:endParaRPr lang="en-US"/>
        </a:p>
      </dgm:t>
    </dgm:pt>
    <dgm:pt modelId="{77FFC7DF-1137-449A-BBCC-519E797CAC3C}" type="sibTrans" cxnId="{C1973B91-926D-48FF-82D6-6878C1450843}">
      <dgm:prSet/>
      <dgm:spPr/>
      <dgm:t>
        <a:bodyPr/>
        <a:lstStyle/>
        <a:p>
          <a:endParaRPr lang="en-US"/>
        </a:p>
      </dgm:t>
    </dgm:pt>
    <dgm:pt modelId="{FED70F5B-FDFD-4EF2-B586-3262E2FBF11E}">
      <dgm:prSet phldrT="[Text]"/>
      <dgm:spPr/>
      <dgm:t>
        <a:bodyPr/>
        <a:lstStyle/>
        <a:p>
          <a:r>
            <a:rPr lang="en-US" dirty="0"/>
            <a:t>H</a:t>
          </a:r>
          <a:r>
            <a:rPr lang="bg-BG" baseline="-25000" dirty="0"/>
            <a:t>2</a:t>
          </a:r>
          <a:endParaRPr lang="en-US" baseline="-25000" dirty="0"/>
        </a:p>
      </dgm:t>
    </dgm:pt>
    <dgm:pt modelId="{BE6A828C-69A8-4275-9931-6FAE11A688E7}" type="parTrans" cxnId="{50FE16E5-1AF4-4977-BDAA-90D25E516460}">
      <dgm:prSet/>
      <dgm:spPr/>
      <dgm:t>
        <a:bodyPr/>
        <a:lstStyle/>
        <a:p>
          <a:endParaRPr lang="en-US"/>
        </a:p>
      </dgm:t>
    </dgm:pt>
    <dgm:pt modelId="{07ED4904-2258-4C55-A2B6-30D3A19DEF5E}" type="sibTrans" cxnId="{50FE16E5-1AF4-4977-BDAA-90D25E516460}">
      <dgm:prSet/>
      <dgm:spPr/>
      <dgm:t>
        <a:bodyPr/>
        <a:lstStyle/>
        <a:p>
          <a:endParaRPr lang="en-US"/>
        </a:p>
      </dgm:t>
    </dgm:pt>
    <dgm:pt modelId="{85927C95-F5D2-4138-84B9-494EEECD8EFF}">
      <dgm:prSet phldrT="[Text]"/>
      <dgm:spPr/>
      <dgm:t>
        <a:bodyPr/>
        <a:lstStyle/>
        <a:p>
          <a:r>
            <a:rPr lang="en-US" dirty="0"/>
            <a:t>FLR</a:t>
          </a:r>
          <a:r>
            <a:rPr lang="bg-BG" baseline="-25000" dirty="0"/>
            <a:t>2</a:t>
          </a:r>
          <a:endParaRPr lang="en-US" dirty="0"/>
        </a:p>
      </dgm:t>
    </dgm:pt>
    <dgm:pt modelId="{01889FF8-9EBC-4523-AD97-186EBE25E7CB}" type="parTrans" cxnId="{DBDFA742-449E-47D9-8CB3-5D1631EAB0A9}">
      <dgm:prSet/>
      <dgm:spPr/>
      <dgm:t>
        <a:bodyPr/>
        <a:lstStyle/>
        <a:p>
          <a:endParaRPr lang="en-US"/>
        </a:p>
      </dgm:t>
    </dgm:pt>
    <dgm:pt modelId="{F35FC6F9-4C14-47A7-932F-C32CEC2937E9}" type="sibTrans" cxnId="{DBDFA742-449E-47D9-8CB3-5D1631EAB0A9}">
      <dgm:prSet/>
      <dgm:spPr/>
      <dgm:t>
        <a:bodyPr/>
        <a:lstStyle/>
        <a:p>
          <a:endParaRPr lang="en-US"/>
        </a:p>
      </dgm:t>
    </dgm:pt>
    <dgm:pt modelId="{CB5A16C2-6186-4FF0-AB19-C7579B9056FB}">
      <dgm:prSet phldrT="[Text]"/>
      <dgm:spPr/>
      <dgm:t>
        <a:bodyPr/>
        <a:lstStyle/>
        <a:p>
          <a:r>
            <a:rPr lang="en-US" dirty="0"/>
            <a:t>SLR</a:t>
          </a:r>
          <a:r>
            <a:rPr lang="bg-BG" baseline="-25000" dirty="0"/>
            <a:t>2</a:t>
          </a:r>
          <a:endParaRPr lang="en-US" dirty="0"/>
        </a:p>
      </dgm:t>
    </dgm:pt>
    <dgm:pt modelId="{1BC82F14-CAEB-4C0D-83B3-37CCB6F029A5}" type="parTrans" cxnId="{B3E6C2C4-3745-45E3-AF37-89F1089CDF5C}">
      <dgm:prSet/>
      <dgm:spPr/>
      <dgm:t>
        <a:bodyPr/>
        <a:lstStyle/>
        <a:p>
          <a:endParaRPr lang="en-US"/>
        </a:p>
      </dgm:t>
    </dgm:pt>
    <dgm:pt modelId="{6080E7E5-BD18-4E45-BF01-A457A365E987}" type="sibTrans" cxnId="{B3E6C2C4-3745-45E3-AF37-89F1089CDF5C}">
      <dgm:prSet/>
      <dgm:spPr/>
      <dgm:t>
        <a:bodyPr/>
        <a:lstStyle/>
        <a:p>
          <a:endParaRPr lang="en-US"/>
        </a:p>
      </dgm:t>
    </dgm:pt>
    <dgm:pt modelId="{8DF7B535-F879-4D21-AE72-D2FE37117A44}" type="pres">
      <dgm:prSet presAssocID="{D9DDE5DE-3310-4868-BD14-3FE3E0E357AF}" presName="list" presStyleCnt="0">
        <dgm:presLayoutVars>
          <dgm:dir/>
          <dgm:animLvl val="lvl"/>
        </dgm:presLayoutVars>
      </dgm:prSet>
      <dgm:spPr/>
    </dgm:pt>
    <dgm:pt modelId="{FA7A03E2-438A-40C8-A51C-5CCDF997F2F5}" type="pres">
      <dgm:prSet presAssocID="{1EDD80D5-9360-4843-A972-7AF6AB4D022B}" presName="posSpace" presStyleCnt="0"/>
      <dgm:spPr/>
    </dgm:pt>
    <dgm:pt modelId="{6597F0D4-ABDD-4BE7-A7B4-79E39B308700}" type="pres">
      <dgm:prSet presAssocID="{1EDD80D5-9360-4843-A972-7AF6AB4D022B}" presName="vertFlow" presStyleCnt="0"/>
      <dgm:spPr/>
    </dgm:pt>
    <dgm:pt modelId="{3EC5B858-6A1D-489C-932F-6370CE720E85}" type="pres">
      <dgm:prSet presAssocID="{1EDD80D5-9360-4843-A972-7AF6AB4D022B}" presName="topSpace" presStyleCnt="0"/>
      <dgm:spPr/>
    </dgm:pt>
    <dgm:pt modelId="{87E1255A-CF31-4B9C-B973-C5E14C05C5D8}" type="pres">
      <dgm:prSet presAssocID="{1EDD80D5-9360-4843-A972-7AF6AB4D022B}" presName="firstComp" presStyleCnt="0"/>
      <dgm:spPr/>
    </dgm:pt>
    <dgm:pt modelId="{58858555-B777-4A59-8E49-583F2A797810}" type="pres">
      <dgm:prSet presAssocID="{1EDD80D5-9360-4843-A972-7AF6AB4D022B}" presName="firstChild" presStyleLbl="bgAccFollowNode1" presStyleIdx="0" presStyleCnt="4"/>
      <dgm:spPr/>
    </dgm:pt>
    <dgm:pt modelId="{F2348996-6278-4636-ADC0-975A29EF15DB}" type="pres">
      <dgm:prSet presAssocID="{1EDD80D5-9360-4843-A972-7AF6AB4D022B}" presName="firstChildTx" presStyleLbl="bgAccFollowNode1" presStyleIdx="0" presStyleCnt="4">
        <dgm:presLayoutVars>
          <dgm:bulletEnabled val="1"/>
        </dgm:presLayoutVars>
      </dgm:prSet>
      <dgm:spPr/>
    </dgm:pt>
    <dgm:pt modelId="{18011710-B606-4471-B19C-8F89969F277F}" type="pres">
      <dgm:prSet presAssocID="{DC626E9A-0CEF-4312-BFDB-1EB311F25CCC}" presName="comp" presStyleCnt="0"/>
      <dgm:spPr/>
    </dgm:pt>
    <dgm:pt modelId="{FF1E6C20-4F4C-44C8-80AB-5C9D72395C8C}" type="pres">
      <dgm:prSet presAssocID="{DC626E9A-0CEF-4312-BFDB-1EB311F25CCC}" presName="child" presStyleLbl="bgAccFollowNode1" presStyleIdx="1" presStyleCnt="4"/>
      <dgm:spPr/>
    </dgm:pt>
    <dgm:pt modelId="{94C1A8AF-079B-4A1F-AA3C-7D4376D67376}" type="pres">
      <dgm:prSet presAssocID="{DC626E9A-0CEF-4312-BFDB-1EB311F25CCC}" presName="childTx" presStyleLbl="bgAccFollowNode1" presStyleIdx="1" presStyleCnt="4">
        <dgm:presLayoutVars>
          <dgm:bulletEnabled val="1"/>
        </dgm:presLayoutVars>
      </dgm:prSet>
      <dgm:spPr/>
    </dgm:pt>
    <dgm:pt modelId="{8E2BFF22-F533-41A4-A8AE-75701339AB6E}" type="pres">
      <dgm:prSet presAssocID="{1EDD80D5-9360-4843-A972-7AF6AB4D022B}" presName="negSpace" presStyleCnt="0"/>
      <dgm:spPr/>
    </dgm:pt>
    <dgm:pt modelId="{1AD979C5-80A9-4680-BC9C-00A9D76C54D7}" type="pres">
      <dgm:prSet presAssocID="{1EDD80D5-9360-4843-A972-7AF6AB4D022B}" presName="circle" presStyleLbl="node1" presStyleIdx="0" presStyleCnt="2"/>
      <dgm:spPr/>
    </dgm:pt>
    <dgm:pt modelId="{CE78D37F-DF99-42D6-B183-2A663F6EA125}" type="pres">
      <dgm:prSet presAssocID="{722936CA-A900-4CFF-ADB1-A9C5E7614ED4}" presName="transSpace" presStyleCnt="0"/>
      <dgm:spPr/>
    </dgm:pt>
    <dgm:pt modelId="{79F0C536-095C-4F70-8397-EB305E1671AD}" type="pres">
      <dgm:prSet presAssocID="{FED70F5B-FDFD-4EF2-B586-3262E2FBF11E}" presName="posSpace" presStyleCnt="0"/>
      <dgm:spPr/>
    </dgm:pt>
    <dgm:pt modelId="{4F3E049F-1E74-4C87-AF39-1BA7CD366508}" type="pres">
      <dgm:prSet presAssocID="{FED70F5B-FDFD-4EF2-B586-3262E2FBF11E}" presName="vertFlow" presStyleCnt="0"/>
      <dgm:spPr/>
    </dgm:pt>
    <dgm:pt modelId="{4A737439-0736-4F85-A78D-4EAF83A05994}" type="pres">
      <dgm:prSet presAssocID="{FED70F5B-FDFD-4EF2-B586-3262E2FBF11E}" presName="topSpace" presStyleCnt="0"/>
      <dgm:spPr/>
    </dgm:pt>
    <dgm:pt modelId="{30EFF1ED-625B-430F-BD9B-2AD0562975BF}" type="pres">
      <dgm:prSet presAssocID="{FED70F5B-FDFD-4EF2-B586-3262E2FBF11E}" presName="firstComp" presStyleCnt="0"/>
      <dgm:spPr/>
    </dgm:pt>
    <dgm:pt modelId="{5B071484-EB1A-4A3A-A9D0-FEE81915E6DC}" type="pres">
      <dgm:prSet presAssocID="{FED70F5B-FDFD-4EF2-B586-3262E2FBF11E}" presName="firstChild" presStyleLbl="bgAccFollowNode1" presStyleIdx="2" presStyleCnt="4"/>
      <dgm:spPr/>
    </dgm:pt>
    <dgm:pt modelId="{F94DB8EF-18B7-44F2-AFED-B25C1868B7B3}" type="pres">
      <dgm:prSet presAssocID="{FED70F5B-FDFD-4EF2-B586-3262E2FBF11E}" presName="firstChildTx" presStyleLbl="bgAccFollowNode1" presStyleIdx="2" presStyleCnt="4">
        <dgm:presLayoutVars>
          <dgm:bulletEnabled val="1"/>
        </dgm:presLayoutVars>
      </dgm:prSet>
      <dgm:spPr/>
    </dgm:pt>
    <dgm:pt modelId="{EFE0B8F6-813A-4377-A5D1-7718C570B0EC}" type="pres">
      <dgm:prSet presAssocID="{CB5A16C2-6186-4FF0-AB19-C7579B9056FB}" presName="comp" presStyleCnt="0"/>
      <dgm:spPr/>
    </dgm:pt>
    <dgm:pt modelId="{F9E25B1C-FBAC-4758-B46C-362C798BBEB5}" type="pres">
      <dgm:prSet presAssocID="{CB5A16C2-6186-4FF0-AB19-C7579B9056FB}" presName="child" presStyleLbl="bgAccFollowNode1" presStyleIdx="3" presStyleCnt="4"/>
      <dgm:spPr/>
    </dgm:pt>
    <dgm:pt modelId="{52C8E22E-3B4A-4CA6-A8BC-EDB2FD459E5A}" type="pres">
      <dgm:prSet presAssocID="{CB5A16C2-6186-4FF0-AB19-C7579B9056FB}" presName="childTx" presStyleLbl="bgAccFollowNode1" presStyleIdx="3" presStyleCnt="4">
        <dgm:presLayoutVars>
          <dgm:bulletEnabled val="1"/>
        </dgm:presLayoutVars>
      </dgm:prSet>
      <dgm:spPr/>
    </dgm:pt>
    <dgm:pt modelId="{D12EB370-DE09-4EC2-A460-233E51197564}" type="pres">
      <dgm:prSet presAssocID="{FED70F5B-FDFD-4EF2-B586-3262E2FBF11E}" presName="negSpace" presStyleCnt="0"/>
      <dgm:spPr/>
    </dgm:pt>
    <dgm:pt modelId="{58258AFE-AA82-4CD2-8A9F-0E5D24B75DED}" type="pres">
      <dgm:prSet presAssocID="{FED70F5B-FDFD-4EF2-B586-3262E2FBF11E}" presName="circle" presStyleLbl="node1" presStyleIdx="1" presStyleCnt="2"/>
      <dgm:spPr/>
    </dgm:pt>
  </dgm:ptLst>
  <dgm:cxnLst>
    <dgm:cxn modelId="{B91BD004-4CA0-4D32-98B2-C25B6DE3A4B2}" srcId="{1EDD80D5-9360-4843-A972-7AF6AB4D022B}" destId="{01B9C8D6-3C52-48DF-8A5B-D213B8DC6BF5}" srcOrd="0" destOrd="0" parTransId="{DFA18BD1-815F-461D-BA44-7C86B6951203}" sibTransId="{88B39D81-844D-4D95-8A4A-35739FA73E1B}"/>
    <dgm:cxn modelId="{D34A1A08-9D1E-4ECC-82B2-1C7996CE7692}" type="presOf" srcId="{01B9C8D6-3C52-48DF-8A5B-D213B8DC6BF5}" destId="{58858555-B777-4A59-8E49-583F2A797810}" srcOrd="0" destOrd="0" presId="urn:microsoft.com/office/officeart/2005/8/layout/hList9"/>
    <dgm:cxn modelId="{47AC3C16-7FBE-45F3-802C-4B1759E63D4F}" type="presOf" srcId="{85927C95-F5D2-4138-84B9-494EEECD8EFF}" destId="{5B071484-EB1A-4A3A-A9D0-FEE81915E6DC}" srcOrd="0" destOrd="0" presId="urn:microsoft.com/office/officeart/2005/8/layout/hList9"/>
    <dgm:cxn modelId="{E5E8DA5F-95CD-4E70-87C3-0C1582CB1823}" srcId="{D9DDE5DE-3310-4868-BD14-3FE3E0E357AF}" destId="{1EDD80D5-9360-4843-A972-7AF6AB4D022B}" srcOrd="0" destOrd="0" parTransId="{D4B47417-4F4B-45B9-AF9B-E18EADAA496F}" sibTransId="{722936CA-A900-4CFF-ADB1-A9C5E7614ED4}"/>
    <dgm:cxn modelId="{DBDFA742-449E-47D9-8CB3-5D1631EAB0A9}" srcId="{FED70F5B-FDFD-4EF2-B586-3262E2FBF11E}" destId="{85927C95-F5D2-4138-84B9-494EEECD8EFF}" srcOrd="0" destOrd="0" parTransId="{01889FF8-9EBC-4523-AD97-186EBE25E7CB}" sibTransId="{F35FC6F9-4C14-47A7-932F-C32CEC2937E9}"/>
    <dgm:cxn modelId="{AC25F556-F577-4C7C-8B38-A3DA2091ADF9}" type="presOf" srcId="{FED70F5B-FDFD-4EF2-B586-3262E2FBF11E}" destId="{58258AFE-AA82-4CD2-8A9F-0E5D24B75DED}" srcOrd="0" destOrd="0" presId="urn:microsoft.com/office/officeart/2005/8/layout/hList9"/>
    <dgm:cxn modelId="{6A51F258-FCFD-4D72-8BE1-74846FE2FA89}" type="presOf" srcId="{CB5A16C2-6186-4FF0-AB19-C7579B9056FB}" destId="{F9E25B1C-FBAC-4758-B46C-362C798BBEB5}" srcOrd="0" destOrd="0" presId="urn:microsoft.com/office/officeart/2005/8/layout/hList9"/>
    <dgm:cxn modelId="{13AF7C7F-E446-4B20-9FCD-B29DBD745E36}" type="presOf" srcId="{D9DDE5DE-3310-4868-BD14-3FE3E0E357AF}" destId="{8DF7B535-F879-4D21-AE72-D2FE37117A44}" srcOrd="0" destOrd="0" presId="urn:microsoft.com/office/officeart/2005/8/layout/hList9"/>
    <dgm:cxn modelId="{60896983-A908-455C-986D-483E7CA61474}" type="presOf" srcId="{CB5A16C2-6186-4FF0-AB19-C7579B9056FB}" destId="{52C8E22E-3B4A-4CA6-A8BC-EDB2FD459E5A}" srcOrd="1" destOrd="0" presId="urn:microsoft.com/office/officeart/2005/8/layout/hList9"/>
    <dgm:cxn modelId="{C1973B91-926D-48FF-82D6-6878C1450843}" srcId="{1EDD80D5-9360-4843-A972-7AF6AB4D022B}" destId="{DC626E9A-0CEF-4312-BFDB-1EB311F25CCC}" srcOrd="1" destOrd="0" parTransId="{5D30072F-0316-4B3D-883E-D25D4DF9021A}" sibTransId="{77FFC7DF-1137-449A-BBCC-519E797CAC3C}"/>
    <dgm:cxn modelId="{D39A169B-9218-4F0D-AB0A-E10C64D73BBE}" type="presOf" srcId="{DC626E9A-0CEF-4312-BFDB-1EB311F25CCC}" destId="{94C1A8AF-079B-4A1F-AA3C-7D4376D67376}" srcOrd="1" destOrd="0" presId="urn:microsoft.com/office/officeart/2005/8/layout/hList9"/>
    <dgm:cxn modelId="{B3E6C2C4-3745-45E3-AF37-89F1089CDF5C}" srcId="{FED70F5B-FDFD-4EF2-B586-3262E2FBF11E}" destId="{CB5A16C2-6186-4FF0-AB19-C7579B9056FB}" srcOrd="1" destOrd="0" parTransId="{1BC82F14-CAEB-4C0D-83B3-37CCB6F029A5}" sibTransId="{6080E7E5-BD18-4E45-BF01-A457A365E987}"/>
    <dgm:cxn modelId="{97CE43C5-9E83-4A71-ACBC-C4E18E62A98A}" type="presOf" srcId="{85927C95-F5D2-4138-84B9-494EEECD8EFF}" destId="{F94DB8EF-18B7-44F2-AFED-B25C1868B7B3}" srcOrd="1" destOrd="0" presId="urn:microsoft.com/office/officeart/2005/8/layout/hList9"/>
    <dgm:cxn modelId="{9ACA9DC9-F5FD-49F3-9783-48A4703B3FBB}" type="presOf" srcId="{01B9C8D6-3C52-48DF-8A5B-D213B8DC6BF5}" destId="{F2348996-6278-4636-ADC0-975A29EF15DB}" srcOrd="1" destOrd="0" presId="urn:microsoft.com/office/officeart/2005/8/layout/hList9"/>
    <dgm:cxn modelId="{27792ED8-5348-4B00-87F2-CA26E7B90359}" type="presOf" srcId="{DC626E9A-0CEF-4312-BFDB-1EB311F25CCC}" destId="{FF1E6C20-4F4C-44C8-80AB-5C9D72395C8C}" srcOrd="0" destOrd="0" presId="urn:microsoft.com/office/officeart/2005/8/layout/hList9"/>
    <dgm:cxn modelId="{E8E272DD-FC93-4443-8B86-FD2969713435}" type="presOf" srcId="{1EDD80D5-9360-4843-A972-7AF6AB4D022B}" destId="{1AD979C5-80A9-4680-BC9C-00A9D76C54D7}" srcOrd="0" destOrd="0" presId="urn:microsoft.com/office/officeart/2005/8/layout/hList9"/>
    <dgm:cxn modelId="{50FE16E5-1AF4-4977-BDAA-90D25E516460}" srcId="{D9DDE5DE-3310-4868-BD14-3FE3E0E357AF}" destId="{FED70F5B-FDFD-4EF2-B586-3262E2FBF11E}" srcOrd="1" destOrd="0" parTransId="{BE6A828C-69A8-4275-9931-6FAE11A688E7}" sibTransId="{07ED4904-2258-4C55-A2B6-30D3A19DEF5E}"/>
    <dgm:cxn modelId="{96DDE0D8-BFF7-4D55-9980-BB2543F41CE0}" type="presParOf" srcId="{8DF7B535-F879-4D21-AE72-D2FE37117A44}" destId="{FA7A03E2-438A-40C8-A51C-5CCDF997F2F5}" srcOrd="0" destOrd="0" presId="urn:microsoft.com/office/officeart/2005/8/layout/hList9"/>
    <dgm:cxn modelId="{290ADC79-2763-4D01-A9DB-F97BF099C3E7}" type="presParOf" srcId="{8DF7B535-F879-4D21-AE72-D2FE37117A44}" destId="{6597F0D4-ABDD-4BE7-A7B4-79E39B308700}" srcOrd="1" destOrd="0" presId="urn:microsoft.com/office/officeart/2005/8/layout/hList9"/>
    <dgm:cxn modelId="{459C7C5D-B876-4431-BDF7-B084FCE2E394}" type="presParOf" srcId="{6597F0D4-ABDD-4BE7-A7B4-79E39B308700}" destId="{3EC5B858-6A1D-489C-932F-6370CE720E85}" srcOrd="0" destOrd="0" presId="urn:microsoft.com/office/officeart/2005/8/layout/hList9"/>
    <dgm:cxn modelId="{32BDA2EA-B8F5-4947-954B-23B458EF4ADE}" type="presParOf" srcId="{6597F0D4-ABDD-4BE7-A7B4-79E39B308700}" destId="{87E1255A-CF31-4B9C-B973-C5E14C05C5D8}" srcOrd="1" destOrd="0" presId="urn:microsoft.com/office/officeart/2005/8/layout/hList9"/>
    <dgm:cxn modelId="{B155F760-05C5-4BC7-976D-0C558BD4E26C}" type="presParOf" srcId="{87E1255A-CF31-4B9C-B973-C5E14C05C5D8}" destId="{58858555-B777-4A59-8E49-583F2A797810}" srcOrd="0" destOrd="0" presId="urn:microsoft.com/office/officeart/2005/8/layout/hList9"/>
    <dgm:cxn modelId="{DDBEC0A3-B275-4062-BE69-9CDC84EF276B}" type="presParOf" srcId="{87E1255A-CF31-4B9C-B973-C5E14C05C5D8}" destId="{F2348996-6278-4636-ADC0-975A29EF15DB}" srcOrd="1" destOrd="0" presId="urn:microsoft.com/office/officeart/2005/8/layout/hList9"/>
    <dgm:cxn modelId="{9046C4A2-BFD9-4F38-AF9C-06E381C6EC42}" type="presParOf" srcId="{6597F0D4-ABDD-4BE7-A7B4-79E39B308700}" destId="{18011710-B606-4471-B19C-8F89969F277F}" srcOrd="2" destOrd="0" presId="urn:microsoft.com/office/officeart/2005/8/layout/hList9"/>
    <dgm:cxn modelId="{4AA18DB6-15D4-4539-A31E-BB6A81F0ABB0}" type="presParOf" srcId="{18011710-B606-4471-B19C-8F89969F277F}" destId="{FF1E6C20-4F4C-44C8-80AB-5C9D72395C8C}" srcOrd="0" destOrd="0" presId="urn:microsoft.com/office/officeart/2005/8/layout/hList9"/>
    <dgm:cxn modelId="{54359303-EBF8-43AD-BCD1-6264D6449E30}" type="presParOf" srcId="{18011710-B606-4471-B19C-8F89969F277F}" destId="{94C1A8AF-079B-4A1F-AA3C-7D4376D67376}" srcOrd="1" destOrd="0" presId="urn:microsoft.com/office/officeart/2005/8/layout/hList9"/>
    <dgm:cxn modelId="{D5015A9D-2656-4D31-A3B0-DC7A7F722FD6}" type="presParOf" srcId="{8DF7B535-F879-4D21-AE72-D2FE37117A44}" destId="{8E2BFF22-F533-41A4-A8AE-75701339AB6E}" srcOrd="2" destOrd="0" presId="urn:microsoft.com/office/officeart/2005/8/layout/hList9"/>
    <dgm:cxn modelId="{5919E804-B5C4-4FBF-82F3-4B0D08474E49}" type="presParOf" srcId="{8DF7B535-F879-4D21-AE72-D2FE37117A44}" destId="{1AD979C5-80A9-4680-BC9C-00A9D76C54D7}" srcOrd="3" destOrd="0" presId="urn:microsoft.com/office/officeart/2005/8/layout/hList9"/>
    <dgm:cxn modelId="{CB7624A4-616E-44CE-9113-096B359C0141}" type="presParOf" srcId="{8DF7B535-F879-4D21-AE72-D2FE37117A44}" destId="{CE78D37F-DF99-42D6-B183-2A663F6EA125}" srcOrd="4" destOrd="0" presId="urn:microsoft.com/office/officeart/2005/8/layout/hList9"/>
    <dgm:cxn modelId="{B406CDE0-9701-40C3-88D8-BBF5C7973E94}" type="presParOf" srcId="{8DF7B535-F879-4D21-AE72-D2FE37117A44}" destId="{79F0C536-095C-4F70-8397-EB305E1671AD}" srcOrd="5" destOrd="0" presId="urn:microsoft.com/office/officeart/2005/8/layout/hList9"/>
    <dgm:cxn modelId="{BC75E24C-2FB9-4BAF-A36D-088B8B4DD9F8}" type="presParOf" srcId="{8DF7B535-F879-4D21-AE72-D2FE37117A44}" destId="{4F3E049F-1E74-4C87-AF39-1BA7CD366508}" srcOrd="6" destOrd="0" presId="urn:microsoft.com/office/officeart/2005/8/layout/hList9"/>
    <dgm:cxn modelId="{545A3044-9105-4FAF-B0A3-A2B7734C8EF1}" type="presParOf" srcId="{4F3E049F-1E74-4C87-AF39-1BA7CD366508}" destId="{4A737439-0736-4F85-A78D-4EAF83A05994}" srcOrd="0" destOrd="0" presId="urn:microsoft.com/office/officeart/2005/8/layout/hList9"/>
    <dgm:cxn modelId="{B748BA50-DA6F-4DA9-8675-A960081CC12B}" type="presParOf" srcId="{4F3E049F-1E74-4C87-AF39-1BA7CD366508}" destId="{30EFF1ED-625B-430F-BD9B-2AD0562975BF}" srcOrd="1" destOrd="0" presId="urn:microsoft.com/office/officeart/2005/8/layout/hList9"/>
    <dgm:cxn modelId="{252E1250-E682-4074-90ED-0BA83BE19E70}" type="presParOf" srcId="{30EFF1ED-625B-430F-BD9B-2AD0562975BF}" destId="{5B071484-EB1A-4A3A-A9D0-FEE81915E6DC}" srcOrd="0" destOrd="0" presId="urn:microsoft.com/office/officeart/2005/8/layout/hList9"/>
    <dgm:cxn modelId="{2010F165-B986-47CA-AED1-B1E06175B87E}" type="presParOf" srcId="{30EFF1ED-625B-430F-BD9B-2AD0562975BF}" destId="{F94DB8EF-18B7-44F2-AFED-B25C1868B7B3}" srcOrd="1" destOrd="0" presId="urn:microsoft.com/office/officeart/2005/8/layout/hList9"/>
    <dgm:cxn modelId="{01F9ACAD-C1EF-49B4-9193-33FDBCD98A6C}" type="presParOf" srcId="{4F3E049F-1E74-4C87-AF39-1BA7CD366508}" destId="{EFE0B8F6-813A-4377-A5D1-7718C570B0EC}" srcOrd="2" destOrd="0" presId="urn:microsoft.com/office/officeart/2005/8/layout/hList9"/>
    <dgm:cxn modelId="{36EE8D67-5C48-4D83-9421-B53004097F92}" type="presParOf" srcId="{EFE0B8F6-813A-4377-A5D1-7718C570B0EC}" destId="{F9E25B1C-FBAC-4758-B46C-362C798BBEB5}" srcOrd="0" destOrd="0" presId="urn:microsoft.com/office/officeart/2005/8/layout/hList9"/>
    <dgm:cxn modelId="{F368873E-175D-4FF1-8CB6-3F4D77D08E97}" type="presParOf" srcId="{EFE0B8F6-813A-4377-A5D1-7718C570B0EC}" destId="{52C8E22E-3B4A-4CA6-A8BC-EDB2FD459E5A}" srcOrd="1" destOrd="0" presId="urn:microsoft.com/office/officeart/2005/8/layout/hList9"/>
    <dgm:cxn modelId="{69C5FBE0-5DDA-4B78-8E25-C86498915EA5}" type="presParOf" srcId="{8DF7B535-F879-4D21-AE72-D2FE37117A44}" destId="{D12EB370-DE09-4EC2-A460-233E51197564}" srcOrd="7" destOrd="0" presId="urn:microsoft.com/office/officeart/2005/8/layout/hList9"/>
    <dgm:cxn modelId="{9D08D497-C3B2-4339-BB17-3D061F7A7D01}" type="presParOf" srcId="{8DF7B535-F879-4D21-AE72-D2FE37117A44}" destId="{58258AFE-AA82-4CD2-8A9F-0E5D24B75DED}" srcOrd="8"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D214B9-CBDE-4196-B3D0-21A5369E6D9B}" type="doc">
      <dgm:prSet loTypeId="urn:microsoft.com/office/officeart/2005/8/layout/cycle5" loCatId="cycle" qsTypeId="urn:microsoft.com/office/officeart/2005/8/quickstyle/3d3" qsCatId="3D" csTypeId="urn:microsoft.com/office/officeart/2005/8/colors/accent1_2" csCatId="accent1" phldr="1"/>
      <dgm:spPr/>
      <dgm:t>
        <a:bodyPr/>
        <a:lstStyle/>
        <a:p>
          <a:endParaRPr lang="en-US"/>
        </a:p>
      </dgm:t>
    </dgm:pt>
    <dgm:pt modelId="{50DA5C9C-5292-4B23-9574-3C1B389DCC3F}">
      <dgm:prSet phldrT="[Text]" custT="1"/>
      <dgm:spPr>
        <a:solidFill>
          <a:schemeClr val="accent1">
            <a:lumMod val="60000"/>
            <a:lumOff val="40000"/>
          </a:schemeClr>
        </a:solidFill>
      </dgm:spPr>
      <dgm:t>
        <a:bodyPr/>
        <a:lstStyle/>
        <a:p>
          <a:r>
            <a:rPr lang="en-US" sz="1200" dirty="0"/>
            <a:t>Applying measures</a:t>
          </a:r>
        </a:p>
      </dgm:t>
    </dgm:pt>
    <dgm:pt modelId="{9D1D959F-86F7-4221-A688-4BD15D5FB6E9}" type="parTrans" cxnId="{55ED3DB1-2DB2-4866-BA36-F37BF36F6788}">
      <dgm:prSet/>
      <dgm:spPr/>
      <dgm:t>
        <a:bodyPr/>
        <a:lstStyle/>
        <a:p>
          <a:endParaRPr lang="en-US" sz="1200">
            <a:solidFill>
              <a:schemeClr val="tx1"/>
            </a:solidFill>
          </a:endParaRPr>
        </a:p>
      </dgm:t>
    </dgm:pt>
    <dgm:pt modelId="{FC0087CB-511F-4442-9F2A-182E31C8973F}" type="sibTrans" cxnId="{55ED3DB1-2DB2-4866-BA36-F37BF36F6788}">
      <dgm:prSet/>
      <dgm:spPr/>
      <dgm:t>
        <a:bodyPr/>
        <a:lstStyle/>
        <a:p>
          <a:endParaRPr lang="en-US" sz="1200">
            <a:solidFill>
              <a:schemeClr val="tx1"/>
            </a:solidFill>
          </a:endParaRPr>
        </a:p>
      </dgm:t>
    </dgm:pt>
    <dgm:pt modelId="{27A37A32-5794-4A6B-BA84-B6D451195BDB}">
      <dgm:prSet phldrT="[Text]" custT="1"/>
      <dgm:spPr>
        <a:solidFill>
          <a:schemeClr val="accent5">
            <a:lumMod val="75000"/>
          </a:schemeClr>
        </a:solidFill>
      </dgm:spPr>
      <dgm:t>
        <a:bodyPr/>
        <a:lstStyle/>
        <a:p>
          <a:r>
            <a:rPr lang="en-US" sz="1200" dirty="0"/>
            <a:t>Exporting results from WEAP</a:t>
          </a:r>
        </a:p>
      </dgm:t>
    </dgm:pt>
    <dgm:pt modelId="{AA0DA2E6-63D9-409B-A63B-D8867CD1ACE1}" type="parTrans" cxnId="{4C06C3E1-3FE4-4D28-BBC0-FC17EC260A17}">
      <dgm:prSet/>
      <dgm:spPr/>
      <dgm:t>
        <a:bodyPr/>
        <a:lstStyle/>
        <a:p>
          <a:endParaRPr lang="en-US" sz="1200">
            <a:solidFill>
              <a:schemeClr val="tx1"/>
            </a:solidFill>
          </a:endParaRPr>
        </a:p>
      </dgm:t>
    </dgm:pt>
    <dgm:pt modelId="{35930A14-83AE-49D7-BB77-79280C6D019A}" type="sibTrans" cxnId="{4C06C3E1-3FE4-4D28-BBC0-FC17EC260A17}">
      <dgm:prSet/>
      <dgm:spPr/>
      <dgm:t>
        <a:bodyPr/>
        <a:lstStyle/>
        <a:p>
          <a:endParaRPr lang="en-US" sz="1200">
            <a:solidFill>
              <a:schemeClr val="tx1"/>
            </a:solidFill>
          </a:endParaRPr>
        </a:p>
      </dgm:t>
    </dgm:pt>
    <dgm:pt modelId="{2ED7788D-92EE-4C19-B3D8-84E41BABC213}">
      <dgm:prSet phldrT="[Text]" custT="1"/>
      <dgm:spPr>
        <a:solidFill>
          <a:srgbClr val="FF7A5B"/>
        </a:solidFill>
      </dgm:spPr>
      <dgm:t>
        <a:bodyPr/>
        <a:lstStyle/>
        <a:p>
          <a:r>
            <a:rPr lang="en-US" sz="1200" dirty="0"/>
            <a:t>Computation of objective function</a:t>
          </a:r>
        </a:p>
      </dgm:t>
    </dgm:pt>
    <dgm:pt modelId="{49D733B1-5B16-437A-B0C2-DC440178FE58}" type="parTrans" cxnId="{D60372EE-47A9-4487-BA81-64ACACE0BFA7}">
      <dgm:prSet/>
      <dgm:spPr/>
      <dgm:t>
        <a:bodyPr/>
        <a:lstStyle/>
        <a:p>
          <a:endParaRPr lang="en-US" sz="1200">
            <a:solidFill>
              <a:schemeClr val="tx1"/>
            </a:solidFill>
          </a:endParaRPr>
        </a:p>
      </dgm:t>
    </dgm:pt>
    <dgm:pt modelId="{171D59B1-0AD5-4437-8707-D095C8D52EE8}" type="sibTrans" cxnId="{D60372EE-47A9-4487-BA81-64ACACE0BFA7}">
      <dgm:prSet/>
      <dgm:spPr/>
      <dgm:t>
        <a:bodyPr/>
        <a:lstStyle/>
        <a:p>
          <a:endParaRPr lang="en-US" sz="1200">
            <a:solidFill>
              <a:schemeClr val="tx1"/>
            </a:solidFill>
          </a:endParaRPr>
        </a:p>
      </dgm:t>
    </dgm:pt>
    <dgm:pt modelId="{8E6C48B6-A495-47CE-AD6C-06B103FA1976}">
      <dgm:prSet phldrT="[Text]" custT="1"/>
      <dgm:spPr>
        <a:solidFill>
          <a:srgbClr val="FF7A5B"/>
        </a:solidFill>
      </dgm:spPr>
      <dgm:t>
        <a:bodyPr/>
        <a:lstStyle/>
        <a:p>
          <a:pPr rtl="0"/>
          <a:r>
            <a:rPr kumimoji="0" lang="en-US" sz="1200" b="0" i="0" u="none" strike="noStrike" cap="none" normalizeH="0" baseline="0" dirty="0">
              <a:ln/>
              <a:effectLst/>
              <a:latin typeface="Calibri" pitchFamily="34" charset="0"/>
              <a:cs typeface="Arial" pitchFamily="34" charset="0"/>
            </a:rPr>
            <a:t>Stopping criteria</a:t>
          </a:r>
          <a:endParaRPr kumimoji="0" lang="bg-BG" sz="1200" b="0" i="0" u="none" strike="noStrike" cap="none" normalizeH="0" baseline="0" dirty="0">
            <a:ln/>
            <a:effectLst/>
            <a:latin typeface="Calibri" pitchFamily="34" charset="0"/>
            <a:cs typeface="Arial" pitchFamily="34" charset="0"/>
          </a:endParaRPr>
        </a:p>
        <a:p>
          <a:pPr rtl="0"/>
          <a:r>
            <a:rPr lang="en-US" sz="1200" dirty="0"/>
            <a:t>Satisfied</a:t>
          </a:r>
          <a:r>
            <a:rPr lang="bg-BG" sz="1200" dirty="0"/>
            <a:t>?</a:t>
          </a:r>
          <a:endParaRPr lang="en-US" sz="1200" dirty="0"/>
        </a:p>
      </dgm:t>
    </dgm:pt>
    <dgm:pt modelId="{23CA2FAA-446A-4EC7-A618-019FE644B4EE}" type="parTrans" cxnId="{4E1BEE11-E089-474B-A301-8A0C1EE67F7A}">
      <dgm:prSet/>
      <dgm:spPr/>
      <dgm:t>
        <a:bodyPr/>
        <a:lstStyle/>
        <a:p>
          <a:endParaRPr lang="en-US" sz="1200">
            <a:solidFill>
              <a:schemeClr val="tx1"/>
            </a:solidFill>
          </a:endParaRPr>
        </a:p>
      </dgm:t>
    </dgm:pt>
    <dgm:pt modelId="{032E6669-9D94-4F73-8359-3A24B33185FD}" type="sibTrans" cxnId="{4E1BEE11-E089-474B-A301-8A0C1EE67F7A}">
      <dgm:prSet/>
      <dgm:spPr/>
      <dgm:t>
        <a:bodyPr/>
        <a:lstStyle/>
        <a:p>
          <a:endParaRPr lang="en-US" sz="1200">
            <a:solidFill>
              <a:schemeClr val="tx1"/>
            </a:solidFill>
          </a:endParaRPr>
        </a:p>
      </dgm:t>
    </dgm:pt>
    <dgm:pt modelId="{FBEC2E78-145B-4730-8CE5-C2D3B3378577}">
      <dgm:prSet phldrT="[Text]" custT="1"/>
      <dgm:spPr>
        <a:solidFill>
          <a:srgbClr val="FF7A5B"/>
        </a:solidFill>
      </dgm:spPr>
      <dgm:t>
        <a:bodyPr/>
        <a:lstStyle/>
        <a:p>
          <a:r>
            <a:rPr kumimoji="0" lang="en-US" sz="1200" b="0" i="0" u="none" strike="noStrike" cap="none" normalizeH="0" baseline="0" dirty="0">
              <a:ln/>
              <a:effectLst/>
              <a:latin typeface="Calibri" pitchFamily="34" charset="0"/>
              <a:cs typeface="Arial" pitchFamily="34" charset="0"/>
            </a:rPr>
            <a:t>Generating new sets of values for variables in Toolbox (MATLAB)</a:t>
          </a:r>
          <a:endParaRPr lang="en-US" sz="1200" dirty="0"/>
        </a:p>
      </dgm:t>
    </dgm:pt>
    <dgm:pt modelId="{E23CDB58-D009-4032-90F2-5B132D089977}" type="parTrans" cxnId="{ED247F40-6242-4C3B-B6B7-93D300DF6BA3}">
      <dgm:prSet/>
      <dgm:spPr/>
      <dgm:t>
        <a:bodyPr/>
        <a:lstStyle/>
        <a:p>
          <a:endParaRPr lang="en-US" sz="1200">
            <a:solidFill>
              <a:schemeClr val="tx1"/>
            </a:solidFill>
          </a:endParaRPr>
        </a:p>
      </dgm:t>
    </dgm:pt>
    <dgm:pt modelId="{B25590EE-1162-4053-915A-EC9BA1911F64}" type="sibTrans" cxnId="{ED247F40-6242-4C3B-B6B7-93D300DF6BA3}">
      <dgm:prSet/>
      <dgm:spPr/>
      <dgm:t>
        <a:bodyPr/>
        <a:lstStyle/>
        <a:p>
          <a:endParaRPr lang="en-US" sz="1200">
            <a:solidFill>
              <a:schemeClr val="tx1"/>
            </a:solidFill>
          </a:endParaRPr>
        </a:p>
      </dgm:t>
    </dgm:pt>
    <dgm:pt modelId="{5BC30C30-5A29-4AA2-A013-13D4F47171DF}">
      <dgm:prSet custT="1"/>
      <dgm:spPr>
        <a:solidFill>
          <a:schemeClr val="accent5">
            <a:lumMod val="75000"/>
          </a:schemeClr>
        </a:solidFill>
      </dgm:spPr>
      <dgm:t>
        <a:bodyPr/>
        <a:lstStyle/>
        <a:p>
          <a:r>
            <a:rPr lang="en-US" sz="1200" dirty="0"/>
            <a:t>Variables</a:t>
          </a:r>
        </a:p>
      </dgm:t>
    </dgm:pt>
    <dgm:pt modelId="{61531E19-2C78-42B3-A799-0DC69EE054D3}" type="parTrans" cxnId="{39FC9018-D667-45C1-BC7D-DC2F0014762D}">
      <dgm:prSet/>
      <dgm:spPr/>
      <dgm:t>
        <a:bodyPr/>
        <a:lstStyle/>
        <a:p>
          <a:endParaRPr lang="en-US" sz="1200">
            <a:solidFill>
              <a:schemeClr val="tx1"/>
            </a:solidFill>
          </a:endParaRPr>
        </a:p>
      </dgm:t>
    </dgm:pt>
    <dgm:pt modelId="{EF9266A0-8709-498D-9FB6-36BAF2B67CAA}" type="sibTrans" cxnId="{39FC9018-D667-45C1-BC7D-DC2F0014762D}">
      <dgm:prSet/>
      <dgm:spPr/>
      <dgm:t>
        <a:bodyPr/>
        <a:lstStyle/>
        <a:p>
          <a:endParaRPr lang="en-US" sz="1200">
            <a:solidFill>
              <a:schemeClr val="tx1"/>
            </a:solidFill>
          </a:endParaRPr>
        </a:p>
      </dgm:t>
    </dgm:pt>
    <dgm:pt modelId="{7BE0B83D-CBA8-42BE-8B05-47D3F82D9D22}" type="pres">
      <dgm:prSet presAssocID="{84D214B9-CBDE-4196-B3D0-21A5369E6D9B}" presName="cycle" presStyleCnt="0">
        <dgm:presLayoutVars>
          <dgm:dir/>
          <dgm:resizeHandles val="exact"/>
        </dgm:presLayoutVars>
      </dgm:prSet>
      <dgm:spPr/>
    </dgm:pt>
    <dgm:pt modelId="{70263ECA-0157-4319-A7CC-D91275AC60C8}" type="pres">
      <dgm:prSet presAssocID="{50DA5C9C-5292-4B23-9574-3C1B389DCC3F}" presName="node" presStyleLbl="node1" presStyleIdx="0" presStyleCnt="6">
        <dgm:presLayoutVars>
          <dgm:bulletEnabled val="1"/>
        </dgm:presLayoutVars>
      </dgm:prSet>
      <dgm:spPr/>
    </dgm:pt>
    <dgm:pt modelId="{58083780-557C-4887-8E83-31C009BBD2A7}" type="pres">
      <dgm:prSet presAssocID="{50DA5C9C-5292-4B23-9574-3C1B389DCC3F}" presName="spNode" presStyleCnt="0"/>
      <dgm:spPr/>
    </dgm:pt>
    <dgm:pt modelId="{013CF2FA-4755-42B7-8C82-E63538D38A5F}" type="pres">
      <dgm:prSet presAssocID="{FC0087CB-511F-4442-9F2A-182E31C8973F}" presName="sibTrans" presStyleLbl="sibTrans1D1" presStyleIdx="0" presStyleCnt="6"/>
      <dgm:spPr/>
    </dgm:pt>
    <dgm:pt modelId="{2FB92CF2-A759-4563-9EF3-D4FCF3F2F5CC}" type="pres">
      <dgm:prSet presAssocID="{27A37A32-5794-4A6B-BA84-B6D451195BDB}" presName="node" presStyleLbl="node1" presStyleIdx="1" presStyleCnt="6">
        <dgm:presLayoutVars>
          <dgm:bulletEnabled val="1"/>
        </dgm:presLayoutVars>
      </dgm:prSet>
      <dgm:spPr/>
    </dgm:pt>
    <dgm:pt modelId="{B5E9FE94-7618-4B73-B4D8-F81AF7E3B327}" type="pres">
      <dgm:prSet presAssocID="{27A37A32-5794-4A6B-BA84-B6D451195BDB}" presName="spNode" presStyleCnt="0"/>
      <dgm:spPr/>
    </dgm:pt>
    <dgm:pt modelId="{45F12CB7-EBB3-436D-93F4-9B684948FDFE}" type="pres">
      <dgm:prSet presAssocID="{35930A14-83AE-49D7-BB77-79280C6D019A}" presName="sibTrans" presStyleLbl="sibTrans1D1" presStyleIdx="1" presStyleCnt="6"/>
      <dgm:spPr/>
    </dgm:pt>
    <dgm:pt modelId="{256F7187-3B61-420C-A829-84B041C5839A}" type="pres">
      <dgm:prSet presAssocID="{2ED7788D-92EE-4C19-B3D8-84E41BABC213}" presName="node" presStyleLbl="node1" presStyleIdx="2" presStyleCnt="6">
        <dgm:presLayoutVars>
          <dgm:bulletEnabled val="1"/>
        </dgm:presLayoutVars>
      </dgm:prSet>
      <dgm:spPr/>
    </dgm:pt>
    <dgm:pt modelId="{D523DFA1-6FA3-4447-B344-7B09B941C37D}" type="pres">
      <dgm:prSet presAssocID="{2ED7788D-92EE-4C19-B3D8-84E41BABC213}" presName="spNode" presStyleCnt="0"/>
      <dgm:spPr/>
    </dgm:pt>
    <dgm:pt modelId="{9B8F98A0-C48B-4029-921D-3A1F37FADA6E}" type="pres">
      <dgm:prSet presAssocID="{171D59B1-0AD5-4437-8707-D095C8D52EE8}" presName="sibTrans" presStyleLbl="sibTrans1D1" presStyleIdx="2" presStyleCnt="6"/>
      <dgm:spPr/>
    </dgm:pt>
    <dgm:pt modelId="{E7603877-300E-4409-8834-3F2E829FF569}" type="pres">
      <dgm:prSet presAssocID="{8E6C48B6-A495-47CE-AD6C-06B103FA1976}" presName="node" presStyleLbl="node1" presStyleIdx="3" presStyleCnt="6" custScaleX="111510" custScaleY="104658" custRadScaleRad="100989">
        <dgm:presLayoutVars>
          <dgm:bulletEnabled val="1"/>
        </dgm:presLayoutVars>
      </dgm:prSet>
      <dgm:spPr/>
    </dgm:pt>
    <dgm:pt modelId="{42B70D5D-7DDC-4615-A9B7-8A3FE0D8A3FD}" type="pres">
      <dgm:prSet presAssocID="{8E6C48B6-A495-47CE-AD6C-06B103FA1976}" presName="spNode" presStyleCnt="0"/>
      <dgm:spPr/>
    </dgm:pt>
    <dgm:pt modelId="{44EA15C0-6BAF-4C51-AC93-282A298FB301}" type="pres">
      <dgm:prSet presAssocID="{032E6669-9D94-4F73-8359-3A24B33185FD}" presName="sibTrans" presStyleLbl="sibTrans1D1" presStyleIdx="3" presStyleCnt="6"/>
      <dgm:spPr/>
    </dgm:pt>
    <dgm:pt modelId="{16627501-D8C5-4EF8-A64E-D509A7916D46}" type="pres">
      <dgm:prSet presAssocID="{FBEC2E78-145B-4730-8CE5-C2D3B3378577}" presName="node" presStyleLbl="node1" presStyleIdx="4" presStyleCnt="6" custScaleX="120346" custScaleY="172689" custRadScaleRad="99779" custRadScaleInc="59509">
        <dgm:presLayoutVars>
          <dgm:bulletEnabled val="1"/>
        </dgm:presLayoutVars>
      </dgm:prSet>
      <dgm:spPr/>
    </dgm:pt>
    <dgm:pt modelId="{3CC77312-B779-4113-AAF1-C1222F6DAAA6}" type="pres">
      <dgm:prSet presAssocID="{FBEC2E78-145B-4730-8CE5-C2D3B3378577}" presName="spNode" presStyleCnt="0"/>
      <dgm:spPr/>
    </dgm:pt>
    <dgm:pt modelId="{E1E73669-F72D-44DB-8B66-D7C48A071D89}" type="pres">
      <dgm:prSet presAssocID="{B25590EE-1162-4053-915A-EC9BA1911F64}" presName="sibTrans" presStyleLbl="sibTrans1D1" presStyleIdx="4" presStyleCnt="6"/>
      <dgm:spPr/>
    </dgm:pt>
    <dgm:pt modelId="{C74CF617-F44B-4784-AD22-908A6B55A677}" type="pres">
      <dgm:prSet presAssocID="{5BC30C30-5A29-4AA2-A013-13D4F47171DF}" presName="node" presStyleLbl="node1" presStyleIdx="5" presStyleCnt="6">
        <dgm:presLayoutVars>
          <dgm:bulletEnabled val="1"/>
        </dgm:presLayoutVars>
      </dgm:prSet>
      <dgm:spPr/>
    </dgm:pt>
    <dgm:pt modelId="{4CA1DB3F-B5EB-4B83-A19D-A1823A9E618B}" type="pres">
      <dgm:prSet presAssocID="{5BC30C30-5A29-4AA2-A013-13D4F47171DF}" presName="spNode" presStyleCnt="0"/>
      <dgm:spPr/>
    </dgm:pt>
    <dgm:pt modelId="{60764F2F-A33F-4907-80E6-173773D4C918}" type="pres">
      <dgm:prSet presAssocID="{EF9266A0-8709-498D-9FB6-36BAF2B67CAA}" presName="sibTrans" presStyleLbl="sibTrans1D1" presStyleIdx="5" presStyleCnt="6"/>
      <dgm:spPr/>
    </dgm:pt>
  </dgm:ptLst>
  <dgm:cxnLst>
    <dgm:cxn modelId="{BCAAE403-0425-4AD5-974C-B92D4591B607}" type="presOf" srcId="{FBEC2E78-145B-4730-8CE5-C2D3B3378577}" destId="{16627501-D8C5-4EF8-A64E-D509A7916D46}" srcOrd="0" destOrd="0" presId="urn:microsoft.com/office/officeart/2005/8/layout/cycle5"/>
    <dgm:cxn modelId="{4E1BEE11-E089-474B-A301-8A0C1EE67F7A}" srcId="{84D214B9-CBDE-4196-B3D0-21A5369E6D9B}" destId="{8E6C48B6-A495-47CE-AD6C-06B103FA1976}" srcOrd="3" destOrd="0" parTransId="{23CA2FAA-446A-4EC7-A618-019FE644B4EE}" sibTransId="{032E6669-9D94-4F73-8359-3A24B33185FD}"/>
    <dgm:cxn modelId="{39FC9018-D667-45C1-BC7D-DC2F0014762D}" srcId="{84D214B9-CBDE-4196-B3D0-21A5369E6D9B}" destId="{5BC30C30-5A29-4AA2-A013-13D4F47171DF}" srcOrd="5" destOrd="0" parTransId="{61531E19-2C78-42B3-A799-0DC69EE054D3}" sibTransId="{EF9266A0-8709-498D-9FB6-36BAF2B67CAA}"/>
    <dgm:cxn modelId="{1D5D2823-424D-4C3A-972E-F1B905CC657B}" type="presOf" srcId="{84D214B9-CBDE-4196-B3D0-21A5369E6D9B}" destId="{7BE0B83D-CBA8-42BE-8B05-47D3F82D9D22}" srcOrd="0" destOrd="0" presId="urn:microsoft.com/office/officeart/2005/8/layout/cycle5"/>
    <dgm:cxn modelId="{ED247F40-6242-4C3B-B6B7-93D300DF6BA3}" srcId="{84D214B9-CBDE-4196-B3D0-21A5369E6D9B}" destId="{FBEC2E78-145B-4730-8CE5-C2D3B3378577}" srcOrd="4" destOrd="0" parTransId="{E23CDB58-D009-4032-90F2-5B132D089977}" sibTransId="{B25590EE-1162-4053-915A-EC9BA1911F64}"/>
    <dgm:cxn modelId="{5499A85B-D56A-4330-B8D5-909BDC3EA50D}" type="presOf" srcId="{35930A14-83AE-49D7-BB77-79280C6D019A}" destId="{45F12CB7-EBB3-436D-93F4-9B684948FDFE}" srcOrd="0" destOrd="0" presId="urn:microsoft.com/office/officeart/2005/8/layout/cycle5"/>
    <dgm:cxn modelId="{D72CBC48-E448-43E5-A1A1-9FE17254D77A}" type="presOf" srcId="{50DA5C9C-5292-4B23-9574-3C1B389DCC3F}" destId="{70263ECA-0157-4319-A7CC-D91275AC60C8}" srcOrd="0" destOrd="0" presId="urn:microsoft.com/office/officeart/2005/8/layout/cycle5"/>
    <dgm:cxn modelId="{43C1856A-D5AD-4219-A724-E89B50AEDE18}" type="presOf" srcId="{2ED7788D-92EE-4C19-B3D8-84E41BABC213}" destId="{256F7187-3B61-420C-A829-84B041C5839A}" srcOrd="0" destOrd="0" presId="urn:microsoft.com/office/officeart/2005/8/layout/cycle5"/>
    <dgm:cxn modelId="{2FC8E86D-CBF2-443C-96D4-D85787B367D1}" type="presOf" srcId="{8E6C48B6-A495-47CE-AD6C-06B103FA1976}" destId="{E7603877-300E-4409-8834-3F2E829FF569}" srcOrd="0" destOrd="0" presId="urn:microsoft.com/office/officeart/2005/8/layout/cycle5"/>
    <dgm:cxn modelId="{9717E453-EA71-49E2-8BFB-8531B685F7F0}" type="presOf" srcId="{FC0087CB-511F-4442-9F2A-182E31C8973F}" destId="{013CF2FA-4755-42B7-8C82-E63538D38A5F}" srcOrd="0" destOrd="0" presId="urn:microsoft.com/office/officeart/2005/8/layout/cycle5"/>
    <dgm:cxn modelId="{F5E4BB93-4058-4EF0-9AAB-371B5D60ECFA}" type="presOf" srcId="{171D59B1-0AD5-4437-8707-D095C8D52EE8}" destId="{9B8F98A0-C48B-4029-921D-3A1F37FADA6E}" srcOrd="0" destOrd="0" presId="urn:microsoft.com/office/officeart/2005/8/layout/cycle5"/>
    <dgm:cxn modelId="{AB4332A5-0527-4C5B-B2EC-D9FB22BFB48D}" type="presOf" srcId="{EF9266A0-8709-498D-9FB6-36BAF2B67CAA}" destId="{60764F2F-A33F-4907-80E6-173773D4C918}" srcOrd="0" destOrd="0" presId="urn:microsoft.com/office/officeart/2005/8/layout/cycle5"/>
    <dgm:cxn modelId="{4D77D6AE-8415-4B02-B3E7-6B7728B340B8}" type="presOf" srcId="{27A37A32-5794-4A6B-BA84-B6D451195BDB}" destId="{2FB92CF2-A759-4563-9EF3-D4FCF3F2F5CC}" srcOrd="0" destOrd="0" presId="urn:microsoft.com/office/officeart/2005/8/layout/cycle5"/>
    <dgm:cxn modelId="{55ED3DB1-2DB2-4866-BA36-F37BF36F6788}" srcId="{84D214B9-CBDE-4196-B3D0-21A5369E6D9B}" destId="{50DA5C9C-5292-4B23-9574-3C1B389DCC3F}" srcOrd="0" destOrd="0" parTransId="{9D1D959F-86F7-4221-A688-4BD15D5FB6E9}" sibTransId="{FC0087CB-511F-4442-9F2A-182E31C8973F}"/>
    <dgm:cxn modelId="{E81C5CB2-306C-4A77-91F7-07180D0DE76C}" type="presOf" srcId="{032E6669-9D94-4F73-8359-3A24B33185FD}" destId="{44EA15C0-6BAF-4C51-AC93-282A298FB301}" srcOrd="0" destOrd="0" presId="urn:microsoft.com/office/officeart/2005/8/layout/cycle5"/>
    <dgm:cxn modelId="{BC9FE8C3-0BA8-456A-A9C8-406FBA0F2C12}" type="presOf" srcId="{5BC30C30-5A29-4AA2-A013-13D4F47171DF}" destId="{C74CF617-F44B-4784-AD22-908A6B55A677}" srcOrd="0" destOrd="0" presId="urn:microsoft.com/office/officeart/2005/8/layout/cycle5"/>
    <dgm:cxn modelId="{4C06C3E1-3FE4-4D28-BBC0-FC17EC260A17}" srcId="{84D214B9-CBDE-4196-B3D0-21A5369E6D9B}" destId="{27A37A32-5794-4A6B-BA84-B6D451195BDB}" srcOrd="1" destOrd="0" parTransId="{AA0DA2E6-63D9-409B-A63B-D8867CD1ACE1}" sibTransId="{35930A14-83AE-49D7-BB77-79280C6D019A}"/>
    <dgm:cxn modelId="{D60372EE-47A9-4487-BA81-64ACACE0BFA7}" srcId="{84D214B9-CBDE-4196-B3D0-21A5369E6D9B}" destId="{2ED7788D-92EE-4C19-B3D8-84E41BABC213}" srcOrd="2" destOrd="0" parTransId="{49D733B1-5B16-437A-B0C2-DC440178FE58}" sibTransId="{171D59B1-0AD5-4437-8707-D095C8D52EE8}"/>
    <dgm:cxn modelId="{ABA1BFF2-3719-4007-B0C5-710A8437372E}" type="presOf" srcId="{B25590EE-1162-4053-915A-EC9BA1911F64}" destId="{E1E73669-F72D-44DB-8B66-D7C48A071D89}" srcOrd="0" destOrd="0" presId="urn:microsoft.com/office/officeart/2005/8/layout/cycle5"/>
    <dgm:cxn modelId="{5DC8B78F-2391-4E67-A86E-2896608FE48F}" type="presParOf" srcId="{7BE0B83D-CBA8-42BE-8B05-47D3F82D9D22}" destId="{70263ECA-0157-4319-A7CC-D91275AC60C8}" srcOrd="0" destOrd="0" presId="urn:microsoft.com/office/officeart/2005/8/layout/cycle5"/>
    <dgm:cxn modelId="{AF20AA2F-C99C-440A-9CE7-E1A714F422EB}" type="presParOf" srcId="{7BE0B83D-CBA8-42BE-8B05-47D3F82D9D22}" destId="{58083780-557C-4887-8E83-31C009BBD2A7}" srcOrd="1" destOrd="0" presId="urn:microsoft.com/office/officeart/2005/8/layout/cycle5"/>
    <dgm:cxn modelId="{403DD3CC-CA2E-471B-8783-063E2C75FD29}" type="presParOf" srcId="{7BE0B83D-CBA8-42BE-8B05-47D3F82D9D22}" destId="{013CF2FA-4755-42B7-8C82-E63538D38A5F}" srcOrd="2" destOrd="0" presId="urn:microsoft.com/office/officeart/2005/8/layout/cycle5"/>
    <dgm:cxn modelId="{D32166EC-8E88-4AC8-AC6C-0C739218E181}" type="presParOf" srcId="{7BE0B83D-CBA8-42BE-8B05-47D3F82D9D22}" destId="{2FB92CF2-A759-4563-9EF3-D4FCF3F2F5CC}" srcOrd="3" destOrd="0" presId="urn:microsoft.com/office/officeart/2005/8/layout/cycle5"/>
    <dgm:cxn modelId="{B8D44663-3510-4333-9562-CD96E136BAE7}" type="presParOf" srcId="{7BE0B83D-CBA8-42BE-8B05-47D3F82D9D22}" destId="{B5E9FE94-7618-4B73-B4D8-F81AF7E3B327}" srcOrd="4" destOrd="0" presId="urn:microsoft.com/office/officeart/2005/8/layout/cycle5"/>
    <dgm:cxn modelId="{7B468FA2-ED80-4F7E-BFB8-51D8AE03C732}" type="presParOf" srcId="{7BE0B83D-CBA8-42BE-8B05-47D3F82D9D22}" destId="{45F12CB7-EBB3-436D-93F4-9B684948FDFE}" srcOrd="5" destOrd="0" presId="urn:microsoft.com/office/officeart/2005/8/layout/cycle5"/>
    <dgm:cxn modelId="{500C0156-28BE-43EC-AD8C-ABBB704BAC25}" type="presParOf" srcId="{7BE0B83D-CBA8-42BE-8B05-47D3F82D9D22}" destId="{256F7187-3B61-420C-A829-84B041C5839A}" srcOrd="6" destOrd="0" presId="urn:microsoft.com/office/officeart/2005/8/layout/cycle5"/>
    <dgm:cxn modelId="{EAAD13FD-5B92-4A2D-8D25-9A3429BA2A68}" type="presParOf" srcId="{7BE0B83D-CBA8-42BE-8B05-47D3F82D9D22}" destId="{D523DFA1-6FA3-4447-B344-7B09B941C37D}" srcOrd="7" destOrd="0" presId="urn:microsoft.com/office/officeart/2005/8/layout/cycle5"/>
    <dgm:cxn modelId="{6CA552DA-BE75-4479-9A62-F83E93595C7F}" type="presParOf" srcId="{7BE0B83D-CBA8-42BE-8B05-47D3F82D9D22}" destId="{9B8F98A0-C48B-4029-921D-3A1F37FADA6E}" srcOrd="8" destOrd="0" presId="urn:microsoft.com/office/officeart/2005/8/layout/cycle5"/>
    <dgm:cxn modelId="{A06F2E97-98C6-4A96-89BF-CED5639DA6F9}" type="presParOf" srcId="{7BE0B83D-CBA8-42BE-8B05-47D3F82D9D22}" destId="{E7603877-300E-4409-8834-3F2E829FF569}" srcOrd="9" destOrd="0" presId="urn:microsoft.com/office/officeart/2005/8/layout/cycle5"/>
    <dgm:cxn modelId="{FB169A9A-E0B4-44DD-BF50-8260F4BE843A}" type="presParOf" srcId="{7BE0B83D-CBA8-42BE-8B05-47D3F82D9D22}" destId="{42B70D5D-7DDC-4615-A9B7-8A3FE0D8A3FD}" srcOrd="10" destOrd="0" presId="urn:microsoft.com/office/officeart/2005/8/layout/cycle5"/>
    <dgm:cxn modelId="{12D33652-2C24-4CF4-9674-F85EFDAE0CA0}" type="presParOf" srcId="{7BE0B83D-CBA8-42BE-8B05-47D3F82D9D22}" destId="{44EA15C0-6BAF-4C51-AC93-282A298FB301}" srcOrd="11" destOrd="0" presId="urn:microsoft.com/office/officeart/2005/8/layout/cycle5"/>
    <dgm:cxn modelId="{D26C2F10-02D5-43C7-B8A1-9E201AE2EAC1}" type="presParOf" srcId="{7BE0B83D-CBA8-42BE-8B05-47D3F82D9D22}" destId="{16627501-D8C5-4EF8-A64E-D509A7916D46}" srcOrd="12" destOrd="0" presId="urn:microsoft.com/office/officeart/2005/8/layout/cycle5"/>
    <dgm:cxn modelId="{32872DAD-DF7A-4D08-B687-9202F361BE6E}" type="presParOf" srcId="{7BE0B83D-CBA8-42BE-8B05-47D3F82D9D22}" destId="{3CC77312-B779-4113-AAF1-C1222F6DAAA6}" srcOrd="13" destOrd="0" presId="urn:microsoft.com/office/officeart/2005/8/layout/cycle5"/>
    <dgm:cxn modelId="{29B143A1-8908-4A73-8AE4-5C9EC6BECE23}" type="presParOf" srcId="{7BE0B83D-CBA8-42BE-8B05-47D3F82D9D22}" destId="{E1E73669-F72D-44DB-8B66-D7C48A071D89}" srcOrd="14" destOrd="0" presId="urn:microsoft.com/office/officeart/2005/8/layout/cycle5"/>
    <dgm:cxn modelId="{B8B1D86E-0CE8-4DB2-B124-FFD2C86E90C0}" type="presParOf" srcId="{7BE0B83D-CBA8-42BE-8B05-47D3F82D9D22}" destId="{C74CF617-F44B-4784-AD22-908A6B55A677}" srcOrd="15" destOrd="0" presId="urn:microsoft.com/office/officeart/2005/8/layout/cycle5"/>
    <dgm:cxn modelId="{135EA9B1-3E49-409E-9BB6-ACEA2BB4E90E}" type="presParOf" srcId="{7BE0B83D-CBA8-42BE-8B05-47D3F82D9D22}" destId="{4CA1DB3F-B5EB-4B83-A19D-A1823A9E618B}" srcOrd="16" destOrd="0" presId="urn:microsoft.com/office/officeart/2005/8/layout/cycle5"/>
    <dgm:cxn modelId="{241EB775-E42A-4780-91D2-6E7E1FBEF1DB}" type="presParOf" srcId="{7BE0B83D-CBA8-42BE-8B05-47D3F82D9D22}" destId="{60764F2F-A33F-4907-80E6-173773D4C918}" srcOrd="17"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7638A-31AE-4249-A248-60F96ABDE7B4}">
      <dsp:nvSpPr>
        <dsp:cNvPr id="0" name=""/>
        <dsp:cNvSpPr/>
      </dsp:nvSpPr>
      <dsp:spPr>
        <a:xfrm>
          <a:off x="18955" y="1415236"/>
          <a:ext cx="1407603" cy="1160978"/>
        </a:xfrm>
        <a:prstGeom prst="roundRect">
          <a:avLst>
            <a:gd name="adj" fmla="val 10000"/>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Arial Narrow" pitchFamily="34" charset="0"/>
            </a:rPr>
            <a:t>WEAP</a:t>
          </a:r>
          <a:endParaRPr lang="bg-BG" sz="1500" kern="1200" dirty="0">
            <a:latin typeface="Arial Narrow" pitchFamily="34" charset="0"/>
          </a:endParaRPr>
        </a:p>
        <a:p>
          <a:pPr marL="114300" lvl="1" indent="-114300" algn="l" defTabSz="666750">
            <a:lnSpc>
              <a:spcPct val="90000"/>
            </a:lnSpc>
            <a:spcBef>
              <a:spcPct val="0"/>
            </a:spcBef>
            <a:spcAft>
              <a:spcPct val="15000"/>
            </a:spcAft>
            <a:buChar char="•"/>
          </a:pPr>
          <a:r>
            <a:rPr lang="en-US" sz="1500" kern="1200" dirty="0" err="1">
              <a:latin typeface="Arial Narrow" pitchFamily="34" charset="0"/>
            </a:rPr>
            <a:t>SEEAWater</a:t>
          </a:r>
          <a:endParaRPr lang="bg-BG" sz="1500" kern="1200" dirty="0">
            <a:latin typeface="Arial Narrow" pitchFamily="34" charset="0"/>
          </a:endParaRPr>
        </a:p>
      </dsp:txBody>
      <dsp:txXfrm>
        <a:off x="45672" y="1441953"/>
        <a:ext cx="1354169" cy="858763"/>
      </dsp:txXfrm>
    </dsp:sp>
    <dsp:sp modelId="{376CCC67-6389-4F63-86FA-F3876FC1F6ED}">
      <dsp:nvSpPr>
        <dsp:cNvPr id="0" name=""/>
        <dsp:cNvSpPr/>
      </dsp:nvSpPr>
      <dsp:spPr>
        <a:xfrm rot="20788969">
          <a:off x="1152127" y="1800196"/>
          <a:ext cx="1507256" cy="1507256"/>
        </a:xfrm>
        <a:prstGeom prst="leftCircularArrow">
          <a:avLst>
            <a:gd name="adj1" fmla="val 2223"/>
            <a:gd name="adj2" fmla="val 267651"/>
            <a:gd name="adj3" fmla="val 2103174"/>
            <a:gd name="adj4" fmla="val 9084502"/>
            <a:gd name="adj5" fmla="val 2593"/>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8624889-3E1B-4205-9E5F-382BAB7CB249}">
      <dsp:nvSpPr>
        <dsp:cNvPr id="0" name=""/>
        <dsp:cNvSpPr/>
      </dsp:nvSpPr>
      <dsp:spPr>
        <a:xfrm>
          <a:off x="249678" y="2223888"/>
          <a:ext cx="1377999" cy="683988"/>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Narrow" pitchFamily="34" charset="0"/>
            </a:rPr>
            <a:t>Step</a:t>
          </a:r>
          <a:r>
            <a:rPr lang="bg-BG" sz="1600" b="1" kern="1200" dirty="0">
              <a:latin typeface="Arial Narrow" pitchFamily="34" charset="0"/>
            </a:rPr>
            <a:t> 1: </a:t>
          </a:r>
          <a:r>
            <a:rPr lang="en-US" sz="1600" b="1" kern="1200" dirty="0">
              <a:latin typeface="Arial Narrow" pitchFamily="34" charset="0"/>
            </a:rPr>
            <a:t>Modeling</a:t>
          </a:r>
          <a:endParaRPr lang="bg-BG" sz="1600" b="1" kern="1200" dirty="0">
            <a:latin typeface="Arial Narrow" pitchFamily="34" charset="0"/>
          </a:endParaRPr>
        </a:p>
      </dsp:txBody>
      <dsp:txXfrm>
        <a:off x="269711" y="2243921"/>
        <a:ext cx="1337933" cy="643922"/>
      </dsp:txXfrm>
    </dsp:sp>
    <dsp:sp modelId="{DF66BD4D-23BE-46BB-A124-BB58F568D754}">
      <dsp:nvSpPr>
        <dsp:cNvPr id="0" name=""/>
        <dsp:cNvSpPr/>
      </dsp:nvSpPr>
      <dsp:spPr>
        <a:xfrm>
          <a:off x="1787207" y="1519894"/>
          <a:ext cx="1407603" cy="1160978"/>
        </a:xfrm>
        <a:prstGeom prst="roundRect">
          <a:avLst>
            <a:gd name="adj" fmla="val 10000"/>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Arial Narrow" pitchFamily="34" charset="0"/>
            </a:rPr>
            <a:t>Measures by sector</a:t>
          </a:r>
          <a:endParaRPr lang="bg-BG" sz="1500" kern="1200" dirty="0">
            <a:latin typeface="Arial Narrow" pitchFamily="34" charset="0"/>
          </a:endParaRPr>
        </a:p>
        <a:p>
          <a:pPr marL="114300" lvl="1" indent="-114300" algn="l" defTabSz="666750">
            <a:lnSpc>
              <a:spcPct val="90000"/>
            </a:lnSpc>
            <a:spcBef>
              <a:spcPct val="0"/>
            </a:spcBef>
            <a:spcAft>
              <a:spcPct val="15000"/>
            </a:spcAft>
            <a:buChar char="•"/>
          </a:pPr>
          <a:r>
            <a:rPr lang="en-US" sz="1500" kern="1200" dirty="0">
              <a:latin typeface="Arial Narrow" pitchFamily="34" charset="0"/>
            </a:rPr>
            <a:t>Indicative curves</a:t>
          </a:r>
          <a:endParaRPr lang="bg-BG" sz="1500" kern="1200" dirty="0">
            <a:latin typeface="Arial Narrow" pitchFamily="34" charset="0"/>
          </a:endParaRPr>
        </a:p>
      </dsp:txBody>
      <dsp:txXfrm>
        <a:off x="1813924" y="1795392"/>
        <a:ext cx="1354169" cy="858763"/>
      </dsp:txXfrm>
    </dsp:sp>
    <dsp:sp modelId="{AE195B7E-39EB-4AEB-862E-C50868CDC869}">
      <dsp:nvSpPr>
        <dsp:cNvPr id="0" name=""/>
        <dsp:cNvSpPr/>
      </dsp:nvSpPr>
      <dsp:spPr>
        <a:xfrm>
          <a:off x="2510124" y="540402"/>
          <a:ext cx="1892078" cy="1892078"/>
        </a:xfrm>
        <a:prstGeom prst="circularArrow">
          <a:avLst>
            <a:gd name="adj1" fmla="val 1771"/>
            <a:gd name="adj2" fmla="val 211022"/>
            <a:gd name="adj3" fmla="val 20071390"/>
            <a:gd name="adj4" fmla="val 13033434"/>
            <a:gd name="adj5" fmla="val 2066"/>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556BC5C-B0BA-4138-B0BF-8A5447C06B9F}">
      <dsp:nvSpPr>
        <dsp:cNvPr id="0" name=""/>
        <dsp:cNvSpPr/>
      </dsp:nvSpPr>
      <dsp:spPr>
        <a:xfrm>
          <a:off x="1872207" y="936107"/>
          <a:ext cx="1719090" cy="771097"/>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Narrow" pitchFamily="34" charset="0"/>
            </a:rPr>
            <a:t>Step</a:t>
          </a:r>
          <a:r>
            <a:rPr lang="bg-BG" sz="1600" b="1" kern="1200" dirty="0">
              <a:latin typeface="Arial Narrow" pitchFamily="34" charset="0"/>
            </a:rPr>
            <a:t> 2:  </a:t>
          </a:r>
          <a:r>
            <a:rPr lang="en-US" sz="1600" b="1" kern="1200" dirty="0">
              <a:latin typeface="Arial Narrow" pitchFamily="34" charset="0"/>
            </a:rPr>
            <a:t>Mitigation measures</a:t>
          </a:r>
          <a:endParaRPr lang="bg-BG" sz="1600" b="1" kern="1200" dirty="0">
            <a:latin typeface="Arial Narrow" pitchFamily="34" charset="0"/>
          </a:endParaRPr>
        </a:p>
      </dsp:txBody>
      <dsp:txXfrm>
        <a:off x="1894792" y="958692"/>
        <a:ext cx="1673920" cy="725927"/>
      </dsp:txXfrm>
    </dsp:sp>
    <dsp:sp modelId="{CC026ED7-C987-4C84-B551-D569F5C2E017}">
      <dsp:nvSpPr>
        <dsp:cNvPr id="0" name=""/>
        <dsp:cNvSpPr/>
      </dsp:nvSpPr>
      <dsp:spPr>
        <a:xfrm>
          <a:off x="3744683" y="1395017"/>
          <a:ext cx="1407603" cy="1160978"/>
        </a:xfrm>
        <a:prstGeom prst="roundRect">
          <a:avLst>
            <a:gd name="adj" fmla="val 10000"/>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a:latin typeface="Arial Narrow" pitchFamily="34" charset="0"/>
            </a:rPr>
            <a:t>MatLab</a:t>
          </a:r>
          <a:endParaRPr lang="bg-BG" sz="1500" kern="1200" dirty="0">
            <a:latin typeface="Arial Narrow" pitchFamily="34" charset="0"/>
          </a:endParaRPr>
        </a:p>
        <a:p>
          <a:pPr marL="114300" lvl="1" indent="-114300" algn="l" defTabSz="666750">
            <a:lnSpc>
              <a:spcPct val="90000"/>
            </a:lnSpc>
            <a:spcBef>
              <a:spcPct val="0"/>
            </a:spcBef>
            <a:spcAft>
              <a:spcPct val="15000"/>
            </a:spcAft>
            <a:buChar char="•"/>
          </a:pPr>
          <a:r>
            <a:rPr lang="en-US" sz="1500" kern="1200" dirty="0">
              <a:latin typeface="Arial Narrow" pitchFamily="34" charset="0"/>
            </a:rPr>
            <a:t>Pareto front</a:t>
          </a:r>
          <a:endParaRPr lang="bg-BG" sz="1500" kern="1200" dirty="0">
            <a:latin typeface="Arial Narrow" pitchFamily="34" charset="0"/>
          </a:endParaRPr>
        </a:p>
      </dsp:txBody>
      <dsp:txXfrm>
        <a:off x="3771400" y="1421734"/>
        <a:ext cx="1354169" cy="858763"/>
      </dsp:txXfrm>
    </dsp:sp>
    <dsp:sp modelId="{3071EF08-3CBD-4438-8D07-FA489749A359}">
      <dsp:nvSpPr>
        <dsp:cNvPr id="0" name=""/>
        <dsp:cNvSpPr/>
      </dsp:nvSpPr>
      <dsp:spPr>
        <a:xfrm>
          <a:off x="3893839" y="2194228"/>
          <a:ext cx="1578492" cy="723535"/>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Narrow" pitchFamily="34" charset="0"/>
            </a:rPr>
            <a:t>Step</a:t>
          </a:r>
          <a:r>
            <a:rPr lang="bg-BG" sz="1600" b="1" kern="1200" dirty="0">
              <a:latin typeface="Arial Narrow" pitchFamily="34" charset="0"/>
            </a:rPr>
            <a:t> 3: </a:t>
          </a:r>
          <a:r>
            <a:rPr lang="en-US" sz="1600" b="1" kern="1200" dirty="0">
              <a:latin typeface="Arial Narrow" pitchFamily="34" charset="0"/>
            </a:rPr>
            <a:t>Multi objective optimization</a:t>
          </a:r>
          <a:endParaRPr lang="bg-BG" sz="1600" b="1" kern="1200" dirty="0">
            <a:latin typeface="Arial Narrow" pitchFamily="34" charset="0"/>
          </a:endParaRPr>
        </a:p>
      </dsp:txBody>
      <dsp:txXfrm>
        <a:off x="3915031" y="2215420"/>
        <a:ext cx="1536108" cy="681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C2AA3-AD1C-4214-9FE4-12292A85048C}">
      <dsp:nvSpPr>
        <dsp:cNvPr id="0" name=""/>
        <dsp:cNvSpPr/>
      </dsp:nvSpPr>
      <dsp:spPr>
        <a:xfrm>
          <a:off x="0" y="0"/>
          <a:ext cx="1440160" cy="4064000"/>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Natural-social circle of water</a:t>
          </a:r>
          <a:endParaRPr lang="bg-BG" sz="2000" kern="1200" dirty="0"/>
        </a:p>
      </dsp:txBody>
      <dsp:txXfrm>
        <a:off x="0" y="0"/>
        <a:ext cx="1440160" cy="1219200"/>
      </dsp:txXfrm>
    </dsp:sp>
    <dsp:sp modelId="{E0B3D69A-C6C6-4E80-AFF2-20439EC175B0}">
      <dsp:nvSpPr>
        <dsp:cNvPr id="0" name=""/>
        <dsp:cNvSpPr/>
      </dsp:nvSpPr>
      <dsp:spPr>
        <a:xfrm>
          <a:off x="144015" y="1220390"/>
          <a:ext cx="1152128" cy="1225351"/>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Narrow" pitchFamily="34" charset="0"/>
            </a:rPr>
            <a:t>Water users</a:t>
          </a:r>
          <a:endParaRPr lang="bg-BG" sz="1600" b="1" kern="1200" dirty="0">
            <a:latin typeface="Arial Narrow" pitchFamily="34" charset="0"/>
          </a:endParaRPr>
        </a:p>
        <a:p>
          <a:pPr marL="0" lvl="0" indent="0" algn="ctr" defTabSz="711200">
            <a:lnSpc>
              <a:spcPct val="90000"/>
            </a:lnSpc>
            <a:spcBef>
              <a:spcPct val="0"/>
            </a:spcBef>
            <a:spcAft>
              <a:spcPct val="35000"/>
            </a:spcAft>
            <a:buNone/>
          </a:pPr>
          <a:r>
            <a:rPr lang="en-US" sz="1600" kern="1200" dirty="0">
              <a:latin typeface="Arial Narrow" pitchFamily="34" charset="0"/>
            </a:rPr>
            <a:t>Households</a:t>
          </a:r>
          <a:endParaRPr lang="bg-BG" sz="1600" kern="1200" dirty="0">
            <a:latin typeface="Arial Narrow" pitchFamily="34" charset="0"/>
          </a:endParaRPr>
        </a:p>
        <a:p>
          <a:pPr marL="0" lvl="0" indent="0" algn="ctr" defTabSz="711200">
            <a:lnSpc>
              <a:spcPct val="90000"/>
            </a:lnSpc>
            <a:spcBef>
              <a:spcPct val="0"/>
            </a:spcBef>
            <a:spcAft>
              <a:spcPct val="35000"/>
            </a:spcAft>
            <a:buNone/>
          </a:pPr>
          <a:r>
            <a:rPr lang="en-US" sz="1600" kern="1200" dirty="0">
              <a:latin typeface="Arial Narrow" pitchFamily="34" charset="0"/>
            </a:rPr>
            <a:t>Industry</a:t>
          </a:r>
          <a:endParaRPr lang="bg-BG" sz="1600" kern="1200" dirty="0">
            <a:latin typeface="Arial Narrow" pitchFamily="34" charset="0"/>
          </a:endParaRPr>
        </a:p>
        <a:p>
          <a:pPr marL="0" lvl="0" indent="0" algn="ctr" defTabSz="711200">
            <a:lnSpc>
              <a:spcPct val="90000"/>
            </a:lnSpc>
            <a:spcBef>
              <a:spcPct val="0"/>
            </a:spcBef>
            <a:spcAft>
              <a:spcPct val="35000"/>
            </a:spcAft>
            <a:buNone/>
          </a:pPr>
          <a:r>
            <a:rPr lang="en-US" sz="1600" kern="1200" dirty="0">
              <a:latin typeface="Arial Narrow" pitchFamily="34" charset="0"/>
            </a:rPr>
            <a:t>Irrigation</a:t>
          </a:r>
          <a:endParaRPr lang="bg-BG" sz="1600" kern="1200" dirty="0">
            <a:latin typeface="Arial Narrow" pitchFamily="34" charset="0"/>
          </a:endParaRPr>
        </a:p>
      </dsp:txBody>
      <dsp:txXfrm>
        <a:off x="177760" y="1254135"/>
        <a:ext cx="1084638" cy="1157861"/>
      </dsp:txXfrm>
    </dsp:sp>
    <dsp:sp modelId="{396E211C-8024-4242-B5E9-EBA627BA9816}">
      <dsp:nvSpPr>
        <dsp:cNvPr id="0" name=""/>
        <dsp:cNvSpPr/>
      </dsp:nvSpPr>
      <dsp:spPr>
        <a:xfrm>
          <a:off x="144015" y="2634257"/>
          <a:ext cx="1152128" cy="1225351"/>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Narrow" pitchFamily="34" charset="0"/>
            </a:rPr>
            <a:t>Natural water</a:t>
          </a:r>
          <a:endParaRPr lang="bg-BG" sz="1600" b="1" kern="1200" dirty="0">
            <a:latin typeface="Arial Narrow" pitchFamily="34" charset="0"/>
          </a:endParaRPr>
        </a:p>
        <a:p>
          <a:pPr marL="0" lvl="0" indent="0" algn="ctr" defTabSz="711200">
            <a:lnSpc>
              <a:spcPct val="90000"/>
            </a:lnSpc>
            <a:spcBef>
              <a:spcPct val="0"/>
            </a:spcBef>
            <a:spcAft>
              <a:spcPct val="35000"/>
            </a:spcAft>
            <a:buNone/>
          </a:pPr>
          <a:r>
            <a:rPr lang="en-US" sz="1600" kern="1200" dirty="0">
              <a:latin typeface="Arial Narrow" pitchFamily="34" charset="0"/>
            </a:rPr>
            <a:t>Surface</a:t>
          </a:r>
          <a:endParaRPr lang="bg-BG" sz="1600" kern="1200" dirty="0">
            <a:latin typeface="Arial Narrow" pitchFamily="34" charset="0"/>
          </a:endParaRPr>
        </a:p>
        <a:p>
          <a:pPr marL="0" lvl="0" indent="0" algn="ctr" defTabSz="711200">
            <a:lnSpc>
              <a:spcPct val="90000"/>
            </a:lnSpc>
            <a:spcBef>
              <a:spcPct val="0"/>
            </a:spcBef>
            <a:spcAft>
              <a:spcPct val="35000"/>
            </a:spcAft>
            <a:buNone/>
          </a:pPr>
          <a:r>
            <a:rPr lang="en-US" sz="1600" kern="1200" dirty="0">
              <a:latin typeface="Arial Narrow" pitchFamily="34" charset="0"/>
            </a:rPr>
            <a:t>Ground</a:t>
          </a:r>
          <a:endParaRPr lang="bg-BG" sz="1600" kern="1200" dirty="0">
            <a:latin typeface="Arial Narrow" pitchFamily="34" charset="0"/>
          </a:endParaRPr>
        </a:p>
      </dsp:txBody>
      <dsp:txXfrm>
        <a:off x="177760" y="2668002"/>
        <a:ext cx="1084638" cy="1157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C2AA3-AD1C-4214-9FE4-12292A85048C}">
      <dsp:nvSpPr>
        <dsp:cNvPr id="0" name=""/>
        <dsp:cNvSpPr/>
      </dsp:nvSpPr>
      <dsp:spPr>
        <a:xfrm>
          <a:off x="0" y="0"/>
          <a:ext cx="1440160" cy="4068192"/>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Sustainable water management</a:t>
          </a:r>
          <a:endParaRPr lang="bg-BG" sz="1800" kern="1200" dirty="0"/>
        </a:p>
      </dsp:txBody>
      <dsp:txXfrm>
        <a:off x="0" y="0"/>
        <a:ext cx="1440160" cy="1220457"/>
      </dsp:txXfrm>
    </dsp:sp>
    <dsp:sp modelId="{E0B3D69A-C6C6-4E80-AFF2-20439EC175B0}">
      <dsp:nvSpPr>
        <dsp:cNvPr id="0" name=""/>
        <dsp:cNvSpPr/>
      </dsp:nvSpPr>
      <dsp:spPr>
        <a:xfrm>
          <a:off x="151850" y="1396910"/>
          <a:ext cx="1152128" cy="1226615"/>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Narrow" pitchFamily="34" charset="0"/>
            </a:rPr>
            <a:t>Scenarios</a:t>
          </a:r>
          <a:endParaRPr lang="bg-BG" sz="2100" kern="1200" dirty="0">
            <a:latin typeface="Arial Narrow" pitchFamily="34" charset="0"/>
          </a:endParaRPr>
        </a:p>
      </dsp:txBody>
      <dsp:txXfrm>
        <a:off x="185595" y="1430655"/>
        <a:ext cx="1084638" cy="1159125"/>
      </dsp:txXfrm>
    </dsp:sp>
    <dsp:sp modelId="{396E211C-8024-4242-B5E9-EBA627BA9816}">
      <dsp:nvSpPr>
        <dsp:cNvPr id="0" name=""/>
        <dsp:cNvSpPr/>
      </dsp:nvSpPr>
      <dsp:spPr>
        <a:xfrm>
          <a:off x="151850" y="2720298"/>
          <a:ext cx="1152128" cy="1226615"/>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Narrow" pitchFamily="34" charset="0"/>
            </a:rPr>
            <a:t>Decision making</a:t>
          </a:r>
          <a:endParaRPr lang="bg-BG" sz="2100" kern="1200" dirty="0">
            <a:latin typeface="Arial Narrow" pitchFamily="34" charset="0"/>
          </a:endParaRPr>
        </a:p>
      </dsp:txBody>
      <dsp:txXfrm>
        <a:off x="185595" y="2754043"/>
        <a:ext cx="1084638" cy="1159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58555-B777-4A59-8E49-583F2A797810}">
      <dsp:nvSpPr>
        <dsp:cNvPr id="0" name=""/>
        <dsp:cNvSpPr/>
      </dsp:nvSpPr>
      <dsp:spPr>
        <a:xfrm>
          <a:off x="618158" y="482132"/>
          <a:ext cx="1157690" cy="7721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FLR</a:t>
          </a:r>
          <a:r>
            <a:rPr lang="bg-BG" sz="2700" kern="1200" baseline="-25000" dirty="0"/>
            <a:t>1</a:t>
          </a:r>
          <a:endParaRPr lang="en-US" sz="2700" kern="1200" baseline="-25000" dirty="0"/>
        </a:p>
      </dsp:txBody>
      <dsp:txXfrm>
        <a:off x="803388" y="482132"/>
        <a:ext cx="972459" cy="772179"/>
      </dsp:txXfrm>
    </dsp:sp>
    <dsp:sp modelId="{FF1E6C20-4F4C-44C8-80AB-5C9D72395C8C}">
      <dsp:nvSpPr>
        <dsp:cNvPr id="0" name=""/>
        <dsp:cNvSpPr/>
      </dsp:nvSpPr>
      <dsp:spPr>
        <a:xfrm>
          <a:off x="618158" y="1254312"/>
          <a:ext cx="1157690" cy="7721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SLR</a:t>
          </a:r>
          <a:r>
            <a:rPr lang="bg-BG" sz="2700" kern="1200" baseline="-25000" dirty="0"/>
            <a:t>1</a:t>
          </a:r>
          <a:endParaRPr lang="en-US" sz="2700" kern="1200" dirty="0"/>
        </a:p>
      </dsp:txBody>
      <dsp:txXfrm>
        <a:off x="803388" y="1254312"/>
        <a:ext cx="972459" cy="772179"/>
      </dsp:txXfrm>
    </dsp:sp>
    <dsp:sp modelId="{1AD979C5-80A9-4680-BC9C-00A9D76C54D7}">
      <dsp:nvSpPr>
        <dsp:cNvPr id="0" name=""/>
        <dsp:cNvSpPr/>
      </dsp:nvSpPr>
      <dsp:spPr>
        <a:xfrm>
          <a:off x="723" y="173415"/>
          <a:ext cx="771793" cy="7717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US" sz="3900" kern="1200" dirty="0"/>
            <a:t>H</a:t>
          </a:r>
          <a:r>
            <a:rPr lang="bg-BG" sz="3900" kern="1200" baseline="-25000" dirty="0"/>
            <a:t>1</a:t>
          </a:r>
          <a:endParaRPr lang="en-US" sz="3900" kern="1200" baseline="-25000" dirty="0"/>
        </a:p>
      </dsp:txBody>
      <dsp:txXfrm>
        <a:off x="113749" y="286441"/>
        <a:ext cx="545741" cy="545741"/>
      </dsp:txXfrm>
    </dsp:sp>
    <dsp:sp modelId="{5B071484-EB1A-4A3A-A9D0-FEE81915E6DC}">
      <dsp:nvSpPr>
        <dsp:cNvPr id="0" name=""/>
        <dsp:cNvSpPr/>
      </dsp:nvSpPr>
      <dsp:spPr>
        <a:xfrm>
          <a:off x="2547642" y="482132"/>
          <a:ext cx="1157690" cy="7721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FLR</a:t>
          </a:r>
          <a:r>
            <a:rPr lang="bg-BG" sz="2700" kern="1200" baseline="-25000" dirty="0"/>
            <a:t>2</a:t>
          </a:r>
          <a:endParaRPr lang="en-US" sz="2700" kern="1200" dirty="0"/>
        </a:p>
      </dsp:txBody>
      <dsp:txXfrm>
        <a:off x="2732872" y="482132"/>
        <a:ext cx="972459" cy="772179"/>
      </dsp:txXfrm>
    </dsp:sp>
    <dsp:sp modelId="{F9E25B1C-FBAC-4758-B46C-362C798BBEB5}">
      <dsp:nvSpPr>
        <dsp:cNvPr id="0" name=""/>
        <dsp:cNvSpPr/>
      </dsp:nvSpPr>
      <dsp:spPr>
        <a:xfrm>
          <a:off x="2547642" y="1254312"/>
          <a:ext cx="1157690" cy="7721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SLR</a:t>
          </a:r>
          <a:r>
            <a:rPr lang="bg-BG" sz="2700" kern="1200" baseline="-25000" dirty="0"/>
            <a:t>2</a:t>
          </a:r>
          <a:endParaRPr lang="en-US" sz="2700" kern="1200" dirty="0"/>
        </a:p>
      </dsp:txBody>
      <dsp:txXfrm>
        <a:off x="2732872" y="1254312"/>
        <a:ext cx="972459" cy="772179"/>
      </dsp:txXfrm>
    </dsp:sp>
    <dsp:sp modelId="{58258AFE-AA82-4CD2-8A9F-0E5D24B75DED}">
      <dsp:nvSpPr>
        <dsp:cNvPr id="0" name=""/>
        <dsp:cNvSpPr/>
      </dsp:nvSpPr>
      <dsp:spPr>
        <a:xfrm>
          <a:off x="1930207" y="173415"/>
          <a:ext cx="771793" cy="7717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US" sz="3900" kern="1200" dirty="0"/>
            <a:t>H</a:t>
          </a:r>
          <a:r>
            <a:rPr lang="bg-BG" sz="3900" kern="1200" baseline="-25000" dirty="0"/>
            <a:t>2</a:t>
          </a:r>
          <a:endParaRPr lang="en-US" sz="3900" kern="1200" baseline="-25000" dirty="0"/>
        </a:p>
      </dsp:txBody>
      <dsp:txXfrm>
        <a:off x="2043233" y="286441"/>
        <a:ext cx="545741" cy="5457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63ECA-0157-4319-A7CC-D91275AC60C8}">
      <dsp:nvSpPr>
        <dsp:cNvPr id="0" name=""/>
        <dsp:cNvSpPr/>
      </dsp:nvSpPr>
      <dsp:spPr>
        <a:xfrm>
          <a:off x="2445669" y="-6966"/>
          <a:ext cx="1017658" cy="661477"/>
        </a:xfrm>
        <a:prstGeom prst="roundRec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Applying measures</a:t>
          </a:r>
        </a:p>
      </dsp:txBody>
      <dsp:txXfrm>
        <a:off x="2477960" y="25325"/>
        <a:ext cx="953076" cy="596895"/>
      </dsp:txXfrm>
    </dsp:sp>
    <dsp:sp modelId="{013CF2FA-4755-42B7-8C82-E63538D38A5F}">
      <dsp:nvSpPr>
        <dsp:cNvPr id="0" name=""/>
        <dsp:cNvSpPr/>
      </dsp:nvSpPr>
      <dsp:spPr>
        <a:xfrm>
          <a:off x="1397165" y="323772"/>
          <a:ext cx="3114665" cy="3114665"/>
        </a:xfrm>
        <a:custGeom>
          <a:avLst/>
          <a:gdLst/>
          <a:ahLst/>
          <a:cxnLst/>
          <a:rect l="0" t="0" r="0" b="0"/>
          <a:pathLst>
            <a:path>
              <a:moveTo>
                <a:pt x="2193951" y="136064"/>
              </a:moveTo>
              <a:arcTo wR="1557332" hR="1557332" stAng="17647722" swAng="923076"/>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2FB92CF2-A759-4563-9EF3-D4FCF3F2F5CC}">
      <dsp:nvSpPr>
        <dsp:cNvPr id="0" name=""/>
        <dsp:cNvSpPr/>
      </dsp:nvSpPr>
      <dsp:spPr>
        <a:xfrm>
          <a:off x="3794359" y="771699"/>
          <a:ext cx="1017658" cy="661477"/>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Exporting results from WEAP</a:t>
          </a:r>
        </a:p>
      </dsp:txBody>
      <dsp:txXfrm>
        <a:off x="3826650" y="803990"/>
        <a:ext cx="953076" cy="596895"/>
      </dsp:txXfrm>
    </dsp:sp>
    <dsp:sp modelId="{45F12CB7-EBB3-436D-93F4-9B684948FDFE}">
      <dsp:nvSpPr>
        <dsp:cNvPr id="0" name=""/>
        <dsp:cNvSpPr/>
      </dsp:nvSpPr>
      <dsp:spPr>
        <a:xfrm>
          <a:off x="1397165" y="323772"/>
          <a:ext cx="3114665" cy="3114665"/>
        </a:xfrm>
        <a:custGeom>
          <a:avLst/>
          <a:gdLst/>
          <a:ahLst/>
          <a:cxnLst/>
          <a:rect l="0" t="0" r="0" b="0"/>
          <a:pathLst>
            <a:path>
              <a:moveTo>
                <a:pt x="3090417" y="1283588"/>
              </a:moveTo>
              <a:arcTo wR="1557332" hR="1557332" stAng="20992564" swAng="1214872"/>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256F7187-3B61-420C-A829-84B041C5839A}">
      <dsp:nvSpPr>
        <dsp:cNvPr id="0" name=""/>
        <dsp:cNvSpPr/>
      </dsp:nvSpPr>
      <dsp:spPr>
        <a:xfrm>
          <a:off x="3794359" y="2329032"/>
          <a:ext cx="1017658" cy="661477"/>
        </a:xfrm>
        <a:prstGeom prst="roundRect">
          <a:avLst/>
        </a:prstGeom>
        <a:solidFill>
          <a:srgbClr val="FF7A5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Computation of objective function</a:t>
          </a:r>
        </a:p>
      </dsp:txBody>
      <dsp:txXfrm>
        <a:off x="3826650" y="2361323"/>
        <a:ext cx="953076" cy="596895"/>
      </dsp:txXfrm>
    </dsp:sp>
    <dsp:sp modelId="{9B8F98A0-C48B-4029-921D-3A1F37FADA6E}">
      <dsp:nvSpPr>
        <dsp:cNvPr id="0" name=""/>
        <dsp:cNvSpPr/>
      </dsp:nvSpPr>
      <dsp:spPr>
        <a:xfrm>
          <a:off x="1397165" y="323772"/>
          <a:ext cx="3114665" cy="3114665"/>
        </a:xfrm>
        <a:custGeom>
          <a:avLst/>
          <a:gdLst/>
          <a:ahLst/>
          <a:cxnLst/>
          <a:rect l="0" t="0" r="0" b="0"/>
          <a:pathLst>
            <a:path>
              <a:moveTo>
                <a:pt x="2557580" y="2750978"/>
              </a:moveTo>
              <a:arcTo wR="1557332" hR="1557332" stAng="3002267" swAng="839166"/>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E7603877-300E-4409-8834-3F2E829FF569}">
      <dsp:nvSpPr>
        <dsp:cNvPr id="0" name=""/>
        <dsp:cNvSpPr/>
      </dsp:nvSpPr>
      <dsp:spPr>
        <a:xfrm>
          <a:off x="2387102" y="3092293"/>
          <a:ext cx="1134790" cy="692289"/>
        </a:xfrm>
        <a:prstGeom prst="roundRect">
          <a:avLst/>
        </a:prstGeom>
        <a:solidFill>
          <a:srgbClr val="FF7A5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kumimoji="0" lang="en-US" sz="1200" b="0" i="0" u="none" strike="noStrike" kern="1200" cap="none" normalizeH="0" baseline="0" dirty="0">
              <a:ln/>
              <a:effectLst/>
              <a:latin typeface="Calibri" pitchFamily="34" charset="0"/>
              <a:cs typeface="Arial" pitchFamily="34" charset="0"/>
            </a:rPr>
            <a:t>Stopping criteria</a:t>
          </a:r>
          <a:endParaRPr kumimoji="0" lang="bg-BG" sz="1200" b="0" i="0" u="none" strike="noStrike" kern="1200" cap="none" normalizeH="0" baseline="0" dirty="0">
            <a:ln/>
            <a:effectLst/>
            <a:latin typeface="Calibri" pitchFamily="34" charset="0"/>
            <a:cs typeface="Arial" pitchFamily="34" charset="0"/>
          </a:endParaRPr>
        </a:p>
        <a:p>
          <a:pPr marL="0" lvl="0" indent="0" algn="ctr" defTabSz="533400" rtl="0">
            <a:lnSpc>
              <a:spcPct val="90000"/>
            </a:lnSpc>
            <a:spcBef>
              <a:spcPct val="0"/>
            </a:spcBef>
            <a:spcAft>
              <a:spcPct val="35000"/>
            </a:spcAft>
            <a:buNone/>
          </a:pPr>
          <a:r>
            <a:rPr lang="en-US" sz="1200" kern="1200" dirty="0"/>
            <a:t>Satisfied</a:t>
          </a:r>
          <a:r>
            <a:rPr lang="bg-BG" sz="1200" kern="1200" dirty="0"/>
            <a:t>?</a:t>
          </a:r>
          <a:endParaRPr lang="en-US" sz="1200" kern="1200" dirty="0"/>
        </a:p>
      </dsp:txBody>
      <dsp:txXfrm>
        <a:off x="2420897" y="3126088"/>
        <a:ext cx="1067200" cy="624699"/>
      </dsp:txXfrm>
    </dsp:sp>
    <dsp:sp modelId="{44EA15C0-6BAF-4C51-AC93-282A298FB301}">
      <dsp:nvSpPr>
        <dsp:cNvPr id="0" name=""/>
        <dsp:cNvSpPr/>
      </dsp:nvSpPr>
      <dsp:spPr>
        <a:xfrm>
          <a:off x="1404491" y="326659"/>
          <a:ext cx="3114665" cy="3114665"/>
        </a:xfrm>
        <a:custGeom>
          <a:avLst/>
          <a:gdLst/>
          <a:ahLst/>
          <a:cxnLst/>
          <a:rect l="0" t="0" r="0" b="0"/>
          <a:pathLst>
            <a:path>
              <a:moveTo>
                <a:pt x="855343" y="2947475"/>
              </a:moveTo>
              <a:arcTo wR="1557332" hR="1557332" stAng="7007561" swAng="937701"/>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6627501-D8C5-4EF8-A64E-D509A7916D46}">
      <dsp:nvSpPr>
        <dsp:cNvPr id="0" name=""/>
        <dsp:cNvSpPr/>
      </dsp:nvSpPr>
      <dsp:spPr>
        <a:xfrm>
          <a:off x="865129" y="1792666"/>
          <a:ext cx="1224710" cy="1142299"/>
        </a:xfrm>
        <a:prstGeom prst="roundRect">
          <a:avLst/>
        </a:prstGeom>
        <a:solidFill>
          <a:srgbClr val="FF7A5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0" lang="en-US" sz="1200" b="0" i="0" u="none" strike="noStrike" kern="1200" cap="none" normalizeH="0" baseline="0" dirty="0">
              <a:ln/>
              <a:effectLst/>
              <a:latin typeface="Calibri" pitchFamily="34" charset="0"/>
              <a:cs typeface="Arial" pitchFamily="34" charset="0"/>
            </a:rPr>
            <a:t>Generating new sets of values for variables in Toolbox (MATLAB)</a:t>
          </a:r>
          <a:endParaRPr lang="en-US" sz="1200" kern="1200" dirty="0"/>
        </a:p>
      </dsp:txBody>
      <dsp:txXfrm>
        <a:off x="920891" y="1848428"/>
        <a:ext cx="1113186" cy="1030775"/>
      </dsp:txXfrm>
    </dsp:sp>
    <dsp:sp modelId="{E1E73669-F72D-44DB-8B66-D7C48A071D89}">
      <dsp:nvSpPr>
        <dsp:cNvPr id="0" name=""/>
        <dsp:cNvSpPr/>
      </dsp:nvSpPr>
      <dsp:spPr>
        <a:xfrm>
          <a:off x="1401355" y="309576"/>
          <a:ext cx="3114665" cy="3114665"/>
        </a:xfrm>
        <a:custGeom>
          <a:avLst/>
          <a:gdLst/>
          <a:ahLst/>
          <a:cxnLst/>
          <a:rect l="0" t="0" r="0" b="0"/>
          <a:pathLst>
            <a:path>
              <a:moveTo>
                <a:pt x="6947" y="1410393"/>
              </a:moveTo>
              <a:arcTo wR="1557332" hR="1557332" stAng="11124846" swAng="484534"/>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C74CF617-F44B-4784-AD22-908A6B55A677}">
      <dsp:nvSpPr>
        <dsp:cNvPr id="0" name=""/>
        <dsp:cNvSpPr/>
      </dsp:nvSpPr>
      <dsp:spPr>
        <a:xfrm>
          <a:off x="1096979" y="771699"/>
          <a:ext cx="1017658" cy="661477"/>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Variables</a:t>
          </a:r>
        </a:p>
      </dsp:txBody>
      <dsp:txXfrm>
        <a:off x="1129270" y="803990"/>
        <a:ext cx="953076" cy="596895"/>
      </dsp:txXfrm>
    </dsp:sp>
    <dsp:sp modelId="{60764F2F-A33F-4907-80E6-173773D4C918}">
      <dsp:nvSpPr>
        <dsp:cNvPr id="0" name=""/>
        <dsp:cNvSpPr/>
      </dsp:nvSpPr>
      <dsp:spPr>
        <a:xfrm>
          <a:off x="1397165" y="323772"/>
          <a:ext cx="3114665" cy="3114665"/>
        </a:xfrm>
        <a:custGeom>
          <a:avLst/>
          <a:gdLst/>
          <a:ahLst/>
          <a:cxnLst/>
          <a:rect l="0" t="0" r="0" b="0"/>
          <a:pathLst>
            <a:path>
              <a:moveTo>
                <a:pt x="566468" y="355886"/>
              </a:moveTo>
              <a:arcTo wR="1557332" hR="1557332" stAng="13829203" swAng="923076"/>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0.08929</cdr:x>
      <cdr:y>0.03305</cdr:y>
    </cdr:from>
    <cdr:to>
      <cdr:x>0.19644</cdr:x>
      <cdr:y>0.12482</cdr:y>
    </cdr:to>
    <cdr:pic>
      <cdr:nvPicPr>
        <cdr:cNvPr id="2" name="chart">
          <a:extLst xmlns:a="http://schemas.openxmlformats.org/drawingml/2006/main">
            <a:ext uri="{FF2B5EF4-FFF2-40B4-BE49-F238E27FC236}">
              <a16:creationId xmlns:a16="http://schemas.microsoft.com/office/drawing/2014/main" id="{795D6034-B671-419F-B0F8-4A5230320CC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60607" y="69985"/>
          <a:ext cx="432736" cy="19431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0.28181</cdr:x>
      <cdr:y>0.54448</cdr:y>
    </cdr:from>
    <cdr:to>
      <cdr:x>0.83584</cdr:x>
      <cdr:y>0.72954</cdr:y>
    </cdr:to>
    <cdr:sp macro="" textlink="">
      <cdr:nvSpPr>
        <cdr:cNvPr id="2" name="TextBox 1"/>
        <cdr:cNvSpPr txBox="1"/>
      </cdr:nvSpPr>
      <cdr:spPr>
        <a:xfrm xmlns:a="http://schemas.openxmlformats.org/drawingml/2006/main">
          <a:off x="1962151" y="2914650"/>
          <a:ext cx="3857625"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5/27/2019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12</a:t>
            </a:fld>
            <a:endParaRPr lang="en-US"/>
          </a:p>
        </p:txBody>
      </p:sp>
    </p:spTree>
    <p:extLst>
      <p:ext uri="{BB962C8B-B14F-4D97-AF65-F5344CB8AC3E}">
        <p14:creationId xmlns:p14="http://schemas.microsoft.com/office/powerpoint/2010/main" val="8832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5AA46BEE-5574-412B-B498-3788E435FB52}" type="slidenum">
              <a:rPr lang="en-US" smtClean="0"/>
              <a:t>37</a:t>
            </a:fld>
            <a:endParaRPr lang="en-US"/>
          </a:p>
        </p:txBody>
      </p:sp>
    </p:spTree>
    <p:extLst>
      <p:ext uri="{BB962C8B-B14F-4D97-AF65-F5344CB8AC3E}">
        <p14:creationId xmlns:p14="http://schemas.microsoft.com/office/powerpoint/2010/main" val="340228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4E4A1D-1B98-4B48-9864-61C6D1A476EA}" type="datetime1">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83EE5-E054-4AAB-8B38-CA940F94950B}" type="datetime1">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9A2F49-662C-49F5-8DAD-44E570636CBC}" type="datetime1">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8A2BD-CD15-4C33-BF80-6822B1D37CAF}" type="datetime1">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00" y="6506090"/>
            <a:ext cx="2133600" cy="365125"/>
          </a:xfrm>
        </p:spPr>
        <p:txBody>
          <a:bodyPr/>
          <a:lstStyle>
            <a:lvl1pPr>
              <a:defRPr>
                <a:solidFill>
                  <a:schemeClr val="bg1"/>
                </a:solidFill>
              </a:defRPr>
            </a:lvl1pPr>
          </a:lstStyle>
          <a:p>
            <a:fld id="{B6F15528-21DE-4FAA-801E-634DDDAF4B2B}" type="slidenum">
              <a:rPr lang="en-US" smtClean="0"/>
              <a:pPr/>
              <a:t>‹#›</a:t>
            </a:fld>
            <a:r>
              <a:rPr lang="en-US" dirty="0"/>
              <a:t> of 38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4DC349-10EC-4175-9F86-74F7A1EB207D}" type="datetime1">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00" y="6492875"/>
            <a:ext cx="2133600" cy="365125"/>
          </a:xfrm>
        </p:spPr>
        <p:txBody>
          <a:bodyPr/>
          <a:lstStyle>
            <a:lvl1pPr>
              <a:defRPr>
                <a:solidFill>
                  <a:schemeClr val="tx1"/>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4018C6-CE06-46B7-8117-320A99323682}" type="datetime1">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010400" y="6497852"/>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F2B476-204A-4B66-8FF2-775037C843A6}" type="datetime1">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5C1A93-A6D9-4035-93D9-1A5AE825BA35}" type="datetime1">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extBox 5"/>
          <p:cNvSpPr txBox="1"/>
          <p:nvPr userDrawn="1"/>
        </p:nvSpPr>
        <p:spPr>
          <a:xfrm>
            <a:off x="6477000" y="5867400"/>
            <a:ext cx="2209800" cy="369332"/>
          </a:xfrm>
          <a:prstGeom prst="rect">
            <a:avLst/>
          </a:prstGeom>
          <a:noFill/>
        </p:spPr>
        <p:txBody>
          <a:bodyPr wrap="square" rtlCol="0">
            <a:spAutoFit/>
          </a:bodyPr>
          <a:lstStyle/>
          <a:p>
            <a:r>
              <a:rPr lang="en-US" dirty="0"/>
              <a:t>slide</a:t>
            </a:r>
            <a:fld id="{D9F4190D-9F4D-4997-9C6C-72A3B2CD426F}" type="slidenum">
              <a:rPr lang="bg-BG" smtClean="0"/>
              <a:t>‹#›</a:t>
            </a:fld>
            <a:endParaRPr lang="bg-BG"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5E818-2BD0-44C1-BF42-7C7C434F3DF7}" type="datetime1">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5089E7-1147-473B-9A1F-4E63311F2B5B}" type="datetime1">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F161DB-DE22-4733-9E75-C2041669761A}" type="datetime1">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B8A8D-D24D-411E-911B-2E4589EB09C3}" type="datetime1">
              <a:rPr lang="en-US" smtClean="0"/>
              <a:t>5/27/2019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2.tiff"/><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image" Target="../media/image15.emf"/></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emf"/><Relationship Id="rId7" Type="http://schemas.openxmlformats.org/officeDocument/2006/relationships/image" Target="../media/image5.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tiff"/><Relationship Id="rId7" Type="http://schemas.openxmlformats.org/officeDocument/2006/relationships/image" Target="../media/image18.emf"/><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2.tiff"/><Relationship Id="rId7" Type="http://schemas.microsoft.com/office/2007/relationships/hdphoto" Target="../media/hdphoto1.wdp"/><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emf"/><Relationship Id="rId7" Type="http://schemas.openxmlformats.org/officeDocument/2006/relationships/image" Target="../media/image4.tif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2.tiff"/><Relationship Id="rId4" Type="http://schemas.openxmlformats.org/officeDocument/2006/relationships/image" Target="../media/image25.emf"/><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18.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emf"/><Relationship Id="rId18" Type="http://schemas.openxmlformats.org/officeDocument/2006/relationships/image" Target="../media/image37.emf"/><Relationship Id="rId26" Type="http://schemas.openxmlformats.org/officeDocument/2006/relationships/image" Target="../media/image45.emf"/><Relationship Id="rId3" Type="http://schemas.openxmlformats.org/officeDocument/2006/relationships/image" Target="../media/image3.tiff"/><Relationship Id="rId21" Type="http://schemas.openxmlformats.org/officeDocument/2006/relationships/image" Target="../media/image40.emf"/><Relationship Id="rId7" Type="http://schemas.openxmlformats.org/officeDocument/2006/relationships/image" Target="../media/image26.emf"/><Relationship Id="rId12" Type="http://schemas.openxmlformats.org/officeDocument/2006/relationships/image" Target="../media/image31.emf"/><Relationship Id="rId17" Type="http://schemas.openxmlformats.org/officeDocument/2006/relationships/image" Target="../media/image36.emf"/><Relationship Id="rId25" Type="http://schemas.openxmlformats.org/officeDocument/2006/relationships/image" Target="../media/image44.emf"/><Relationship Id="rId2" Type="http://schemas.openxmlformats.org/officeDocument/2006/relationships/image" Target="../media/image2.tiff"/><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emf"/><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30.emf"/><Relationship Id="rId24" Type="http://schemas.openxmlformats.org/officeDocument/2006/relationships/image" Target="../media/image43.emf"/><Relationship Id="rId5" Type="http://schemas.openxmlformats.org/officeDocument/2006/relationships/image" Target="../media/image5.png"/><Relationship Id="rId15" Type="http://schemas.openxmlformats.org/officeDocument/2006/relationships/image" Target="../media/image34.emf"/><Relationship Id="rId23" Type="http://schemas.openxmlformats.org/officeDocument/2006/relationships/image" Target="../media/image42.emf"/><Relationship Id="rId28" Type="http://schemas.openxmlformats.org/officeDocument/2006/relationships/image" Target="../media/image47.emf"/><Relationship Id="rId10" Type="http://schemas.openxmlformats.org/officeDocument/2006/relationships/image" Target="../media/image29.emf"/><Relationship Id="rId19" Type="http://schemas.openxmlformats.org/officeDocument/2006/relationships/image" Target="../media/image38.emf"/><Relationship Id="rId4" Type="http://schemas.openxmlformats.org/officeDocument/2006/relationships/image" Target="../media/image4.tiff"/><Relationship Id="rId9" Type="http://schemas.openxmlformats.org/officeDocument/2006/relationships/image" Target="../media/image28.emf"/><Relationship Id="rId14" Type="http://schemas.openxmlformats.org/officeDocument/2006/relationships/image" Target="../media/image33.emf"/><Relationship Id="rId22" Type="http://schemas.openxmlformats.org/officeDocument/2006/relationships/image" Target="../media/image41.emf"/><Relationship Id="rId27" Type="http://schemas.openxmlformats.org/officeDocument/2006/relationships/image" Target="../media/image46.emf"/></Relationships>
</file>

<file path=ppt/slides/_rels/slide19.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49.emf"/><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50.emf"/><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2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2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24.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chart" Target="../charts/chart8.xml"/><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25.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chart" Target="../charts/chart9.xml"/><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3.tiff"/><Relationship Id="rId7" Type="http://schemas.openxmlformats.org/officeDocument/2006/relationships/chart" Target="../charts/chart10.xml"/><Relationship Id="rId12" Type="http://schemas.microsoft.com/office/2007/relationships/diagramDrawing" Target="../diagrams/drawing4.xml"/><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diagramColors" Target="../diagrams/colors4.xml"/><Relationship Id="rId5" Type="http://schemas.openxmlformats.org/officeDocument/2006/relationships/image" Target="../media/image5.png"/><Relationship Id="rId10" Type="http://schemas.openxmlformats.org/officeDocument/2006/relationships/diagramQuickStyle" Target="../diagrams/quickStyle4.xml"/><Relationship Id="rId4" Type="http://schemas.openxmlformats.org/officeDocument/2006/relationships/image" Target="../media/image4.tiff"/><Relationship Id="rId9"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28.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51.emf"/><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29.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3.tiff"/><Relationship Id="rId7" Type="http://schemas.openxmlformats.org/officeDocument/2006/relationships/chart" Target="../charts/chart11.xml"/><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3.tiff"/><Relationship Id="rId7" Type="http://schemas.openxmlformats.org/officeDocument/2006/relationships/diagramData" Target="../diagrams/data5.xml"/><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5.xml"/><Relationship Id="rId5" Type="http://schemas.openxmlformats.org/officeDocument/2006/relationships/image" Target="../media/image5.png"/><Relationship Id="rId10" Type="http://schemas.openxmlformats.org/officeDocument/2006/relationships/diagramColors" Target="../diagrams/colors5.xml"/><Relationship Id="rId4" Type="http://schemas.openxmlformats.org/officeDocument/2006/relationships/image" Target="../media/image4.tiff"/><Relationship Id="rId9"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3.tiff"/><Relationship Id="rId7" Type="http://schemas.openxmlformats.org/officeDocument/2006/relationships/chart" Target="../charts/chart13.xml"/><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chart" Target="../charts/chart17.xml"/><Relationship Id="rId5" Type="http://schemas.openxmlformats.org/officeDocument/2006/relationships/image" Target="../media/image5.png"/><Relationship Id="rId10" Type="http://schemas.openxmlformats.org/officeDocument/2006/relationships/chart" Target="../charts/chart16.xml"/><Relationship Id="rId4" Type="http://schemas.openxmlformats.org/officeDocument/2006/relationships/image" Target="../media/image4.tiff"/><Relationship Id="rId9" Type="http://schemas.openxmlformats.org/officeDocument/2006/relationships/chart" Target="../charts/chart15.xml"/></Relationships>
</file>

<file path=ppt/slides/_rels/slide32.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image" Target="../media/image3.tiff"/><Relationship Id="rId7" Type="http://schemas.openxmlformats.org/officeDocument/2006/relationships/chart" Target="../charts/chart18.xml"/><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image" Target="../media/image3.tiff"/><Relationship Id="rId7" Type="http://schemas.openxmlformats.org/officeDocument/2006/relationships/chart" Target="../charts/chart20.xml"/><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34.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chart" Target="../charts/chart22.xml"/><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35.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52.emf"/><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36.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image" Target="../media/image3.tiff"/><Relationship Id="rId7" Type="http://schemas.openxmlformats.org/officeDocument/2006/relationships/chart" Target="../charts/chart23.xml"/><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37.xml.rels><?xml version="1.0" encoding="UTF-8" standalone="yes"?>
<Relationships xmlns="http://schemas.openxmlformats.org/package/2006/relationships"><Relationship Id="rId3" Type="http://schemas.openxmlformats.org/officeDocument/2006/relationships/image" Target="../media/image2.tiff"/><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tiff"/><Relationship Id="rId7"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18" Type="http://schemas.openxmlformats.org/officeDocument/2006/relationships/diagramLayout" Target="../diagrams/layout3.xml"/><Relationship Id="rId3" Type="http://schemas.openxmlformats.org/officeDocument/2006/relationships/image" Target="../media/image3.tiff"/><Relationship Id="rId21" Type="http://schemas.microsoft.com/office/2007/relationships/diagramDrawing" Target="../diagrams/drawing3.xml"/><Relationship Id="rId7" Type="http://schemas.openxmlformats.org/officeDocument/2006/relationships/diagramData" Target="../diagrams/data1.xml"/><Relationship Id="rId12" Type="http://schemas.openxmlformats.org/officeDocument/2006/relationships/diagramData" Target="../diagrams/data2.xml"/><Relationship Id="rId17" Type="http://schemas.openxmlformats.org/officeDocument/2006/relationships/diagramData" Target="../diagrams/data3.xml"/><Relationship Id="rId2" Type="http://schemas.openxmlformats.org/officeDocument/2006/relationships/image" Target="../media/image2.tiff"/><Relationship Id="rId16" Type="http://schemas.microsoft.com/office/2007/relationships/diagramDrawing" Target="../diagrams/drawing2.xml"/><Relationship Id="rId20" Type="http://schemas.openxmlformats.org/officeDocument/2006/relationships/diagramColors" Target="../diagrams/colors3.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1.xml"/><Relationship Id="rId5" Type="http://schemas.openxmlformats.org/officeDocument/2006/relationships/image" Target="../media/image5.png"/><Relationship Id="rId15" Type="http://schemas.openxmlformats.org/officeDocument/2006/relationships/diagramColors" Target="../diagrams/colors2.xml"/><Relationship Id="rId10" Type="http://schemas.openxmlformats.org/officeDocument/2006/relationships/diagramColors" Target="../diagrams/colors1.xml"/><Relationship Id="rId19" Type="http://schemas.openxmlformats.org/officeDocument/2006/relationships/diagramQuickStyle" Target="../diagrams/quickStyle3.xml"/><Relationship Id="rId4" Type="http://schemas.openxmlformats.org/officeDocument/2006/relationships/image" Target="../media/image4.tiff"/><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3.tiff"/><Relationship Id="rId7" Type="http://schemas.openxmlformats.org/officeDocument/2006/relationships/chart" Target="../charts/chart1.xml"/><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3.tiff"/><Relationship Id="rId7" Type="http://schemas.openxmlformats.org/officeDocument/2006/relationships/chart" Target="../charts/chart4.xml"/><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tiff"/><Relationship Id="rId7" Type="http://schemas.openxmlformats.org/officeDocument/2006/relationships/image" Target="../media/image10.png"/><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3.tiff"/><Relationship Id="rId7" Type="http://schemas.openxmlformats.org/officeDocument/2006/relationships/chart" Target="../charts/chart6.xml"/><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18664" y="4705920"/>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p>
        </p:txBody>
      </p:sp>
      <p:sp>
        <p:nvSpPr>
          <p:cNvPr id="7" name="Subtitle 2"/>
          <p:cNvSpPr>
            <a:spLocks noGrp="1"/>
          </p:cNvSpPr>
          <p:nvPr>
            <p:ph type="subTitle" idx="1"/>
          </p:nvPr>
        </p:nvSpPr>
        <p:spPr>
          <a:xfrm>
            <a:off x="914400" y="1606096"/>
            <a:ext cx="7409329" cy="1143000"/>
          </a:xfrm>
        </p:spPr>
        <p:txBody>
          <a:bodyPr>
            <a:noAutofit/>
          </a:bodyPr>
          <a:lstStyle/>
          <a:p>
            <a:r>
              <a:rPr lang="en-US"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Application of water balances for supporting River Basin Management planning</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solidFill>
                  <a:schemeClr val="accent1">
                    <a:lumMod val="75000"/>
                  </a:schemeClr>
                </a:solidFill>
                <a:latin typeface="Calibri Light" pitchFamily="34" charset="0"/>
                <a:cs typeface="Calibri Light" pitchFamily="34" charset="0"/>
              </a:rPr>
              <a:t>Assis. Prof. </a:t>
            </a:r>
            <a:r>
              <a:rPr lang="en-GB" sz="1800" b="1" dirty="0" err="1">
                <a:solidFill>
                  <a:schemeClr val="accent1">
                    <a:lumMod val="75000"/>
                  </a:schemeClr>
                </a:solidFill>
                <a:latin typeface="Calibri Light" pitchFamily="34" charset="0"/>
                <a:cs typeface="Calibri Light" pitchFamily="34" charset="0"/>
              </a:rPr>
              <a:t>Dr.</a:t>
            </a:r>
            <a:r>
              <a:rPr lang="en-GB" sz="1800" b="1" dirty="0">
                <a:solidFill>
                  <a:schemeClr val="accent1">
                    <a:lumMod val="75000"/>
                  </a:schemeClr>
                </a:solidFill>
                <a:latin typeface="Calibri Light" pitchFamily="34" charset="0"/>
                <a:cs typeface="Calibri Light" pitchFamily="34" charset="0"/>
              </a:rPr>
              <a:t> Eng. Emil Tsanov</a:t>
            </a:r>
            <a:endParaRPr lang="sr-Latn-BA" sz="1800" b="1" dirty="0">
              <a:solidFill>
                <a:schemeClr val="accent1">
                  <a:lumMod val="75000"/>
                </a:schemeClr>
              </a:solidFill>
              <a:latin typeface="Calibri Light" pitchFamily="34" charset="0"/>
              <a:cs typeface="Calibri Light" pitchFamily="34" charset="0"/>
            </a:endParaRPr>
          </a:p>
          <a:p>
            <a:r>
              <a:rPr lang="en-GB" sz="1800" dirty="0">
                <a:solidFill>
                  <a:schemeClr val="accent1">
                    <a:lumMod val="75000"/>
                  </a:schemeClr>
                </a:solidFill>
                <a:latin typeface="Calibri Light" pitchFamily="34" charset="0"/>
                <a:cs typeface="Calibri Light" pitchFamily="34" charset="0"/>
              </a:rPr>
              <a:t>University of Architecture, Civil Engineering and Geodesy, Sofia, Bulgaria</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a:extLst>
              <a:ext uri="{FF2B5EF4-FFF2-40B4-BE49-F238E27FC236}">
                <a16:creationId xmlns:a16="http://schemas.microsoft.com/office/drawing/2014/main" id="{6E8BB286-4F76-426D-8AE6-80BDDE0D5916}"/>
              </a:ext>
            </a:extLst>
          </p:cNvPr>
          <p:cNvSpPr txBox="1">
            <a:spLocks/>
          </p:cNvSpPr>
          <p:nvPr/>
        </p:nvSpPr>
        <p:spPr>
          <a:xfrm>
            <a:off x="284628" y="3641981"/>
            <a:ext cx="8305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75000"/>
                  </a:schemeClr>
                </a:solidFill>
                <a:latin typeface="Calibri Light" pitchFamily="34" charset="0"/>
                <a:cs typeface="Calibri Light" pitchFamily="34" charset="0"/>
              </a:rPr>
              <a:t>Theme-based Staff Training in </a:t>
            </a:r>
            <a:r>
              <a:rPr lang="en-US" sz="1800" dirty="0" err="1">
                <a:solidFill>
                  <a:schemeClr val="accent1">
                    <a:lumMod val="75000"/>
                  </a:schemeClr>
                </a:solidFill>
                <a:latin typeface="Calibri Light" pitchFamily="34" charset="0"/>
                <a:cs typeface="Calibri Light" pitchFamily="34" charset="0"/>
              </a:rPr>
              <a:t>UACEG</a:t>
            </a:r>
            <a:endParaRPr lang="bg-BG" sz="1800" dirty="0">
              <a:solidFill>
                <a:schemeClr val="accent1">
                  <a:lumMod val="75000"/>
                </a:schemeClr>
              </a:solidFill>
              <a:latin typeface="Calibri Light" pitchFamily="34" charset="0"/>
              <a:cs typeface="Calibri Light" pitchFamily="34" charset="0"/>
            </a:endParaRPr>
          </a:p>
          <a:p>
            <a:r>
              <a:rPr lang="en-US" sz="1800" i="1" dirty="0">
                <a:solidFill>
                  <a:schemeClr val="accent1">
                    <a:lumMod val="75000"/>
                  </a:schemeClr>
                </a:solidFill>
                <a:latin typeface="Calibri Light" panose="020F0302020204030204" pitchFamily="34" charset="0"/>
                <a:cs typeface="Calibri Light" panose="020F0302020204030204" pitchFamily="34" charset="0"/>
              </a:rPr>
              <a:t>Reflection of the water policies in the education: insights form the Bulgarian experience</a:t>
            </a:r>
            <a:endParaRPr lang="bg-BG" sz="1800" i="1" dirty="0">
              <a:solidFill>
                <a:schemeClr val="accent1">
                  <a:lumMod val="75000"/>
                </a:schemeClr>
              </a:solidFill>
              <a:latin typeface="Calibri Light" panose="020F0302020204030204" pitchFamily="34" charset="0"/>
              <a:cs typeface="Calibri Light" panose="020F0302020204030204" pitchFamily="34" charset="0"/>
            </a:endParaRPr>
          </a:p>
          <a:p>
            <a:r>
              <a:rPr lang="en-US" sz="1800" dirty="0">
                <a:solidFill>
                  <a:schemeClr val="accent1">
                    <a:lumMod val="75000"/>
                  </a:schemeClr>
                </a:solidFill>
                <a:latin typeface="Calibri Light" pitchFamily="34" charset="0"/>
                <a:cs typeface="Calibri Light" pitchFamily="34" charset="0"/>
              </a:rPr>
              <a:t> Sofia</a:t>
            </a:r>
            <a:r>
              <a:rPr lang="sr-Latn-BA" sz="1800" dirty="0">
                <a:solidFill>
                  <a:schemeClr val="accent1">
                    <a:lumMod val="75000"/>
                  </a:schemeClr>
                </a:solidFill>
                <a:latin typeface="Calibri Light" pitchFamily="34" charset="0"/>
                <a:cs typeface="Calibri Light" pitchFamily="34" charset="0"/>
              </a:rPr>
              <a:t>/ </a:t>
            </a:r>
            <a:r>
              <a:rPr lang="en-GB" sz="1800" dirty="0">
                <a:solidFill>
                  <a:schemeClr val="accent1">
                    <a:lumMod val="75000"/>
                  </a:schemeClr>
                </a:solidFill>
                <a:latin typeface="Calibri Light" pitchFamily="34" charset="0"/>
                <a:cs typeface="Calibri Light" pitchFamily="34" charset="0"/>
              </a:rPr>
              <a:t>29-31.05.2019</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Modelling</a:t>
            </a:r>
            <a:endParaRPr lang="bg-BG" b="1" dirty="0"/>
          </a:p>
        </p:txBody>
      </p:sp>
      <p:sp>
        <p:nvSpPr>
          <p:cNvPr id="13" name="Content Placeholder 2"/>
          <p:cNvSpPr>
            <a:spLocks noGrp="1"/>
          </p:cNvSpPr>
          <p:nvPr>
            <p:ph idx="1"/>
          </p:nvPr>
        </p:nvSpPr>
        <p:spPr>
          <a:xfrm>
            <a:off x="533401" y="1554004"/>
            <a:ext cx="8229600" cy="4835654"/>
          </a:xfrm>
        </p:spPr>
        <p:txBody>
          <a:bodyPr>
            <a:normAutofit lnSpcReduction="10000"/>
          </a:bodyPr>
          <a:lstStyle/>
          <a:p>
            <a:r>
              <a:rPr lang="en-US" sz="3100" b="1" dirty="0"/>
              <a:t>WEAP</a:t>
            </a:r>
            <a:r>
              <a:rPr lang="en-US" sz="3100" dirty="0"/>
              <a:t>-Water evaluation and planning</a:t>
            </a:r>
          </a:p>
          <a:p>
            <a:r>
              <a:rPr lang="en-US" sz="3100" dirty="0"/>
              <a:t>It solves a wide range of problems</a:t>
            </a:r>
          </a:p>
          <a:p>
            <a:r>
              <a:rPr lang="en-US" sz="3100" dirty="0"/>
              <a:t>It can be applied at the river basin level, several river basins as well as the lower level</a:t>
            </a:r>
          </a:p>
          <a:p>
            <a:r>
              <a:rPr lang="en-US" sz="3100" dirty="0"/>
              <a:t>Appropriate for analyzing various scenarios of what-if type</a:t>
            </a:r>
          </a:p>
          <a:p>
            <a:r>
              <a:rPr lang="en-US" sz="3100" dirty="0"/>
              <a:t>Adaptive to farming practices</a:t>
            </a:r>
          </a:p>
          <a:p>
            <a:r>
              <a:rPr lang="en-US" sz="3100" dirty="0"/>
              <a:t>Suitable for detailed modeling of water demand</a:t>
            </a:r>
          </a:p>
          <a:p>
            <a:r>
              <a:rPr lang="bg-BG" sz="3100" dirty="0"/>
              <a:t>WEAP  </a:t>
            </a:r>
            <a:r>
              <a:rPr lang="en-US" sz="3100" dirty="0"/>
              <a:t>can work as </a:t>
            </a:r>
            <a:r>
              <a:rPr lang="bg-BG" sz="3100" dirty="0"/>
              <a:t>COM </a:t>
            </a:r>
            <a:r>
              <a:rPr lang="bg-BG" sz="3100" dirty="0" err="1"/>
              <a:t>Automation</a:t>
            </a:r>
            <a:r>
              <a:rPr lang="bg-BG" sz="3100" dirty="0"/>
              <a:t> Server</a:t>
            </a:r>
            <a:endParaRPr lang="en-US" sz="3100"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1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r>
              <a:rPr lang="en-US"/>
              <a:t> of 38</a:t>
            </a:r>
            <a:endParaRPr lang="en-US" dirty="0"/>
          </a:p>
        </p:txBody>
      </p:sp>
    </p:spTree>
    <p:extLst>
      <p:ext uri="{BB962C8B-B14F-4D97-AF65-F5344CB8AC3E}">
        <p14:creationId xmlns:p14="http://schemas.microsoft.com/office/powerpoint/2010/main" val="17477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 calcmode="lin" valueType="num">
                                      <p:cBhvr additive="base">
                                        <p:cTn id="1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 calcmode="lin" valueType="num">
                                      <p:cBhvr additive="base">
                                        <p:cTn id="23"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 calcmode="lin" valueType="num">
                                      <p:cBhvr additive="base">
                                        <p:cTn id="2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anim calcmode="lin" valueType="num">
                                      <p:cBhvr additive="base">
                                        <p:cTn id="31"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Developing the model structure</a:t>
            </a:r>
            <a:endParaRPr lang="bg-BG" b="1" dirty="0"/>
          </a:p>
        </p:txBody>
      </p:sp>
      <p:pic>
        <p:nvPicPr>
          <p:cNvPr id="10" name="Content Placeholder 3" descr="D:\UASG\rab\ribarowa\ABOT\modela\dok\modela\napoitelni sistemi\modela vit.jpg"/>
          <p:cNvPicPr>
            <a:picLocks noGrp="1"/>
          </p:cNvPicPr>
          <p:nvPr>
            <p:ph idx="1"/>
          </p:nvPr>
        </p:nvPicPr>
        <p:blipFill>
          <a:blip r:embed="rId2" cstate="print"/>
          <a:srcRect/>
          <a:stretch>
            <a:fillRect/>
          </a:stretch>
        </p:blipFill>
        <p:spPr bwMode="auto">
          <a:xfrm>
            <a:off x="152401" y="1323078"/>
            <a:ext cx="4127248" cy="4648200"/>
          </a:xfrm>
          <a:prstGeom prst="rect">
            <a:avLst/>
          </a:prstGeom>
          <a:noFill/>
          <a:ln w="9525">
            <a:noFill/>
            <a:miter lim="800000"/>
            <a:headEnd/>
            <a:tailEnd/>
          </a:ln>
        </p:spPr>
      </p:pic>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11" name="Text Box 2"/>
          <p:cNvSpPr txBox="1">
            <a:spLocks noChangeArrowheads="1"/>
          </p:cNvSpPr>
          <p:nvPr/>
        </p:nvSpPr>
        <p:spPr bwMode="auto">
          <a:xfrm>
            <a:off x="152401" y="5984493"/>
            <a:ext cx="4572000" cy="23083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bg-BG" sz="1500" b="1" i="0" u="none" strike="noStrike" cap="none" normalizeH="0" baseline="0" dirty="0">
                <a:ln>
                  <a:noFill/>
                </a:ln>
                <a:solidFill>
                  <a:srgbClr val="4F81BD"/>
                </a:solidFill>
                <a:effectLst/>
                <a:latin typeface="Arial" pitchFamily="34" charset="0"/>
                <a:cs typeface="Arial" pitchFamily="34" charset="0"/>
              </a:rPr>
              <a:t> </a:t>
            </a:r>
            <a:r>
              <a:rPr kumimoji="0" lang="en-US" sz="1500" b="1" i="0" u="none" strike="noStrike" cap="none" normalizeH="0" baseline="0" dirty="0">
                <a:ln>
                  <a:noFill/>
                </a:ln>
                <a:solidFill>
                  <a:srgbClr val="4F81BD"/>
                </a:solidFill>
                <a:effectLst/>
                <a:latin typeface="Arial" pitchFamily="34" charset="0"/>
                <a:cs typeface="Arial" pitchFamily="34" charset="0"/>
              </a:rPr>
              <a:t>Modeling scheme</a:t>
            </a:r>
            <a:r>
              <a:rPr kumimoji="0" lang="en-US" sz="1500" b="1" i="0" u="none" strike="noStrike" cap="none" normalizeH="0" dirty="0">
                <a:ln>
                  <a:noFill/>
                </a:ln>
                <a:solidFill>
                  <a:srgbClr val="4F81BD"/>
                </a:solidFill>
                <a:effectLst/>
                <a:latin typeface="Arial" pitchFamily="34" charset="0"/>
                <a:cs typeface="Arial" pitchFamily="34" charset="0"/>
              </a:rPr>
              <a:t> of </a:t>
            </a:r>
            <a:r>
              <a:rPr kumimoji="0" lang="en-US" sz="1500" b="1" i="0" u="none" strike="noStrike" cap="none" normalizeH="0" dirty="0" err="1">
                <a:ln>
                  <a:noFill/>
                </a:ln>
                <a:solidFill>
                  <a:srgbClr val="4F81BD"/>
                </a:solidFill>
                <a:effectLst/>
                <a:latin typeface="Arial" pitchFamily="34" charset="0"/>
                <a:cs typeface="Arial" pitchFamily="34" charset="0"/>
              </a:rPr>
              <a:t>Vit</a:t>
            </a:r>
            <a:r>
              <a:rPr kumimoji="0" lang="en-US" sz="1500" b="1" i="0" u="none" strike="noStrike" cap="none" normalizeH="0" dirty="0">
                <a:ln>
                  <a:noFill/>
                </a:ln>
                <a:solidFill>
                  <a:srgbClr val="4F81BD"/>
                </a:solidFill>
                <a:effectLst/>
                <a:latin typeface="Arial" pitchFamily="34" charset="0"/>
                <a:cs typeface="Arial" pitchFamily="34" charset="0"/>
              </a:rPr>
              <a:t> river sub-basin</a:t>
            </a:r>
            <a:endParaRPr kumimoji="0" lang="bg-BG" sz="15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1"/>
          <p:cNvSpPr/>
          <p:nvPr/>
        </p:nvSpPr>
        <p:spPr>
          <a:xfrm>
            <a:off x="4714704" y="1399054"/>
            <a:ext cx="4419600" cy="3693319"/>
          </a:xfrm>
          <a:prstGeom prst="rect">
            <a:avLst/>
          </a:prstGeom>
        </p:spPr>
        <p:txBody>
          <a:bodyPr wrap="square">
            <a:spAutoFit/>
          </a:bodyPr>
          <a:lstStyle/>
          <a:p>
            <a:pPr>
              <a:buFontTx/>
              <a:buChar char="-"/>
            </a:pPr>
            <a:r>
              <a:rPr lang="en-US" dirty="0"/>
              <a:t> </a:t>
            </a:r>
            <a:r>
              <a:rPr lang="bg-BG" dirty="0"/>
              <a:t>15 </a:t>
            </a:r>
            <a:r>
              <a:rPr lang="en-US" dirty="0"/>
              <a:t>sub catchments;</a:t>
            </a:r>
          </a:p>
          <a:p>
            <a:pPr>
              <a:buFontTx/>
              <a:buChar char="-"/>
            </a:pPr>
            <a:r>
              <a:rPr lang="bg-BG" dirty="0"/>
              <a:t> 104 </a:t>
            </a:r>
            <a:r>
              <a:rPr lang="en-US" dirty="0"/>
              <a:t>design nodes</a:t>
            </a:r>
            <a:r>
              <a:rPr lang="bg-BG" dirty="0"/>
              <a:t>: </a:t>
            </a:r>
            <a:endParaRPr lang="en-US" dirty="0"/>
          </a:p>
          <a:p>
            <a:pPr lvl="1">
              <a:buFont typeface="Arial" pitchFamily="34" charset="0"/>
              <a:buChar char="•"/>
            </a:pPr>
            <a:r>
              <a:rPr lang="bg-BG" dirty="0"/>
              <a:t>77 </a:t>
            </a:r>
            <a:r>
              <a:rPr lang="en-US" dirty="0"/>
              <a:t>simulating settlements</a:t>
            </a:r>
            <a:r>
              <a:rPr lang="bg-BG" dirty="0"/>
              <a:t>, </a:t>
            </a:r>
            <a:r>
              <a:rPr lang="en-US" dirty="0"/>
              <a:t>of which</a:t>
            </a:r>
            <a:r>
              <a:rPr lang="bg-BG" dirty="0"/>
              <a:t> 47 </a:t>
            </a:r>
            <a:r>
              <a:rPr lang="en-US" dirty="0"/>
              <a:t>in Pleven WO and </a:t>
            </a:r>
            <a:r>
              <a:rPr lang="bg-BG" dirty="0"/>
              <a:t>30  </a:t>
            </a:r>
            <a:r>
              <a:rPr lang="en-US" dirty="0" err="1"/>
              <a:t>Lovetch</a:t>
            </a:r>
            <a:r>
              <a:rPr lang="en-US" dirty="0"/>
              <a:t> WO</a:t>
            </a:r>
            <a:r>
              <a:rPr lang="bg-BG" dirty="0"/>
              <a:t>; </a:t>
            </a:r>
            <a:endParaRPr lang="en-US" dirty="0"/>
          </a:p>
          <a:p>
            <a:pPr lvl="1">
              <a:buFont typeface="Arial" pitchFamily="34" charset="0"/>
              <a:buChar char="•"/>
            </a:pPr>
            <a:r>
              <a:rPr lang="bg-BG" dirty="0"/>
              <a:t>15 </a:t>
            </a:r>
            <a:r>
              <a:rPr lang="en-US" dirty="0"/>
              <a:t>simulating private and public water user using ground water by drills </a:t>
            </a:r>
            <a:r>
              <a:rPr lang="bg-BG" dirty="0"/>
              <a:t>води. </a:t>
            </a:r>
            <a:endParaRPr lang="en-US" dirty="0"/>
          </a:p>
          <a:p>
            <a:pPr lvl="1">
              <a:buFont typeface="Arial" pitchFamily="34" charset="0"/>
              <a:buChar char="•"/>
            </a:pPr>
            <a:r>
              <a:rPr lang="bg-BG" dirty="0"/>
              <a:t>12 </a:t>
            </a:r>
            <a:r>
              <a:rPr lang="en-US" dirty="0"/>
              <a:t>for reservoir management, for PH, industry, WWTP and pumping stations. </a:t>
            </a:r>
          </a:p>
          <a:p>
            <a:pPr>
              <a:buFontTx/>
              <a:buChar char="-"/>
            </a:pPr>
            <a:r>
              <a:rPr lang="bg-BG" dirty="0"/>
              <a:t>5 </a:t>
            </a:r>
            <a:r>
              <a:rPr lang="en-US" dirty="0"/>
              <a:t>reservoirs with economic significance</a:t>
            </a:r>
          </a:p>
          <a:p>
            <a:pPr>
              <a:buFontTx/>
              <a:buChar char="-"/>
            </a:pPr>
            <a:r>
              <a:rPr lang="en-US" dirty="0"/>
              <a:t> 8</a:t>
            </a:r>
            <a:r>
              <a:rPr lang="bg-BG" dirty="0"/>
              <a:t> </a:t>
            </a:r>
            <a:r>
              <a:rPr lang="en-US" dirty="0"/>
              <a:t>simulating ground water bodies</a:t>
            </a:r>
          </a:p>
          <a:p>
            <a:pPr>
              <a:buFontTx/>
              <a:buChar char="-"/>
            </a:pPr>
            <a:r>
              <a:rPr lang="bg-BG" dirty="0"/>
              <a:t> 3</a:t>
            </a:r>
            <a:r>
              <a:rPr lang="en-US" dirty="0"/>
              <a:t> controlling minimal river runoff</a:t>
            </a:r>
          </a:p>
          <a:p>
            <a:pPr>
              <a:buFontTx/>
              <a:buChar char="-"/>
            </a:pPr>
            <a:r>
              <a:rPr lang="en-US" dirty="0"/>
              <a:t> 1 other type water supplier</a:t>
            </a:r>
          </a:p>
          <a:p>
            <a:pPr>
              <a:buFontTx/>
              <a:buChar char="-"/>
            </a:pPr>
            <a:r>
              <a:rPr lang="en-US" dirty="0"/>
              <a:t> </a:t>
            </a:r>
            <a:r>
              <a:rPr lang="bg-BG" dirty="0"/>
              <a:t>1 </a:t>
            </a:r>
            <a:r>
              <a:rPr lang="en-US" dirty="0"/>
              <a:t>for hydrometric stations at </a:t>
            </a:r>
            <a:r>
              <a:rPr lang="en-US" dirty="0" err="1"/>
              <a:t>Tarnene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r>
              <a:rPr lang="en-US"/>
              <a:t> of 38</a:t>
            </a:r>
            <a:endParaRPr lang="en-US" dirty="0"/>
          </a:p>
        </p:txBody>
      </p:sp>
    </p:spTree>
    <p:extLst>
      <p:ext uri="{BB962C8B-B14F-4D97-AF65-F5344CB8AC3E}">
        <p14:creationId xmlns:p14="http://schemas.microsoft.com/office/powerpoint/2010/main" val="3160466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Modelling of settlements</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11" name="Oval 10"/>
          <p:cNvSpPr/>
          <p:nvPr/>
        </p:nvSpPr>
        <p:spPr>
          <a:xfrm>
            <a:off x="3921062" y="2811685"/>
            <a:ext cx="3810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TextBox 11"/>
          <p:cNvSpPr txBox="1"/>
          <p:nvPr/>
        </p:nvSpPr>
        <p:spPr>
          <a:xfrm>
            <a:off x="263462" y="1516285"/>
            <a:ext cx="2667000" cy="2031325"/>
          </a:xfrm>
          <a:prstGeom prst="rect">
            <a:avLst/>
          </a:prstGeom>
          <a:solidFill>
            <a:schemeClr val="bg2"/>
          </a:solidFill>
        </p:spPr>
        <p:txBody>
          <a:bodyPr wrap="square" rtlCol="0">
            <a:spAutoFit/>
          </a:bodyPr>
          <a:lstStyle/>
          <a:p>
            <a:r>
              <a:rPr lang="en-US" b="1" dirty="0"/>
              <a:t>Input data</a:t>
            </a:r>
            <a:endParaRPr lang="bg-BG" b="1" dirty="0"/>
          </a:p>
          <a:p>
            <a:pPr>
              <a:buFont typeface="Wingdings" pitchFamily="2" charset="2"/>
              <a:buChar char="Ø"/>
            </a:pPr>
            <a:r>
              <a:rPr lang="en-US" dirty="0"/>
              <a:t>Population</a:t>
            </a:r>
            <a:endParaRPr lang="bg-BG" dirty="0"/>
          </a:p>
          <a:p>
            <a:pPr>
              <a:buFont typeface="Wingdings" pitchFamily="2" charset="2"/>
              <a:buChar char="Ø"/>
            </a:pPr>
            <a:r>
              <a:rPr lang="en-US" dirty="0"/>
              <a:t>Average water use</a:t>
            </a:r>
            <a:endParaRPr lang="bg-BG" dirty="0"/>
          </a:p>
          <a:p>
            <a:pPr>
              <a:buFont typeface="Wingdings" pitchFamily="2" charset="2"/>
              <a:buChar char="Ø"/>
            </a:pPr>
            <a:r>
              <a:rPr lang="en-US" dirty="0"/>
              <a:t>Water losses </a:t>
            </a:r>
            <a:r>
              <a:rPr lang="bg-BG" dirty="0"/>
              <a:t>(</a:t>
            </a:r>
            <a:r>
              <a:rPr lang="en-US" dirty="0"/>
              <a:t>non-revenue water</a:t>
            </a:r>
            <a:r>
              <a:rPr lang="bg-BG" dirty="0"/>
              <a:t>)</a:t>
            </a:r>
          </a:p>
          <a:p>
            <a:pPr>
              <a:buFont typeface="Wingdings" pitchFamily="2" charset="2"/>
              <a:buChar char="Ø"/>
            </a:pPr>
            <a:r>
              <a:rPr lang="en-US" dirty="0"/>
              <a:t>Coefficient of monthly variation</a:t>
            </a:r>
            <a:endParaRPr lang="bg-BG" dirty="0"/>
          </a:p>
        </p:txBody>
      </p:sp>
      <p:cxnSp>
        <p:nvCxnSpPr>
          <p:cNvPr id="13" name="Straight Arrow Connector 12"/>
          <p:cNvCxnSpPr/>
          <p:nvPr/>
        </p:nvCxnSpPr>
        <p:spPr>
          <a:xfrm>
            <a:off x="3006662" y="2964085"/>
            <a:ext cx="838200" cy="1588"/>
          </a:xfrm>
          <a:prstGeom prst="straightConnector1">
            <a:avLst/>
          </a:prstGeom>
          <a:ln w="31750" cap="flat">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68862" y="1363885"/>
            <a:ext cx="3641988" cy="400110"/>
          </a:xfrm>
          <a:prstGeom prst="rect">
            <a:avLst/>
          </a:prstGeom>
          <a:noFill/>
        </p:spPr>
        <p:txBody>
          <a:bodyPr wrap="square" rtlCol="0">
            <a:spAutoFit/>
          </a:bodyPr>
          <a:lstStyle/>
          <a:p>
            <a:r>
              <a:rPr lang="en-US" sz="2000" b="1" dirty="0"/>
              <a:t>Water balance</a:t>
            </a:r>
            <a:endParaRPr lang="bg-BG" sz="2000" b="1" dirty="0"/>
          </a:p>
        </p:txBody>
      </p:sp>
      <p:cxnSp>
        <p:nvCxnSpPr>
          <p:cNvPr id="15" name="Straight Arrow Connector 14"/>
          <p:cNvCxnSpPr/>
          <p:nvPr/>
        </p:nvCxnSpPr>
        <p:spPr>
          <a:xfrm>
            <a:off x="4378262" y="2964085"/>
            <a:ext cx="838200" cy="1588"/>
          </a:xfrm>
          <a:prstGeom prst="straightConnector1">
            <a:avLst/>
          </a:prstGeom>
          <a:ln w="31750" cap="flat">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59062" y="2202085"/>
            <a:ext cx="2057400" cy="400110"/>
          </a:xfrm>
          <a:prstGeom prst="rect">
            <a:avLst/>
          </a:prstGeom>
          <a:noFill/>
        </p:spPr>
        <p:txBody>
          <a:bodyPr wrap="square" rtlCol="0">
            <a:spAutoFit/>
          </a:bodyPr>
          <a:lstStyle/>
          <a:p>
            <a:r>
              <a:rPr lang="en-US" sz="2000" b="1" dirty="0"/>
              <a:t>Settlement</a:t>
            </a:r>
            <a:endParaRPr lang="bg-BG" sz="2000" b="1" dirty="0"/>
          </a:p>
        </p:txBody>
      </p:sp>
      <p:pic>
        <p:nvPicPr>
          <p:cNvPr id="17" name="Picture 1"/>
          <p:cNvPicPr>
            <a:picLocks noChangeAspect="1" noChangeArrowheads="1"/>
          </p:cNvPicPr>
          <p:nvPr/>
        </p:nvPicPr>
        <p:blipFill>
          <a:blip r:embed="rId8" cstate="print"/>
          <a:srcRect/>
          <a:stretch>
            <a:fillRect/>
          </a:stretch>
        </p:blipFill>
        <p:spPr bwMode="auto">
          <a:xfrm>
            <a:off x="228293" y="3824609"/>
            <a:ext cx="3077308" cy="2286000"/>
          </a:xfrm>
          <a:prstGeom prst="rect">
            <a:avLst/>
          </a:prstGeom>
          <a:noFill/>
          <a:ln w="9525">
            <a:noFill/>
            <a:miter lim="800000"/>
            <a:headEnd/>
            <a:tailEnd/>
          </a:ln>
          <a:effectLst/>
        </p:spPr>
      </p:pic>
      <p:pic>
        <p:nvPicPr>
          <p:cNvPr id="18" name="Picture 2"/>
          <p:cNvPicPr>
            <a:picLocks noChangeAspect="1" noChangeArrowheads="1"/>
          </p:cNvPicPr>
          <p:nvPr/>
        </p:nvPicPr>
        <p:blipFill>
          <a:blip r:embed="rId9" cstate="print"/>
          <a:srcRect r="16300"/>
          <a:stretch>
            <a:fillRect/>
          </a:stretch>
        </p:blipFill>
        <p:spPr bwMode="auto">
          <a:xfrm>
            <a:off x="5292662" y="1744885"/>
            <a:ext cx="3718188" cy="3124200"/>
          </a:xfrm>
          <a:prstGeom prst="rect">
            <a:avLst/>
          </a:prstGeom>
          <a:noFill/>
          <a:ln w="9525">
            <a:noFill/>
            <a:miter lim="800000"/>
            <a:headEnd/>
            <a:tailEnd/>
          </a:ln>
          <a:effectLst/>
        </p:spPr>
      </p:pic>
      <p:pic>
        <p:nvPicPr>
          <p:cNvPr id="19" name="Picture 3"/>
          <p:cNvPicPr>
            <a:picLocks noChangeAspect="1" noChangeArrowheads="1"/>
          </p:cNvPicPr>
          <p:nvPr/>
        </p:nvPicPr>
        <p:blipFill>
          <a:blip r:embed="rId9" cstate="print"/>
          <a:srcRect l="84820" t="3233" r="1083" b="85774"/>
          <a:stretch>
            <a:fillRect/>
          </a:stretch>
        </p:blipFill>
        <p:spPr bwMode="auto">
          <a:xfrm>
            <a:off x="5292662" y="4819563"/>
            <a:ext cx="2640106" cy="14478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smtClean="0"/>
              <a:pPr/>
              <a:t>12</a:t>
            </a:fld>
            <a:r>
              <a:rPr lang="en-US"/>
              <a:t> of 38</a:t>
            </a:r>
            <a:endParaRPr lang="en-US" dirty="0"/>
          </a:p>
        </p:txBody>
      </p:sp>
    </p:spTree>
    <p:extLst>
      <p:ext uri="{BB962C8B-B14F-4D97-AF65-F5344CB8AC3E}">
        <p14:creationId xmlns:p14="http://schemas.microsoft.com/office/powerpoint/2010/main" val="3320068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p:cNvPicPr>
            <a:picLocks noChangeAspect="1" noChangeArrowheads="1"/>
          </p:cNvPicPr>
          <p:nvPr/>
        </p:nvPicPr>
        <p:blipFill>
          <a:blip r:embed="rId2" cstate="print"/>
          <a:srcRect/>
          <a:stretch>
            <a:fillRect/>
          </a:stretch>
        </p:blipFill>
        <p:spPr bwMode="auto">
          <a:xfrm>
            <a:off x="164123" y="4445842"/>
            <a:ext cx="2977661" cy="1888273"/>
          </a:xfrm>
          <a:prstGeom prst="rect">
            <a:avLst/>
          </a:prstGeom>
          <a:noFill/>
          <a:ln w="9525">
            <a:noFill/>
            <a:miter lim="800000"/>
            <a:headEnd/>
            <a:tailEnd/>
          </a:ln>
          <a:effectLst/>
        </p:spPr>
      </p:pic>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Modelling of sub-catchments</a:t>
            </a:r>
            <a:endParaRPr lang="bg-BG" b="1" dirty="0"/>
          </a:p>
        </p:txBody>
      </p:sp>
      <p:pic>
        <p:nvPicPr>
          <p:cNvPr id="11" name="Picture 3"/>
          <p:cNvPicPr>
            <a:picLocks noGrp="1" noChangeAspect="1" noChangeArrowheads="1"/>
          </p:cNvPicPr>
          <p:nvPr>
            <p:ph idx="1"/>
          </p:nvPr>
        </p:nvPicPr>
        <p:blipFill>
          <a:blip r:embed="rId3" cstate="print"/>
          <a:srcRect r="15531"/>
          <a:stretch>
            <a:fillRect/>
          </a:stretch>
        </p:blipFill>
        <p:spPr bwMode="auto">
          <a:xfrm>
            <a:off x="4572000" y="1525092"/>
            <a:ext cx="4199849" cy="3452024"/>
          </a:xfrm>
          <a:prstGeom prst="rect">
            <a:avLst/>
          </a:prstGeom>
          <a:noFill/>
          <a:ln w="9525">
            <a:noFill/>
            <a:miter lim="800000"/>
            <a:headEnd/>
            <a:tailEnd/>
          </a:ln>
          <a:effectLst/>
        </p:spPr>
      </p:pic>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pic>
        <p:nvPicPr>
          <p:cNvPr id="12" name="Picture 4"/>
          <p:cNvPicPr>
            <a:picLocks noChangeAspect="1" noChangeArrowheads="1"/>
          </p:cNvPicPr>
          <p:nvPr/>
        </p:nvPicPr>
        <p:blipFill>
          <a:blip r:embed="rId3" cstate="print"/>
          <a:srcRect l="85530" t="4236" r="1277" b="86686"/>
          <a:stretch>
            <a:fillRect/>
          </a:stretch>
        </p:blipFill>
        <p:spPr bwMode="auto">
          <a:xfrm>
            <a:off x="4766924" y="5017578"/>
            <a:ext cx="2362200" cy="1143000"/>
          </a:xfrm>
          <a:prstGeom prst="rect">
            <a:avLst/>
          </a:prstGeom>
          <a:noFill/>
          <a:ln w="9525">
            <a:noFill/>
            <a:miter lim="800000"/>
            <a:headEnd/>
            <a:tailEnd/>
          </a:ln>
          <a:effectLst/>
        </p:spPr>
      </p:pic>
      <p:sp>
        <p:nvSpPr>
          <p:cNvPr id="13" name="TextBox 12"/>
          <p:cNvSpPr txBox="1"/>
          <p:nvPr/>
        </p:nvSpPr>
        <p:spPr>
          <a:xfrm>
            <a:off x="148722" y="1399054"/>
            <a:ext cx="3048000" cy="3139321"/>
          </a:xfrm>
          <a:prstGeom prst="rect">
            <a:avLst/>
          </a:prstGeom>
          <a:solidFill>
            <a:schemeClr val="bg2"/>
          </a:solidFill>
        </p:spPr>
        <p:txBody>
          <a:bodyPr wrap="square" rtlCol="0">
            <a:spAutoFit/>
          </a:bodyPr>
          <a:lstStyle/>
          <a:p>
            <a:r>
              <a:rPr lang="en-US" b="1" dirty="0"/>
              <a:t>Input data</a:t>
            </a:r>
            <a:endParaRPr lang="bg-BG" b="1" dirty="0"/>
          </a:p>
          <a:p>
            <a:r>
              <a:rPr lang="en-US" b="1" dirty="0"/>
              <a:t>Rainfall Runoff</a:t>
            </a:r>
            <a:r>
              <a:rPr lang="bg-BG" b="1" dirty="0"/>
              <a:t> </a:t>
            </a:r>
            <a:r>
              <a:rPr lang="en-US" b="1" dirty="0"/>
              <a:t>method</a:t>
            </a:r>
            <a:endParaRPr lang="bg-BG" b="1" dirty="0"/>
          </a:p>
          <a:p>
            <a:pPr>
              <a:buFont typeface="Wingdings" pitchFamily="2" charset="2"/>
              <a:buChar char="Ø"/>
            </a:pPr>
            <a:r>
              <a:rPr lang="en-US" dirty="0"/>
              <a:t>Area</a:t>
            </a:r>
            <a:endParaRPr lang="bg-BG" dirty="0"/>
          </a:p>
          <a:p>
            <a:pPr>
              <a:buFont typeface="Wingdings" pitchFamily="2" charset="2"/>
              <a:buChar char="Ø"/>
            </a:pPr>
            <a:r>
              <a:rPr lang="en-US" dirty="0"/>
              <a:t>Irrigated and non irrigated areas</a:t>
            </a:r>
            <a:endParaRPr lang="bg-BG" dirty="0"/>
          </a:p>
          <a:p>
            <a:pPr>
              <a:buFont typeface="Wingdings" pitchFamily="2" charset="2"/>
              <a:buChar char="Ø"/>
            </a:pPr>
            <a:r>
              <a:rPr lang="en-US" dirty="0"/>
              <a:t>Crops</a:t>
            </a:r>
            <a:endParaRPr lang="bg-BG" dirty="0"/>
          </a:p>
          <a:p>
            <a:pPr>
              <a:buFont typeface="Wingdings" pitchFamily="2" charset="2"/>
              <a:buChar char="Ø"/>
            </a:pPr>
            <a:r>
              <a:rPr lang="en-US" dirty="0"/>
              <a:t>Crop coefficient</a:t>
            </a:r>
            <a:endParaRPr lang="bg-BG" dirty="0"/>
          </a:p>
          <a:p>
            <a:pPr>
              <a:buFont typeface="Wingdings" pitchFamily="2" charset="2"/>
              <a:buChar char="Ø"/>
            </a:pPr>
            <a:r>
              <a:rPr lang="en-US" dirty="0"/>
              <a:t>Effective precipitation</a:t>
            </a:r>
          </a:p>
          <a:p>
            <a:pPr>
              <a:buFont typeface="Wingdings" pitchFamily="2" charset="2"/>
              <a:buChar char="Ø"/>
            </a:pPr>
            <a:r>
              <a:rPr lang="en-US" dirty="0"/>
              <a:t>Precipitation</a:t>
            </a:r>
            <a:endParaRPr lang="bg-BG" dirty="0"/>
          </a:p>
          <a:p>
            <a:pPr>
              <a:buFont typeface="Wingdings" pitchFamily="2" charset="2"/>
              <a:buChar char="Ø"/>
            </a:pPr>
            <a:r>
              <a:rPr lang="en-US" dirty="0"/>
              <a:t>Irrigation efficiency</a:t>
            </a:r>
            <a:endParaRPr lang="bg-BG" dirty="0"/>
          </a:p>
          <a:p>
            <a:pPr>
              <a:buFont typeface="Wingdings" pitchFamily="2" charset="2"/>
              <a:buChar char="Ø"/>
            </a:pPr>
            <a:r>
              <a:rPr lang="en-US" dirty="0"/>
              <a:t>Evapotranspiration</a:t>
            </a:r>
            <a:endParaRPr lang="bg-BG" dirty="0"/>
          </a:p>
        </p:txBody>
      </p:sp>
      <p:sp>
        <p:nvSpPr>
          <p:cNvPr id="14" name="Oval 13"/>
          <p:cNvSpPr/>
          <p:nvPr/>
        </p:nvSpPr>
        <p:spPr>
          <a:xfrm>
            <a:off x="3751384" y="3195368"/>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cxnSp>
        <p:nvCxnSpPr>
          <p:cNvPr id="15" name="Straight Arrow Connector 14"/>
          <p:cNvCxnSpPr/>
          <p:nvPr/>
        </p:nvCxnSpPr>
        <p:spPr>
          <a:xfrm>
            <a:off x="3141784" y="3347768"/>
            <a:ext cx="609600" cy="1588"/>
          </a:xfrm>
          <a:prstGeom prst="straightConnector1">
            <a:avLst/>
          </a:prstGeom>
          <a:ln w="31750" cap="flat">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056184" y="3347768"/>
            <a:ext cx="609600" cy="1588"/>
          </a:xfrm>
          <a:prstGeom prst="straightConnector1">
            <a:avLst/>
          </a:prstGeom>
          <a:ln w="31750" cap="flat">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66924" y="1283624"/>
            <a:ext cx="3810000" cy="400110"/>
          </a:xfrm>
          <a:prstGeom prst="rect">
            <a:avLst/>
          </a:prstGeom>
          <a:noFill/>
        </p:spPr>
        <p:txBody>
          <a:bodyPr wrap="square" rtlCol="0">
            <a:spAutoFit/>
          </a:bodyPr>
          <a:lstStyle/>
          <a:p>
            <a:r>
              <a:rPr lang="en-US" sz="2000" b="1" dirty="0"/>
              <a:t>Water balance</a:t>
            </a:r>
            <a:endParaRPr lang="bg-BG" sz="2000" b="1" dirty="0"/>
          </a:p>
        </p:txBody>
      </p:sp>
      <p:sp>
        <p:nvSpPr>
          <p:cNvPr id="18" name="TextBox 17"/>
          <p:cNvSpPr txBox="1"/>
          <p:nvPr/>
        </p:nvSpPr>
        <p:spPr>
          <a:xfrm>
            <a:off x="3141784" y="2737447"/>
            <a:ext cx="1676400" cy="369332"/>
          </a:xfrm>
          <a:prstGeom prst="rect">
            <a:avLst/>
          </a:prstGeom>
          <a:noFill/>
        </p:spPr>
        <p:txBody>
          <a:bodyPr wrap="square" rtlCol="0">
            <a:spAutoFit/>
          </a:bodyPr>
          <a:lstStyle/>
          <a:p>
            <a:r>
              <a:rPr lang="en-US" b="1" dirty="0"/>
              <a:t>Sub-catchment</a:t>
            </a:r>
            <a:endParaRPr lang="bg-BG"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r>
              <a:rPr lang="en-US"/>
              <a:t> of 38</a:t>
            </a:r>
            <a:endParaRPr lang="en-US" dirty="0"/>
          </a:p>
        </p:txBody>
      </p:sp>
    </p:spTree>
    <p:extLst>
      <p:ext uri="{BB962C8B-B14F-4D97-AF65-F5344CB8AC3E}">
        <p14:creationId xmlns:p14="http://schemas.microsoft.com/office/powerpoint/2010/main" val="115396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Modelling of </a:t>
            </a:r>
            <a:r>
              <a:rPr lang="en-US" b="1" dirty="0"/>
              <a:t>reservoirs</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11" name="TextBox 10"/>
          <p:cNvSpPr txBox="1"/>
          <p:nvPr/>
        </p:nvSpPr>
        <p:spPr>
          <a:xfrm>
            <a:off x="237804" y="1467988"/>
            <a:ext cx="3124200" cy="3139321"/>
          </a:xfrm>
          <a:prstGeom prst="rect">
            <a:avLst/>
          </a:prstGeom>
          <a:solidFill>
            <a:schemeClr val="bg2"/>
          </a:solidFill>
        </p:spPr>
        <p:txBody>
          <a:bodyPr wrap="square" rtlCol="0">
            <a:spAutoFit/>
          </a:bodyPr>
          <a:lstStyle/>
          <a:p>
            <a:r>
              <a:rPr lang="en-US" b="1" dirty="0"/>
              <a:t>Input data</a:t>
            </a:r>
            <a:endParaRPr lang="bg-BG" b="1" dirty="0"/>
          </a:p>
          <a:p>
            <a:pPr>
              <a:buFont typeface="Wingdings" pitchFamily="2" charset="2"/>
              <a:buChar char="Ø"/>
            </a:pPr>
            <a:r>
              <a:rPr lang="en-US" dirty="0"/>
              <a:t>Inflow</a:t>
            </a:r>
            <a:endParaRPr lang="bg-BG" dirty="0"/>
          </a:p>
          <a:p>
            <a:pPr>
              <a:buFont typeface="Wingdings" pitchFamily="2" charset="2"/>
              <a:buChar char="Ø"/>
            </a:pPr>
            <a:r>
              <a:rPr lang="en-US" dirty="0"/>
              <a:t>Total volume</a:t>
            </a:r>
            <a:endParaRPr lang="bg-BG" dirty="0"/>
          </a:p>
          <a:p>
            <a:pPr>
              <a:buFont typeface="Wingdings" pitchFamily="2" charset="2"/>
              <a:buChar char="Ø"/>
            </a:pPr>
            <a:r>
              <a:rPr lang="en-US" dirty="0"/>
              <a:t>Initial volume</a:t>
            </a:r>
            <a:endParaRPr lang="bg-BG" dirty="0"/>
          </a:p>
          <a:p>
            <a:pPr>
              <a:buFont typeface="Wingdings" pitchFamily="2" charset="2"/>
              <a:buChar char="Ø"/>
            </a:pPr>
            <a:r>
              <a:rPr lang="en-US" dirty="0"/>
              <a:t>Key curve</a:t>
            </a:r>
            <a:endParaRPr lang="bg-BG" dirty="0"/>
          </a:p>
          <a:p>
            <a:pPr>
              <a:buFont typeface="Wingdings" pitchFamily="2" charset="2"/>
              <a:buChar char="Ø"/>
            </a:pPr>
            <a:r>
              <a:rPr lang="en-US" dirty="0"/>
              <a:t>Transpiration</a:t>
            </a:r>
          </a:p>
          <a:p>
            <a:pPr>
              <a:buFont typeface="Wingdings" pitchFamily="2" charset="2"/>
              <a:buChar char="Ø"/>
            </a:pPr>
            <a:r>
              <a:rPr lang="en-US" dirty="0"/>
              <a:t>Water losses to GWB</a:t>
            </a:r>
            <a:endParaRPr lang="bg-BG" dirty="0"/>
          </a:p>
          <a:p>
            <a:pPr>
              <a:buFont typeface="Wingdings" pitchFamily="2" charset="2"/>
              <a:buChar char="Ø"/>
            </a:pPr>
            <a:r>
              <a:rPr lang="en-US" dirty="0"/>
              <a:t>Volume</a:t>
            </a:r>
            <a:endParaRPr lang="bg-BG" dirty="0"/>
          </a:p>
          <a:p>
            <a:pPr>
              <a:buFont typeface="Wingdings" pitchFamily="2" charset="2"/>
              <a:buChar char="Ø"/>
            </a:pPr>
            <a:r>
              <a:rPr lang="en-US" dirty="0"/>
              <a:t>Technical specifications- working volume, dead volume and others</a:t>
            </a:r>
            <a:r>
              <a:rPr lang="bg-BG" dirty="0"/>
              <a:t>.</a:t>
            </a:r>
          </a:p>
        </p:txBody>
      </p:sp>
      <p:cxnSp>
        <p:nvCxnSpPr>
          <p:cNvPr id="12" name="Straight Arrow Connector 11"/>
          <p:cNvCxnSpPr/>
          <p:nvPr/>
        </p:nvCxnSpPr>
        <p:spPr>
          <a:xfrm>
            <a:off x="3285804" y="3372988"/>
            <a:ext cx="609600" cy="1588"/>
          </a:xfrm>
          <a:prstGeom prst="straightConnector1">
            <a:avLst/>
          </a:prstGeom>
          <a:ln w="31750" cap="flat">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24004" y="3372988"/>
            <a:ext cx="609600" cy="1588"/>
          </a:xfrm>
          <a:prstGeom prst="straightConnector1">
            <a:avLst/>
          </a:prstGeom>
          <a:ln w="31750" cap="flat">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10596" y="2696623"/>
            <a:ext cx="1340696" cy="400110"/>
          </a:xfrm>
          <a:prstGeom prst="rect">
            <a:avLst/>
          </a:prstGeom>
          <a:noFill/>
        </p:spPr>
        <p:txBody>
          <a:bodyPr wrap="square" rtlCol="0">
            <a:spAutoFit/>
          </a:bodyPr>
          <a:lstStyle/>
          <a:p>
            <a:r>
              <a:rPr lang="en-US" sz="2000" b="1" dirty="0"/>
              <a:t>Reservoir</a:t>
            </a:r>
            <a:endParaRPr lang="bg-BG" sz="2000" b="1" dirty="0"/>
          </a:p>
        </p:txBody>
      </p:sp>
      <p:sp>
        <p:nvSpPr>
          <p:cNvPr id="15" name="Isosceles Triangle 14"/>
          <p:cNvSpPr/>
          <p:nvPr/>
        </p:nvSpPr>
        <p:spPr>
          <a:xfrm>
            <a:off x="3819204" y="3220588"/>
            <a:ext cx="381000" cy="3048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6" name="Picture 1"/>
          <p:cNvPicPr>
            <a:picLocks noChangeAspect="1" noChangeArrowheads="1"/>
          </p:cNvPicPr>
          <p:nvPr/>
        </p:nvPicPr>
        <p:blipFill>
          <a:blip r:embed="rId7" cstate="print"/>
          <a:srcRect r="25171"/>
          <a:stretch>
            <a:fillRect/>
          </a:stretch>
        </p:blipFill>
        <p:spPr bwMode="auto">
          <a:xfrm>
            <a:off x="4768979" y="1437589"/>
            <a:ext cx="3994021" cy="3352288"/>
          </a:xfrm>
          <a:prstGeom prst="rect">
            <a:avLst/>
          </a:prstGeom>
          <a:noFill/>
          <a:ln w="9525">
            <a:noFill/>
            <a:miter lim="800000"/>
            <a:headEnd/>
            <a:tailEnd/>
          </a:ln>
          <a:effectLst/>
        </p:spPr>
      </p:pic>
      <p:pic>
        <p:nvPicPr>
          <p:cNvPr id="17" name="Picture 2" descr="f:\Documents and Settings\ufo\My Documents\My Pictures\Clip_11.jpg"/>
          <p:cNvPicPr>
            <a:picLocks noChangeAspect="1" noChangeArrowheads="1"/>
          </p:cNvPicPr>
          <p:nvPr/>
        </p:nvPicPr>
        <p:blipFill>
          <a:blip r:embed="rId8" cstate="print"/>
          <a:srcRect/>
          <a:stretch>
            <a:fillRect/>
          </a:stretch>
        </p:blipFill>
        <p:spPr bwMode="auto">
          <a:xfrm>
            <a:off x="4973426" y="4729557"/>
            <a:ext cx="2178374" cy="1543668"/>
          </a:xfrm>
          <a:prstGeom prst="rect">
            <a:avLst/>
          </a:prstGeom>
          <a:noFill/>
        </p:spPr>
      </p:pic>
      <p:sp>
        <p:nvSpPr>
          <p:cNvPr id="18" name="TextBox 17"/>
          <p:cNvSpPr txBox="1"/>
          <p:nvPr/>
        </p:nvSpPr>
        <p:spPr>
          <a:xfrm>
            <a:off x="4768979" y="1223816"/>
            <a:ext cx="3810000" cy="400110"/>
          </a:xfrm>
          <a:prstGeom prst="rect">
            <a:avLst/>
          </a:prstGeom>
          <a:noFill/>
        </p:spPr>
        <p:txBody>
          <a:bodyPr wrap="square" rtlCol="0">
            <a:spAutoFit/>
          </a:bodyPr>
          <a:lstStyle/>
          <a:p>
            <a:r>
              <a:rPr lang="en-US" sz="2000" b="1" dirty="0"/>
              <a:t>Water balance</a:t>
            </a:r>
            <a:endParaRPr lang="bg-BG" sz="2000" b="1" dirty="0"/>
          </a:p>
        </p:txBody>
      </p:sp>
      <p:pic>
        <p:nvPicPr>
          <p:cNvPr id="19" name="Picture 3" descr="D:\UASG\rab\ribarowa\ABOT\dokladi\den na wodata\dam telish.jpg"/>
          <p:cNvPicPr>
            <a:picLocks noChangeAspect="1" noChangeArrowheads="1"/>
          </p:cNvPicPr>
          <p:nvPr/>
        </p:nvPicPr>
        <p:blipFill>
          <a:blip r:embed="rId9" cstate="print"/>
          <a:srcRect/>
          <a:stretch>
            <a:fillRect/>
          </a:stretch>
        </p:blipFill>
        <p:spPr bwMode="auto">
          <a:xfrm>
            <a:off x="237804" y="4596825"/>
            <a:ext cx="3888425" cy="1624129"/>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14</a:t>
            </a:fld>
            <a:r>
              <a:rPr lang="en-US"/>
              <a:t> of 38</a:t>
            </a:r>
            <a:endParaRPr lang="en-US" dirty="0"/>
          </a:p>
        </p:txBody>
      </p:sp>
    </p:spTree>
    <p:extLst>
      <p:ext uri="{BB962C8B-B14F-4D97-AF65-F5344CB8AC3E}">
        <p14:creationId xmlns:p14="http://schemas.microsoft.com/office/powerpoint/2010/main" val="542786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p:cNvPicPr>
            <a:picLocks noChangeAspect="1" noChangeArrowheads="1"/>
          </p:cNvPicPr>
          <p:nvPr/>
        </p:nvPicPr>
        <p:blipFill>
          <a:blip r:embed="rId2" cstate="print"/>
          <a:srcRect r="15398"/>
          <a:stretch>
            <a:fillRect/>
          </a:stretch>
        </p:blipFill>
        <p:spPr bwMode="auto">
          <a:xfrm>
            <a:off x="3352800" y="1474091"/>
            <a:ext cx="5181600" cy="2335369"/>
          </a:xfrm>
          <a:prstGeom prst="rect">
            <a:avLst/>
          </a:prstGeom>
          <a:noFill/>
          <a:ln w="9525">
            <a:noFill/>
            <a:miter lim="800000"/>
            <a:headEnd/>
            <a:tailEnd/>
          </a:ln>
          <a:effectLst/>
        </p:spPr>
      </p:pic>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Results</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10" name="Title 1"/>
          <p:cNvSpPr txBox="1">
            <a:spLocks/>
          </p:cNvSpPr>
          <p:nvPr/>
        </p:nvSpPr>
        <p:spPr>
          <a:xfrm>
            <a:off x="304800" y="1114044"/>
            <a:ext cx="8229600" cy="5623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g-BG" sz="2400" dirty="0"/>
              <a:t>(</a:t>
            </a:r>
            <a:r>
              <a:rPr lang="en-US" sz="2400" dirty="0"/>
              <a:t>flow rates at </a:t>
            </a:r>
            <a:r>
              <a:rPr lang="en-US" sz="2400" dirty="0" err="1"/>
              <a:t>Tarnene</a:t>
            </a:r>
            <a:r>
              <a:rPr lang="en-US" sz="2400" dirty="0"/>
              <a:t> HMS</a:t>
            </a:r>
            <a:r>
              <a:rPr lang="bg-BG" sz="2400" dirty="0"/>
              <a:t>)</a:t>
            </a:r>
          </a:p>
        </p:txBody>
      </p:sp>
      <p:sp>
        <p:nvSpPr>
          <p:cNvPr id="11" name="TextBox 10"/>
          <p:cNvSpPr txBox="1">
            <a:spLocks noChangeArrowheads="1"/>
          </p:cNvSpPr>
          <p:nvPr/>
        </p:nvSpPr>
        <p:spPr bwMode="auto">
          <a:xfrm>
            <a:off x="228600" y="1752600"/>
            <a:ext cx="2590800" cy="1015663"/>
          </a:xfrm>
          <a:prstGeom prst="rect">
            <a:avLst/>
          </a:prstGeom>
          <a:noFill/>
          <a:ln w="9525">
            <a:noFill/>
            <a:miter lim="800000"/>
            <a:headEnd/>
            <a:tailEnd/>
          </a:ln>
        </p:spPr>
        <p:txBody>
          <a:bodyPr wrap="square">
            <a:spAutoFit/>
          </a:bodyPr>
          <a:lstStyle/>
          <a:p>
            <a:r>
              <a:rPr lang="en-US" sz="2000" b="1" dirty="0">
                <a:latin typeface="Calibri" pitchFamily="34" charset="0"/>
              </a:rPr>
              <a:t>2009 for calibrating</a:t>
            </a:r>
          </a:p>
          <a:p>
            <a:r>
              <a:rPr lang="en-US" sz="2000" dirty="0">
                <a:latin typeface="Calibri" pitchFamily="34" charset="0"/>
              </a:rPr>
              <a:t>Annual difference of </a:t>
            </a:r>
            <a:r>
              <a:rPr lang="bg-BG" sz="2000" dirty="0">
                <a:latin typeface="Calibri" pitchFamily="34" charset="0"/>
              </a:rPr>
              <a:t>+2.1%</a:t>
            </a:r>
          </a:p>
        </p:txBody>
      </p:sp>
      <p:sp>
        <p:nvSpPr>
          <p:cNvPr id="12" name="TextBox 11"/>
          <p:cNvSpPr txBox="1">
            <a:spLocks noChangeArrowheads="1"/>
          </p:cNvSpPr>
          <p:nvPr/>
        </p:nvSpPr>
        <p:spPr bwMode="auto">
          <a:xfrm>
            <a:off x="228600" y="4572000"/>
            <a:ext cx="2743200" cy="1323439"/>
          </a:xfrm>
          <a:prstGeom prst="rect">
            <a:avLst/>
          </a:prstGeom>
          <a:noFill/>
          <a:ln w="9525">
            <a:noFill/>
            <a:miter lim="800000"/>
            <a:headEnd/>
            <a:tailEnd/>
          </a:ln>
        </p:spPr>
        <p:txBody>
          <a:bodyPr wrap="square">
            <a:spAutoFit/>
          </a:bodyPr>
          <a:lstStyle/>
          <a:p>
            <a:r>
              <a:rPr lang="en-US" sz="2000" b="1" dirty="0">
                <a:latin typeface="Calibri" pitchFamily="34" charset="0"/>
              </a:rPr>
              <a:t>20</a:t>
            </a:r>
            <a:r>
              <a:rPr lang="bg-BG" sz="2000" b="1" dirty="0">
                <a:latin typeface="Calibri" pitchFamily="34" charset="0"/>
              </a:rPr>
              <a:t>11</a:t>
            </a:r>
            <a:r>
              <a:rPr lang="en-US" sz="2000" b="1" dirty="0">
                <a:latin typeface="Calibri" pitchFamily="34" charset="0"/>
              </a:rPr>
              <a:t> for validating</a:t>
            </a:r>
            <a:endParaRPr lang="bg-BG" sz="2000" b="1" dirty="0">
              <a:latin typeface="Calibri" pitchFamily="34" charset="0"/>
            </a:endParaRPr>
          </a:p>
          <a:p>
            <a:r>
              <a:rPr lang="en-US" sz="2000" dirty="0">
                <a:latin typeface="Calibri" pitchFamily="34" charset="0"/>
              </a:rPr>
              <a:t>Annual difference of </a:t>
            </a:r>
            <a:r>
              <a:rPr lang="bg-BG" sz="2000" dirty="0">
                <a:latin typeface="Calibri" pitchFamily="34" charset="0"/>
              </a:rPr>
              <a:t>-1.77%</a:t>
            </a:r>
          </a:p>
          <a:p>
            <a:endParaRPr lang="bg-BG" sz="2000" b="1" dirty="0">
              <a:latin typeface="Calibri" pitchFamily="34" charset="0"/>
            </a:endParaRPr>
          </a:p>
        </p:txBody>
      </p:sp>
      <p:sp>
        <p:nvSpPr>
          <p:cNvPr id="13" name="TextBox 5"/>
          <p:cNvSpPr txBox="1">
            <a:spLocks noChangeArrowheads="1"/>
          </p:cNvSpPr>
          <p:nvPr/>
        </p:nvSpPr>
        <p:spPr bwMode="auto">
          <a:xfrm>
            <a:off x="0" y="5745604"/>
            <a:ext cx="3200400" cy="553998"/>
          </a:xfrm>
          <a:prstGeom prst="rect">
            <a:avLst/>
          </a:prstGeom>
          <a:noFill/>
          <a:ln w="9525">
            <a:noFill/>
            <a:miter lim="800000"/>
            <a:headEnd/>
            <a:tailEnd/>
          </a:ln>
        </p:spPr>
        <p:txBody>
          <a:bodyPr wrap="square">
            <a:spAutoFit/>
          </a:bodyPr>
          <a:lstStyle/>
          <a:p>
            <a:r>
              <a:rPr lang="en-US" sz="1500" dirty="0">
                <a:latin typeface="Calibri" pitchFamily="34" charset="0"/>
              </a:rPr>
              <a:t>Red- observed flow rate</a:t>
            </a:r>
            <a:endParaRPr lang="bg-BG" sz="1500" dirty="0">
              <a:latin typeface="Calibri" pitchFamily="34" charset="0"/>
            </a:endParaRPr>
          </a:p>
          <a:p>
            <a:r>
              <a:rPr lang="en-US" sz="1500" dirty="0">
                <a:latin typeface="Calibri" pitchFamily="34" charset="0"/>
              </a:rPr>
              <a:t>Blue- simulated flow rate</a:t>
            </a:r>
          </a:p>
        </p:txBody>
      </p:sp>
      <p:pic>
        <p:nvPicPr>
          <p:cNvPr id="14" name="Picture 4"/>
          <p:cNvPicPr>
            <a:picLocks noChangeAspect="1" noChangeArrowheads="1"/>
          </p:cNvPicPr>
          <p:nvPr/>
        </p:nvPicPr>
        <p:blipFill>
          <a:blip r:embed="rId8" cstate="print"/>
          <a:srcRect r="15398"/>
          <a:stretch>
            <a:fillRect/>
          </a:stretch>
        </p:blipFill>
        <p:spPr bwMode="auto">
          <a:xfrm>
            <a:off x="3352800" y="3806529"/>
            <a:ext cx="5181600" cy="240834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smtClean="0"/>
              <a:pPr/>
              <a:t>15</a:t>
            </a:fld>
            <a:r>
              <a:rPr lang="en-US"/>
              <a:t> of 38</a:t>
            </a:r>
            <a:endParaRPr lang="en-US" dirty="0"/>
          </a:p>
        </p:txBody>
      </p:sp>
    </p:spTree>
    <p:extLst>
      <p:ext uri="{BB962C8B-B14F-4D97-AF65-F5344CB8AC3E}">
        <p14:creationId xmlns:p14="http://schemas.microsoft.com/office/powerpoint/2010/main" val="74502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p:cNvPicPr>
            <a:picLocks noChangeAspect="1" noChangeArrowheads="1"/>
          </p:cNvPicPr>
          <p:nvPr/>
        </p:nvPicPr>
        <p:blipFill>
          <a:blip r:embed="rId2" cstate="print"/>
          <a:srcRect r="14014"/>
          <a:stretch>
            <a:fillRect/>
          </a:stretch>
        </p:blipFill>
        <p:spPr bwMode="auto">
          <a:xfrm>
            <a:off x="463815" y="4121765"/>
            <a:ext cx="3464079" cy="2147729"/>
          </a:xfrm>
          <a:prstGeom prst="rect">
            <a:avLst/>
          </a:prstGeom>
          <a:noFill/>
          <a:ln w="9525">
            <a:noFill/>
            <a:miter lim="800000"/>
            <a:headEnd/>
            <a:tailEnd/>
          </a:ln>
          <a:effectLst/>
        </p:spPr>
      </p:pic>
      <p:pic>
        <p:nvPicPr>
          <p:cNvPr id="15" name="Picture 6"/>
          <p:cNvPicPr>
            <a:picLocks noChangeAspect="1" noChangeArrowheads="1"/>
          </p:cNvPicPr>
          <p:nvPr/>
        </p:nvPicPr>
        <p:blipFill>
          <a:blip r:embed="rId3" cstate="print"/>
          <a:srcRect r="14706"/>
          <a:stretch>
            <a:fillRect/>
          </a:stretch>
        </p:blipFill>
        <p:spPr bwMode="auto">
          <a:xfrm>
            <a:off x="5011615" y="1778100"/>
            <a:ext cx="3657600" cy="2185824"/>
          </a:xfrm>
          <a:prstGeom prst="rect">
            <a:avLst/>
          </a:prstGeom>
          <a:noFill/>
          <a:ln w="9525">
            <a:noFill/>
            <a:miter lim="800000"/>
            <a:headEnd/>
            <a:tailEnd/>
          </a:ln>
          <a:effectLst/>
        </p:spPr>
      </p:pic>
      <p:pic>
        <p:nvPicPr>
          <p:cNvPr id="16" name="Picture 7"/>
          <p:cNvPicPr>
            <a:picLocks noChangeAspect="1" noChangeArrowheads="1"/>
          </p:cNvPicPr>
          <p:nvPr/>
        </p:nvPicPr>
        <p:blipFill>
          <a:blip r:embed="rId4" cstate="print"/>
          <a:srcRect r="14706"/>
          <a:stretch>
            <a:fillRect/>
          </a:stretch>
        </p:blipFill>
        <p:spPr bwMode="auto">
          <a:xfrm>
            <a:off x="387042" y="1756867"/>
            <a:ext cx="3489214" cy="2163313"/>
          </a:xfrm>
          <a:prstGeom prst="rect">
            <a:avLst/>
          </a:prstGeom>
          <a:noFill/>
          <a:ln w="9525">
            <a:noFill/>
            <a:miter lim="800000"/>
            <a:headEnd/>
            <a:tailEnd/>
          </a:ln>
          <a:effectLst/>
        </p:spPr>
      </p:pic>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US" b="1" dirty="0"/>
              <a:t>Results</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10" name="Title 1"/>
          <p:cNvSpPr txBox="1">
            <a:spLocks/>
          </p:cNvSpPr>
          <p:nvPr/>
        </p:nvSpPr>
        <p:spPr>
          <a:xfrm>
            <a:off x="463815" y="935010"/>
            <a:ext cx="8229600" cy="7437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g-BG" sz="2400" dirty="0"/>
              <a:t>(</a:t>
            </a:r>
            <a:r>
              <a:rPr lang="en-US" sz="2400" dirty="0"/>
              <a:t>stored water volumes in reservoirs in </a:t>
            </a:r>
            <a:r>
              <a:rPr lang="bg-BG" sz="2400" dirty="0"/>
              <a:t>2009)</a:t>
            </a:r>
          </a:p>
        </p:txBody>
      </p:sp>
      <p:sp>
        <p:nvSpPr>
          <p:cNvPr id="11" name="TextBox 10"/>
          <p:cNvSpPr txBox="1"/>
          <p:nvPr/>
        </p:nvSpPr>
        <p:spPr>
          <a:xfrm>
            <a:off x="4466672" y="1455125"/>
            <a:ext cx="4953000" cy="400110"/>
          </a:xfrm>
          <a:prstGeom prst="rect">
            <a:avLst/>
          </a:prstGeom>
          <a:noFill/>
        </p:spPr>
        <p:txBody>
          <a:bodyPr wrap="square" rtlCol="0">
            <a:spAutoFit/>
          </a:bodyPr>
          <a:lstStyle/>
          <a:p>
            <a:r>
              <a:rPr lang="en-US" sz="2000" dirty="0" err="1"/>
              <a:t>Gorni</a:t>
            </a:r>
            <a:r>
              <a:rPr lang="en-US" sz="2000" dirty="0"/>
              <a:t> </a:t>
            </a:r>
            <a:r>
              <a:rPr lang="en-US" sz="2000" dirty="0" err="1"/>
              <a:t>dabnik</a:t>
            </a:r>
            <a:r>
              <a:rPr lang="en-US" sz="2000" dirty="0"/>
              <a:t> reservoir- annual diff</a:t>
            </a:r>
            <a:r>
              <a:rPr lang="bg-BG" sz="2000" dirty="0">
                <a:latin typeface="Calibri" pitchFamily="34" charset="0"/>
              </a:rPr>
              <a:t>.</a:t>
            </a:r>
            <a:r>
              <a:rPr lang="en-US" sz="2000" dirty="0">
                <a:latin typeface="Calibri" pitchFamily="34" charset="0"/>
              </a:rPr>
              <a:t>of </a:t>
            </a:r>
            <a:r>
              <a:rPr lang="bg-BG" sz="2000" dirty="0">
                <a:latin typeface="Calibri" pitchFamily="34" charset="0"/>
              </a:rPr>
              <a:t>-5.93%</a:t>
            </a:r>
            <a:endParaRPr lang="bg-BG" sz="2000" dirty="0"/>
          </a:p>
        </p:txBody>
      </p:sp>
      <p:sp>
        <p:nvSpPr>
          <p:cNvPr id="12" name="TextBox 11"/>
          <p:cNvSpPr txBox="1"/>
          <p:nvPr/>
        </p:nvSpPr>
        <p:spPr>
          <a:xfrm>
            <a:off x="232194" y="1459492"/>
            <a:ext cx="4191000" cy="400110"/>
          </a:xfrm>
          <a:prstGeom prst="rect">
            <a:avLst/>
          </a:prstGeom>
          <a:noFill/>
        </p:spPr>
        <p:txBody>
          <a:bodyPr wrap="square" rtlCol="0">
            <a:spAutoFit/>
          </a:bodyPr>
          <a:lstStyle/>
          <a:p>
            <a:r>
              <a:rPr lang="en-US" sz="2000" dirty="0"/>
              <a:t>Sopot reservoir- annual diff</a:t>
            </a:r>
            <a:r>
              <a:rPr lang="bg-BG" sz="2000" dirty="0">
                <a:latin typeface="Calibri" pitchFamily="34" charset="0"/>
              </a:rPr>
              <a:t>.</a:t>
            </a:r>
            <a:r>
              <a:rPr lang="en-US" sz="2000" dirty="0">
                <a:latin typeface="Calibri" pitchFamily="34" charset="0"/>
              </a:rPr>
              <a:t> of</a:t>
            </a:r>
            <a:r>
              <a:rPr lang="bg-BG" sz="2000" dirty="0">
                <a:latin typeface="Calibri" pitchFamily="34" charset="0"/>
              </a:rPr>
              <a:t> -0.45%</a:t>
            </a:r>
            <a:endParaRPr lang="bg-BG" sz="2000" dirty="0"/>
          </a:p>
        </p:txBody>
      </p:sp>
      <p:sp>
        <p:nvSpPr>
          <p:cNvPr id="14" name="TextBox 5"/>
          <p:cNvSpPr txBox="1">
            <a:spLocks noChangeArrowheads="1"/>
          </p:cNvSpPr>
          <p:nvPr/>
        </p:nvSpPr>
        <p:spPr bwMode="auto">
          <a:xfrm>
            <a:off x="5147094" y="4278440"/>
            <a:ext cx="2971800" cy="553998"/>
          </a:xfrm>
          <a:prstGeom prst="rect">
            <a:avLst/>
          </a:prstGeom>
          <a:noFill/>
          <a:ln w="9525">
            <a:noFill/>
            <a:miter lim="800000"/>
            <a:headEnd/>
            <a:tailEnd/>
          </a:ln>
        </p:spPr>
        <p:txBody>
          <a:bodyPr wrap="square">
            <a:spAutoFit/>
          </a:bodyPr>
          <a:lstStyle/>
          <a:p>
            <a:r>
              <a:rPr lang="en-US" sz="1500" dirty="0">
                <a:latin typeface="Calibri" pitchFamily="34" charset="0"/>
              </a:rPr>
              <a:t>Red- observed flow rate</a:t>
            </a:r>
            <a:endParaRPr lang="bg-BG" sz="1500" dirty="0">
              <a:latin typeface="Calibri" pitchFamily="34" charset="0"/>
            </a:endParaRPr>
          </a:p>
          <a:p>
            <a:r>
              <a:rPr lang="en-US" sz="1500" dirty="0">
                <a:latin typeface="Calibri" pitchFamily="34" charset="0"/>
              </a:rPr>
              <a:t>Blue- simulated flow rate</a:t>
            </a:r>
          </a:p>
        </p:txBody>
      </p:sp>
      <p:sp>
        <p:nvSpPr>
          <p:cNvPr id="13" name="TextBox 12"/>
          <p:cNvSpPr txBox="1"/>
          <p:nvPr/>
        </p:nvSpPr>
        <p:spPr>
          <a:xfrm>
            <a:off x="308394" y="3818890"/>
            <a:ext cx="4343400" cy="400110"/>
          </a:xfrm>
          <a:prstGeom prst="rect">
            <a:avLst/>
          </a:prstGeom>
          <a:noFill/>
        </p:spPr>
        <p:txBody>
          <a:bodyPr wrap="square" rtlCol="0">
            <a:spAutoFit/>
          </a:bodyPr>
          <a:lstStyle/>
          <a:p>
            <a:r>
              <a:rPr lang="en-US" sz="2000" dirty="0" err="1"/>
              <a:t>Telish</a:t>
            </a:r>
            <a:r>
              <a:rPr lang="en-US" sz="2000" dirty="0"/>
              <a:t> reservoir- annual diff</a:t>
            </a:r>
            <a:r>
              <a:rPr lang="bg-BG" sz="2000" dirty="0">
                <a:latin typeface="Calibri" pitchFamily="34" charset="0"/>
              </a:rPr>
              <a:t>. </a:t>
            </a:r>
            <a:r>
              <a:rPr lang="en-US" sz="2000" dirty="0">
                <a:latin typeface="Calibri" pitchFamily="34" charset="0"/>
              </a:rPr>
              <a:t>of </a:t>
            </a:r>
            <a:r>
              <a:rPr lang="bg-BG" sz="2000" dirty="0">
                <a:latin typeface="Calibri" pitchFamily="34" charset="0"/>
              </a:rPr>
              <a:t>+0.45%</a:t>
            </a:r>
            <a:endParaRPr lang="bg-BG"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r>
              <a:rPr lang="en-US"/>
              <a:t> of 38</a:t>
            </a:r>
            <a:endParaRPr lang="en-US" dirty="0"/>
          </a:p>
        </p:txBody>
      </p:sp>
    </p:spTree>
    <p:extLst>
      <p:ext uri="{BB962C8B-B14F-4D97-AF65-F5344CB8AC3E}">
        <p14:creationId xmlns:p14="http://schemas.microsoft.com/office/powerpoint/2010/main" val="697648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SEEA-Water</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grpSp>
        <p:nvGrpSpPr>
          <p:cNvPr id="11" name="Group 50"/>
          <p:cNvGrpSpPr>
            <a:grpSpLocks/>
          </p:cNvGrpSpPr>
          <p:nvPr/>
        </p:nvGrpSpPr>
        <p:grpSpPr bwMode="auto">
          <a:xfrm>
            <a:off x="685800" y="1343535"/>
            <a:ext cx="7772400" cy="4813258"/>
            <a:chOff x="0" y="428604"/>
            <a:chExt cx="9144000" cy="5820050"/>
          </a:xfrm>
        </p:grpSpPr>
        <p:cxnSp>
          <p:nvCxnSpPr>
            <p:cNvPr id="12" name="Straight Connector 11"/>
            <p:cNvCxnSpPr/>
            <p:nvPr/>
          </p:nvCxnSpPr>
          <p:spPr>
            <a:xfrm>
              <a:off x="0" y="1785673"/>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5072296"/>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428604"/>
              <a:ext cx="1928826" cy="94899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n-US" sz="1500" dirty="0"/>
                <a:t>Flows from</a:t>
              </a:r>
            </a:p>
            <a:p>
              <a:r>
                <a:rPr lang="en-US" sz="1500" dirty="0"/>
                <a:t>the environment</a:t>
              </a:r>
            </a:p>
            <a:p>
              <a:r>
                <a:rPr lang="en-US" sz="1500" dirty="0"/>
                <a:t>to the economy </a:t>
              </a:r>
            </a:p>
          </p:txBody>
        </p:sp>
        <p:sp>
          <p:nvSpPr>
            <p:cNvPr id="15" name="TextBox 14"/>
            <p:cNvSpPr txBox="1"/>
            <p:nvPr/>
          </p:nvSpPr>
          <p:spPr>
            <a:xfrm>
              <a:off x="3000364" y="428604"/>
              <a:ext cx="5715040" cy="39076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n-US" sz="1500" dirty="0"/>
                <a:t>Inland water resource system and other resources</a:t>
              </a:r>
            </a:p>
          </p:txBody>
        </p:sp>
        <p:sp>
          <p:nvSpPr>
            <p:cNvPr id="16" name="TextBox 15"/>
            <p:cNvSpPr txBox="1"/>
            <p:nvPr/>
          </p:nvSpPr>
          <p:spPr>
            <a:xfrm>
              <a:off x="4214811" y="2071678"/>
              <a:ext cx="3286148" cy="94899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n-US" sz="1500" i="1" dirty="0"/>
                <a:t>of which: </a:t>
              </a:r>
              <a:r>
                <a:rPr lang="en-US" sz="1500" dirty="0"/>
                <a:t>ISIC div. 36 - Collection, purification and distribution of water</a:t>
              </a:r>
            </a:p>
          </p:txBody>
        </p:sp>
        <p:sp>
          <p:nvSpPr>
            <p:cNvPr id="17" name="TextBox 16"/>
            <p:cNvSpPr txBox="1"/>
            <p:nvPr/>
          </p:nvSpPr>
          <p:spPr>
            <a:xfrm>
              <a:off x="8143899" y="2285992"/>
              <a:ext cx="910453" cy="3907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sz="1500" dirty="0"/>
                <a:t>Exports</a:t>
              </a:r>
            </a:p>
          </p:txBody>
        </p:sp>
        <p:sp>
          <p:nvSpPr>
            <p:cNvPr id="18" name="TextBox 17"/>
            <p:cNvSpPr txBox="1"/>
            <p:nvPr/>
          </p:nvSpPr>
          <p:spPr>
            <a:xfrm>
              <a:off x="7572364" y="3571876"/>
              <a:ext cx="1571636" cy="44658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Households</a:t>
              </a:r>
              <a:endParaRPr lang="en-US" sz="1500" dirty="0"/>
            </a:p>
          </p:txBody>
        </p:sp>
        <p:sp>
          <p:nvSpPr>
            <p:cNvPr id="19" name="TextBox 18"/>
            <p:cNvSpPr txBox="1"/>
            <p:nvPr/>
          </p:nvSpPr>
          <p:spPr>
            <a:xfrm>
              <a:off x="3071802" y="4143380"/>
              <a:ext cx="1500198" cy="55399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sz="1500" dirty="0"/>
                <a:t>ISIC </a:t>
              </a:r>
              <a:r>
                <a:rPr lang="bg-BG" sz="1500" dirty="0"/>
                <a:t>37 </a:t>
              </a:r>
              <a:r>
                <a:rPr lang="en-US" sz="1500" dirty="0"/>
                <a:t>– </a:t>
              </a:r>
              <a:r>
                <a:rPr lang="bg-BG" sz="1500" dirty="0"/>
                <a:t>канализация</a:t>
              </a:r>
              <a:endParaRPr lang="en-US" sz="1500" dirty="0"/>
            </a:p>
          </p:txBody>
        </p:sp>
        <p:sp>
          <p:nvSpPr>
            <p:cNvPr id="20" name="TextBox 19"/>
            <p:cNvSpPr txBox="1"/>
            <p:nvPr/>
          </p:nvSpPr>
          <p:spPr>
            <a:xfrm>
              <a:off x="3786182" y="3214687"/>
              <a:ext cx="1500198" cy="66987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sz="1500" dirty="0"/>
                <a:t>Industries</a:t>
              </a:r>
              <a:r>
                <a:rPr lang="bg-BG" sz="1500" dirty="0"/>
                <a:t> </a:t>
              </a:r>
              <a:endParaRPr lang="en-US" sz="1500" dirty="0"/>
            </a:p>
            <a:p>
              <a:pPr>
                <a:defRPr/>
              </a:pPr>
              <a:r>
                <a:rPr lang="en-US" sz="1500" dirty="0"/>
                <a:t>ISIC</a:t>
              </a:r>
            </a:p>
          </p:txBody>
        </p:sp>
        <p:sp>
          <p:nvSpPr>
            <p:cNvPr id="21" name="TextBox 20"/>
            <p:cNvSpPr txBox="1"/>
            <p:nvPr/>
          </p:nvSpPr>
          <p:spPr>
            <a:xfrm>
              <a:off x="2016281" y="2305899"/>
              <a:ext cx="927376" cy="3907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sz="1500" dirty="0"/>
                <a:t>Imports</a:t>
              </a:r>
            </a:p>
          </p:txBody>
        </p:sp>
        <p:sp>
          <p:nvSpPr>
            <p:cNvPr id="22" name="TextBox 21"/>
            <p:cNvSpPr txBox="1"/>
            <p:nvPr/>
          </p:nvSpPr>
          <p:spPr>
            <a:xfrm>
              <a:off x="0" y="1785926"/>
              <a:ext cx="1928826" cy="66987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n-US" sz="1500" dirty="0"/>
                <a:t>Flows within</a:t>
              </a:r>
            </a:p>
            <a:p>
              <a:r>
                <a:rPr lang="en-US" sz="1500" dirty="0"/>
                <a:t>the economy</a:t>
              </a:r>
            </a:p>
          </p:txBody>
        </p:sp>
        <p:sp>
          <p:nvSpPr>
            <p:cNvPr id="23" name="TextBox 22"/>
            <p:cNvSpPr txBox="1"/>
            <p:nvPr/>
          </p:nvSpPr>
          <p:spPr>
            <a:xfrm>
              <a:off x="0" y="5072075"/>
              <a:ext cx="1858662" cy="94899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500" dirty="0"/>
                <a:t>Flows from the economy into the</a:t>
              </a:r>
            </a:p>
            <a:p>
              <a:r>
                <a:rPr lang="en-US" sz="1500" dirty="0"/>
                <a:t>environment</a:t>
              </a:r>
            </a:p>
          </p:txBody>
        </p:sp>
        <p:cxnSp>
          <p:nvCxnSpPr>
            <p:cNvPr id="24" name="Straight Arrow Connector 23"/>
            <p:cNvCxnSpPr/>
            <p:nvPr/>
          </p:nvCxnSpPr>
          <p:spPr>
            <a:xfrm rot="5400000">
              <a:off x="5198738" y="1411491"/>
              <a:ext cx="1319133" cy="1716"/>
            </a:xfrm>
            <a:prstGeom prst="straightConnector1">
              <a:avLst/>
            </a:prstGeom>
            <a:ln w="28575">
              <a:solidFill>
                <a:schemeClr val="tx1"/>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2893126" y="2035708"/>
              <a:ext cx="2357195" cy="1717"/>
            </a:xfrm>
            <a:prstGeom prst="straightConnector1">
              <a:avLst/>
            </a:prstGeom>
            <a:ln w="28575">
              <a:solidFill>
                <a:schemeClr val="tx1"/>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713607" y="2501281"/>
              <a:ext cx="3286623" cy="0"/>
            </a:xfrm>
            <a:prstGeom prst="straightConnector1">
              <a:avLst/>
            </a:prstGeom>
            <a:ln w="28575">
              <a:solidFill>
                <a:schemeClr val="tx1"/>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6322832" y="2178830"/>
              <a:ext cx="2784836" cy="1716"/>
            </a:xfrm>
            <a:prstGeom prst="straightConnector1">
              <a:avLst/>
            </a:prstGeom>
            <a:ln w="28575">
              <a:solidFill>
                <a:schemeClr val="tx1"/>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14528" y="1499430"/>
              <a:ext cx="988541" cy="1724"/>
            </a:xfrm>
            <a:prstGeom prst="straightConnector1">
              <a:avLst/>
            </a:prstGeom>
            <a:ln w="28575">
              <a:solidFill>
                <a:schemeClr val="tx1"/>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14528" y="2734704"/>
              <a:ext cx="990256" cy="1724"/>
            </a:xfrm>
            <a:prstGeom prst="straightConnector1">
              <a:avLst/>
            </a:prstGeom>
            <a:ln w="28575">
              <a:solidFill>
                <a:schemeClr val="tx1"/>
              </a:solidFill>
              <a:prstDash val="solid"/>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929582" y="2428857"/>
              <a:ext cx="1285445" cy="1725"/>
            </a:xfrm>
            <a:prstGeom prst="straightConnector1">
              <a:avLst/>
            </a:prstGeom>
            <a:ln w="28575">
              <a:solidFill>
                <a:schemeClr val="tx1"/>
              </a:solidFill>
              <a:prstDash val="solid"/>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142392" y="2715101"/>
              <a:ext cx="1072635" cy="1725"/>
            </a:xfrm>
            <a:prstGeom prst="straightConnector1">
              <a:avLst/>
            </a:prstGeom>
            <a:ln w="28575">
              <a:solidFill>
                <a:schemeClr val="tx1"/>
              </a:solidFill>
              <a:prstDash val="solid"/>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2428509" y="3428984"/>
              <a:ext cx="14277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501081" y="3428984"/>
              <a:ext cx="284892" cy="1725"/>
            </a:xfrm>
            <a:prstGeom prst="straightConnector1">
              <a:avLst/>
            </a:prstGeom>
            <a:ln w="28575">
              <a:solidFill>
                <a:schemeClr val="tx1"/>
              </a:solidFill>
              <a:prstDash val="solid"/>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3144139" y="3785926"/>
              <a:ext cx="7138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427987" y="3929052"/>
              <a:ext cx="429365" cy="1717"/>
            </a:xfrm>
            <a:prstGeom prst="straightConnector1">
              <a:avLst/>
            </a:prstGeom>
            <a:ln w="28575">
              <a:solidFill>
                <a:schemeClr val="tx1"/>
              </a:solidFill>
              <a:prstDash val="solid"/>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3643528" y="3715227"/>
              <a:ext cx="1424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77"/>
            <p:cNvGrpSpPr>
              <a:grpSpLocks/>
            </p:cNvGrpSpPr>
            <p:nvPr/>
          </p:nvGrpSpPr>
          <p:grpSpPr bwMode="auto">
            <a:xfrm>
              <a:off x="4857752" y="3429000"/>
              <a:ext cx="357190" cy="428628"/>
              <a:chOff x="5572132" y="5143512"/>
              <a:chExt cx="1214446" cy="1071570"/>
            </a:xfrm>
          </p:grpSpPr>
          <p:sp>
            <p:nvSpPr>
              <p:cNvPr id="55" name="Circular Arrow 54"/>
              <p:cNvSpPr/>
              <p:nvPr/>
            </p:nvSpPr>
            <p:spPr>
              <a:xfrm>
                <a:off x="5575043" y="5143471"/>
                <a:ext cx="1213707" cy="1000127"/>
              </a:xfrm>
              <a:prstGeom prst="circularArrow">
                <a:avLst>
                  <a:gd name="adj1" fmla="val 12500"/>
                  <a:gd name="adj2" fmla="val 1142319"/>
                  <a:gd name="adj3" fmla="val 20457681"/>
                  <a:gd name="adj4" fmla="val 10798558"/>
                  <a:gd name="adj5" fmla="val 192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solidFill>
                    <a:schemeClr val="tx1"/>
                  </a:solidFill>
                </a:endParaRPr>
              </a:p>
            </p:txBody>
          </p:sp>
          <p:sp>
            <p:nvSpPr>
              <p:cNvPr id="56" name="Circular Arrow 55"/>
              <p:cNvSpPr/>
              <p:nvPr/>
            </p:nvSpPr>
            <p:spPr>
              <a:xfrm rot="10800000">
                <a:off x="5575043" y="5216758"/>
                <a:ext cx="1213707" cy="1000127"/>
              </a:xfrm>
              <a:prstGeom prst="circularArrow">
                <a:avLst>
                  <a:gd name="adj1" fmla="val 12500"/>
                  <a:gd name="adj2" fmla="val 1142319"/>
                  <a:gd name="adj3" fmla="val 20457681"/>
                  <a:gd name="adj4" fmla="val 10798558"/>
                  <a:gd name="adj5" fmla="val 192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solidFill>
                    <a:schemeClr val="tx1"/>
                  </a:solidFill>
                </a:endParaRPr>
              </a:p>
            </p:txBody>
          </p:sp>
        </p:grpSp>
        <p:cxnSp>
          <p:nvCxnSpPr>
            <p:cNvPr id="38" name="Straight Arrow Connector 37"/>
            <p:cNvCxnSpPr/>
            <p:nvPr/>
          </p:nvCxnSpPr>
          <p:spPr>
            <a:xfrm rot="10800000">
              <a:off x="5285946" y="3428984"/>
              <a:ext cx="356973" cy="1725"/>
            </a:xfrm>
            <a:prstGeom prst="straightConnector1">
              <a:avLst/>
            </a:prstGeom>
            <a:ln w="28575">
              <a:solidFill>
                <a:schemeClr val="tx1"/>
              </a:solidFill>
              <a:prstDash val="solid"/>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5428236" y="3214303"/>
              <a:ext cx="4293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a:off x="4572000" y="4285990"/>
              <a:ext cx="1215081" cy="1724"/>
            </a:xfrm>
            <a:prstGeom prst="straightConnector1">
              <a:avLst/>
            </a:prstGeom>
            <a:ln w="28575">
              <a:solidFill>
                <a:schemeClr val="tx1"/>
              </a:solidFill>
              <a:prstDash val="solid"/>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5143896" y="3642805"/>
              <a:ext cx="1286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6107874" y="3392773"/>
              <a:ext cx="7863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501027" y="3785926"/>
              <a:ext cx="1070919" cy="1724"/>
            </a:xfrm>
            <a:prstGeom prst="straightConnector1">
              <a:avLst/>
            </a:prstGeom>
            <a:ln w="28575">
              <a:solidFill>
                <a:schemeClr val="tx1"/>
              </a:solidFill>
              <a:prstDash val="solid"/>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a:off x="4572000" y="4642931"/>
              <a:ext cx="3571446" cy="1725"/>
            </a:xfrm>
            <a:prstGeom prst="straightConnector1">
              <a:avLst/>
            </a:prstGeom>
            <a:ln w="28575">
              <a:solidFill>
                <a:schemeClr val="tx1"/>
              </a:solidFill>
              <a:prstDash val="solid"/>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4572000" y="4499810"/>
              <a:ext cx="32865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7786504" y="4285990"/>
              <a:ext cx="7138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7571453" y="4214432"/>
              <a:ext cx="572486" cy="1717"/>
            </a:xfrm>
            <a:prstGeom prst="straightConnector1">
              <a:avLst/>
            </a:prstGeom>
            <a:ln w="28575">
              <a:solidFill>
                <a:schemeClr val="tx1"/>
              </a:solidFill>
              <a:prstDash val="solid"/>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501582" y="2428857"/>
              <a:ext cx="641865" cy="1725"/>
            </a:xfrm>
            <a:prstGeom prst="straightConnector1">
              <a:avLst/>
            </a:prstGeom>
            <a:ln w="28575">
              <a:solidFill>
                <a:schemeClr val="tx1"/>
              </a:solidFill>
              <a:prstDash val="solid"/>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000364" y="5857892"/>
              <a:ext cx="5715040" cy="39076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sz="1500" dirty="0"/>
                <a:t>Inland water resource system and other sources</a:t>
              </a:r>
            </a:p>
          </p:txBody>
        </p:sp>
        <p:cxnSp>
          <p:nvCxnSpPr>
            <p:cNvPr id="50" name="Straight Arrow Connector 49"/>
            <p:cNvCxnSpPr/>
            <p:nvPr/>
          </p:nvCxnSpPr>
          <p:spPr>
            <a:xfrm rot="5400000">
              <a:off x="4786648" y="4429115"/>
              <a:ext cx="2857259" cy="1716"/>
            </a:xfrm>
            <a:prstGeom prst="straightConnector1">
              <a:avLst/>
            </a:prstGeom>
            <a:ln w="28575">
              <a:solidFill>
                <a:schemeClr val="tx1"/>
              </a:solidFill>
              <a:prstDash val="dash"/>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9647" y="6195232"/>
              <a:ext cx="1000554" cy="1725"/>
            </a:xfrm>
            <a:prstGeom prst="straightConnector1">
              <a:avLst/>
            </a:prstGeom>
            <a:ln w="28575">
              <a:solidFill>
                <a:schemeClr val="tx1"/>
              </a:solidFill>
              <a:prstDash val="dash"/>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H="1">
              <a:off x="7376814" y="4875720"/>
              <a:ext cx="1962318" cy="0"/>
            </a:xfrm>
            <a:prstGeom prst="straightConnector1">
              <a:avLst/>
            </a:prstGeom>
            <a:ln w="28575">
              <a:solidFill>
                <a:schemeClr val="tx1"/>
              </a:solidFill>
              <a:prstDash val="dash"/>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H="1">
              <a:off x="3971092" y="4886928"/>
              <a:ext cx="1915761" cy="0"/>
            </a:xfrm>
            <a:prstGeom prst="straightConnector1">
              <a:avLst/>
            </a:prstGeom>
            <a:ln w="28575">
              <a:solidFill>
                <a:schemeClr val="tx1"/>
              </a:solidFill>
              <a:prstDash val="dash"/>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6200000" flipH="1">
              <a:off x="3434912" y="5351642"/>
              <a:ext cx="1131178" cy="0"/>
            </a:xfrm>
            <a:prstGeom prst="straightConnector1">
              <a:avLst/>
            </a:prstGeom>
            <a:ln w="28575">
              <a:solidFill>
                <a:schemeClr val="tx1"/>
              </a:solidFill>
              <a:prstDash val="dash"/>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B6F15528-21DE-4FAA-801E-634DDDAF4B2B}" type="slidenum">
              <a:rPr lang="en-US" smtClean="0"/>
              <a:pPr/>
              <a:t>17</a:t>
            </a:fld>
            <a:r>
              <a:rPr lang="en-US"/>
              <a:t> of 38</a:t>
            </a:r>
            <a:endParaRPr lang="en-US" dirty="0"/>
          </a:p>
        </p:txBody>
      </p:sp>
    </p:spTree>
    <p:extLst>
      <p:ext uri="{BB962C8B-B14F-4D97-AF65-F5344CB8AC3E}">
        <p14:creationId xmlns:p14="http://schemas.microsoft.com/office/powerpoint/2010/main" val="418612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ounded Rectangle 161"/>
          <p:cNvSpPr/>
          <p:nvPr/>
        </p:nvSpPr>
        <p:spPr>
          <a:xfrm>
            <a:off x="4055362" y="4041775"/>
            <a:ext cx="1334904" cy="246062"/>
          </a:xfrm>
          <a:prstGeom prst="round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INDUSTRY</a:t>
            </a:r>
            <a:endParaRPr lang="bg-BG" sz="900" b="1" dirty="0">
              <a:solidFill>
                <a:schemeClr val="tx1"/>
              </a:solidFill>
            </a:endParaRPr>
          </a:p>
        </p:txBody>
      </p:sp>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Application of SEEA-Water</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9538" y="1392238"/>
            <a:ext cx="22145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2"/>
          <p:cNvSpPr>
            <a:spLocks/>
          </p:cNvSpPr>
          <p:nvPr/>
        </p:nvSpPr>
        <p:spPr bwMode="auto">
          <a:xfrm>
            <a:off x="3932238" y="1389063"/>
            <a:ext cx="2165350" cy="425450"/>
          </a:xfrm>
          <a:custGeom>
            <a:avLst/>
            <a:gdLst>
              <a:gd name="T0" fmla="*/ 0 w 4224"/>
              <a:gd name="T1" fmla="*/ 456 h 912"/>
              <a:gd name="T2" fmla="*/ 2112 w 4224"/>
              <a:gd name="T3" fmla="*/ 0 h 912"/>
              <a:gd name="T4" fmla="*/ 2112 w 4224"/>
              <a:gd name="T5" fmla="*/ 0 h 912"/>
              <a:gd name="T6" fmla="*/ 4224 w 4224"/>
              <a:gd name="T7" fmla="*/ 456 h 912"/>
              <a:gd name="T8" fmla="*/ 4224 w 4224"/>
              <a:gd name="T9" fmla="*/ 456 h 912"/>
              <a:gd name="T10" fmla="*/ 4224 w 4224"/>
              <a:gd name="T11" fmla="*/ 456 h 912"/>
              <a:gd name="T12" fmla="*/ 2112 w 4224"/>
              <a:gd name="T13" fmla="*/ 912 h 912"/>
              <a:gd name="T14" fmla="*/ 2112 w 4224"/>
              <a:gd name="T15" fmla="*/ 912 h 912"/>
              <a:gd name="T16" fmla="*/ 2112 w 4224"/>
              <a:gd name="T17" fmla="*/ 912 h 912"/>
              <a:gd name="T18" fmla="*/ 0 w 4224"/>
              <a:gd name="T19" fmla="*/ 456 h 912"/>
              <a:gd name="T20" fmla="*/ 0 w 4224"/>
              <a:gd name="T21" fmla="*/ 456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4" h="912">
                <a:moveTo>
                  <a:pt x="0" y="456"/>
                </a:moveTo>
                <a:cubicBezTo>
                  <a:pt x="0" y="205"/>
                  <a:pt x="946" y="0"/>
                  <a:pt x="2112" y="0"/>
                </a:cubicBezTo>
                <a:lnTo>
                  <a:pt x="2112" y="0"/>
                </a:lnTo>
                <a:cubicBezTo>
                  <a:pt x="3279" y="0"/>
                  <a:pt x="4224" y="205"/>
                  <a:pt x="4224" y="456"/>
                </a:cubicBezTo>
                <a:cubicBezTo>
                  <a:pt x="4224" y="456"/>
                  <a:pt x="4224" y="456"/>
                  <a:pt x="4224" y="456"/>
                </a:cubicBezTo>
                <a:lnTo>
                  <a:pt x="4224" y="456"/>
                </a:lnTo>
                <a:cubicBezTo>
                  <a:pt x="4224" y="708"/>
                  <a:pt x="3279" y="912"/>
                  <a:pt x="2112" y="912"/>
                </a:cubicBezTo>
                <a:cubicBezTo>
                  <a:pt x="2112" y="912"/>
                  <a:pt x="2112" y="912"/>
                  <a:pt x="2112" y="912"/>
                </a:cubicBezTo>
                <a:lnTo>
                  <a:pt x="2112" y="912"/>
                </a:lnTo>
                <a:cubicBezTo>
                  <a:pt x="946" y="912"/>
                  <a:pt x="0" y="708"/>
                  <a:pt x="0" y="456"/>
                </a:cubicBezTo>
                <a:cubicBezTo>
                  <a:pt x="0" y="456"/>
                  <a:pt x="0" y="456"/>
                  <a:pt x="0" y="456"/>
                </a:cubicBez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7" name="Freeform 13"/>
          <p:cNvSpPr>
            <a:spLocks noEditPoints="1"/>
          </p:cNvSpPr>
          <p:nvPr/>
        </p:nvSpPr>
        <p:spPr bwMode="auto">
          <a:xfrm>
            <a:off x="3914775" y="1373188"/>
            <a:ext cx="2198688" cy="455613"/>
          </a:xfrm>
          <a:custGeom>
            <a:avLst/>
            <a:gdLst>
              <a:gd name="T0" fmla="*/ 12 w 4289"/>
              <a:gd name="T1" fmla="*/ 435 h 976"/>
              <a:gd name="T2" fmla="*/ 55 w 4289"/>
              <a:gd name="T3" fmla="*/ 372 h 976"/>
              <a:gd name="T4" fmla="*/ 182 w 4289"/>
              <a:gd name="T5" fmla="*/ 284 h 976"/>
              <a:gd name="T6" fmla="*/ 506 w 4289"/>
              <a:gd name="T7" fmla="*/ 168 h 976"/>
              <a:gd name="T8" fmla="*/ 958 w 4289"/>
              <a:gd name="T9" fmla="*/ 79 h 976"/>
              <a:gd name="T10" fmla="*/ 1514 w 4289"/>
              <a:gd name="T11" fmla="*/ 22 h 976"/>
              <a:gd name="T12" fmla="*/ 2144 w 4289"/>
              <a:gd name="T13" fmla="*/ 0 h 976"/>
              <a:gd name="T14" fmla="*/ 2774 w 4289"/>
              <a:gd name="T15" fmla="*/ 22 h 976"/>
              <a:gd name="T16" fmla="*/ 3330 w 4289"/>
              <a:gd name="T17" fmla="*/ 79 h 976"/>
              <a:gd name="T18" fmla="*/ 3782 w 4289"/>
              <a:gd name="T19" fmla="*/ 167 h 976"/>
              <a:gd name="T20" fmla="*/ 4104 w 4289"/>
              <a:gd name="T21" fmla="*/ 282 h 976"/>
              <a:gd name="T22" fmla="*/ 4234 w 4289"/>
              <a:gd name="T23" fmla="*/ 372 h 976"/>
              <a:gd name="T24" fmla="*/ 4277 w 4289"/>
              <a:gd name="T25" fmla="*/ 435 h 976"/>
              <a:gd name="T26" fmla="*/ 4277 w 4289"/>
              <a:gd name="T27" fmla="*/ 543 h 976"/>
              <a:gd name="T28" fmla="*/ 4234 w 4289"/>
              <a:gd name="T29" fmla="*/ 605 h 976"/>
              <a:gd name="T30" fmla="*/ 4107 w 4289"/>
              <a:gd name="T31" fmla="*/ 694 h 976"/>
              <a:gd name="T32" fmla="*/ 3783 w 4289"/>
              <a:gd name="T33" fmla="*/ 809 h 976"/>
              <a:gd name="T34" fmla="*/ 3331 w 4289"/>
              <a:gd name="T35" fmla="*/ 898 h 976"/>
              <a:gd name="T36" fmla="*/ 2775 w 4289"/>
              <a:gd name="T37" fmla="*/ 956 h 976"/>
              <a:gd name="T38" fmla="*/ 2145 w 4289"/>
              <a:gd name="T39" fmla="*/ 976 h 976"/>
              <a:gd name="T40" fmla="*/ 1515 w 4289"/>
              <a:gd name="T41" fmla="*/ 956 h 976"/>
              <a:gd name="T42" fmla="*/ 959 w 4289"/>
              <a:gd name="T43" fmla="*/ 898 h 976"/>
              <a:gd name="T44" fmla="*/ 507 w 4289"/>
              <a:gd name="T45" fmla="*/ 810 h 976"/>
              <a:gd name="T46" fmla="*/ 186 w 4289"/>
              <a:gd name="T47" fmla="*/ 696 h 976"/>
              <a:gd name="T48" fmla="*/ 55 w 4289"/>
              <a:gd name="T49" fmla="*/ 605 h 976"/>
              <a:gd name="T50" fmla="*/ 12 w 4289"/>
              <a:gd name="T51" fmla="*/ 543 h 976"/>
              <a:gd name="T52" fmla="*/ 70 w 4289"/>
              <a:gd name="T53" fmla="*/ 517 h 976"/>
              <a:gd name="T54" fmla="*/ 148 w 4289"/>
              <a:gd name="T55" fmla="*/ 600 h 976"/>
              <a:gd name="T56" fmla="*/ 298 w 4289"/>
              <a:gd name="T57" fmla="*/ 675 h 976"/>
              <a:gd name="T58" fmla="*/ 658 w 4289"/>
              <a:gd name="T59" fmla="*/ 780 h 976"/>
              <a:gd name="T60" fmla="*/ 1141 w 4289"/>
              <a:gd name="T61" fmla="*/ 858 h 976"/>
              <a:gd name="T62" fmla="*/ 1720 w 4289"/>
              <a:gd name="T63" fmla="*/ 903 h 976"/>
              <a:gd name="T64" fmla="*/ 2359 w 4289"/>
              <a:gd name="T65" fmla="*/ 910 h 976"/>
              <a:gd name="T66" fmla="*/ 2963 w 4289"/>
              <a:gd name="T67" fmla="*/ 877 h 976"/>
              <a:gd name="T68" fmla="*/ 3482 w 4289"/>
              <a:gd name="T69" fmla="*/ 809 h 976"/>
              <a:gd name="T70" fmla="*/ 3885 w 4289"/>
              <a:gd name="T71" fmla="*/ 713 h 976"/>
              <a:gd name="T72" fmla="*/ 4145 w 4289"/>
              <a:gd name="T73" fmla="*/ 597 h 976"/>
              <a:gd name="T74" fmla="*/ 4187 w 4289"/>
              <a:gd name="T75" fmla="*/ 562 h 976"/>
              <a:gd name="T76" fmla="*/ 4225 w 4289"/>
              <a:gd name="T77" fmla="*/ 481 h 976"/>
              <a:gd name="T78" fmla="*/ 4219 w 4289"/>
              <a:gd name="T79" fmla="*/ 461 h 976"/>
              <a:gd name="T80" fmla="*/ 4141 w 4289"/>
              <a:gd name="T81" fmla="*/ 378 h 976"/>
              <a:gd name="T82" fmla="*/ 3991 w 4289"/>
              <a:gd name="T83" fmla="*/ 302 h 976"/>
              <a:gd name="T84" fmla="*/ 3632 w 4289"/>
              <a:gd name="T85" fmla="*/ 198 h 976"/>
              <a:gd name="T86" fmla="*/ 3148 w 4289"/>
              <a:gd name="T87" fmla="*/ 119 h 976"/>
              <a:gd name="T88" fmla="*/ 2569 w 4289"/>
              <a:gd name="T89" fmla="*/ 73 h 976"/>
              <a:gd name="T90" fmla="*/ 1930 w 4289"/>
              <a:gd name="T91" fmla="*/ 66 h 976"/>
              <a:gd name="T92" fmla="*/ 1326 w 4289"/>
              <a:gd name="T93" fmla="*/ 100 h 976"/>
              <a:gd name="T94" fmla="*/ 808 w 4289"/>
              <a:gd name="T95" fmla="*/ 168 h 976"/>
              <a:gd name="T96" fmla="*/ 404 w 4289"/>
              <a:gd name="T97" fmla="*/ 264 h 976"/>
              <a:gd name="T98" fmla="*/ 144 w 4289"/>
              <a:gd name="T99" fmla="*/ 381 h 976"/>
              <a:gd name="T100" fmla="*/ 102 w 4289"/>
              <a:gd name="T101" fmla="*/ 415 h 976"/>
              <a:gd name="T102" fmla="*/ 64 w 4289"/>
              <a:gd name="T103" fmla="*/ 496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89" h="976">
                <a:moveTo>
                  <a:pt x="1" y="496"/>
                </a:moveTo>
                <a:cubicBezTo>
                  <a:pt x="0" y="491"/>
                  <a:pt x="0" y="486"/>
                  <a:pt x="1" y="481"/>
                </a:cubicBezTo>
                <a:lnTo>
                  <a:pt x="12" y="435"/>
                </a:lnTo>
                <a:cubicBezTo>
                  <a:pt x="13" y="431"/>
                  <a:pt x="15" y="427"/>
                  <a:pt x="17" y="424"/>
                </a:cubicBezTo>
                <a:lnTo>
                  <a:pt x="49" y="378"/>
                </a:lnTo>
                <a:cubicBezTo>
                  <a:pt x="51" y="376"/>
                  <a:pt x="53" y="374"/>
                  <a:pt x="55" y="372"/>
                </a:cubicBezTo>
                <a:lnTo>
                  <a:pt x="107" y="329"/>
                </a:lnTo>
                <a:cubicBezTo>
                  <a:pt x="108" y="328"/>
                  <a:pt x="110" y="327"/>
                  <a:pt x="111" y="326"/>
                </a:cubicBezTo>
                <a:lnTo>
                  <a:pt x="182" y="284"/>
                </a:lnTo>
                <a:lnTo>
                  <a:pt x="274" y="242"/>
                </a:lnTo>
                <a:lnTo>
                  <a:pt x="383" y="203"/>
                </a:lnTo>
                <a:lnTo>
                  <a:pt x="506" y="168"/>
                </a:lnTo>
                <a:lnTo>
                  <a:pt x="644" y="135"/>
                </a:lnTo>
                <a:lnTo>
                  <a:pt x="795" y="105"/>
                </a:lnTo>
                <a:lnTo>
                  <a:pt x="958" y="79"/>
                </a:lnTo>
                <a:lnTo>
                  <a:pt x="1133" y="56"/>
                </a:lnTo>
                <a:lnTo>
                  <a:pt x="1319" y="37"/>
                </a:lnTo>
                <a:lnTo>
                  <a:pt x="1514" y="22"/>
                </a:lnTo>
                <a:lnTo>
                  <a:pt x="1717" y="10"/>
                </a:lnTo>
                <a:lnTo>
                  <a:pt x="1927" y="2"/>
                </a:lnTo>
                <a:lnTo>
                  <a:pt x="2144" y="0"/>
                </a:lnTo>
                <a:lnTo>
                  <a:pt x="2361" y="2"/>
                </a:lnTo>
                <a:lnTo>
                  <a:pt x="2572" y="9"/>
                </a:lnTo>
                <a:lnTo>
                  <a:pt x="2774" y="22"/>
                </a:lnTo>
                <a:lnTo>
                  <a:pt x="2969" y="37"/>
                </a:lnTo>
                <a:lnTo>
                  <a:pt x="3155" y="56"/>
                </a:lnTo>
                <a:lnTo>
                  <a:pt x="3330" y="79"/>
                </a:lnTo>
                <a:lnTo>
                  <a:pt x="3494" y="105"/>
                </a:lnTo>
                <a:lnTo>
                  <a:pt x="3645" y="135"/>
                </a:lnTo>
                <a:lnTo>
                  <a:pt x="3782" y="167"/>
                </a:lnTo>
                <a:lnTo>
                  <a:pt x="3904" y="203"/>
                </a:lnTo>
                <a:lnTo>
                  <a:pt x="4012" y="241"/>
                </a:lnTo>
                <a:lnTo>
                  <a:pt x="4104" y="282"/>
                </a:lnTo>
                <a:lnTo>
                  <a:pt x="4178" y="326"/>
                </a:lnTo>
                <a:cubicBezTo>
                  <a:pt x="4179" y="327"/>
                  <a:pt x="4181" y="328"/>
                  <a:pt x="4182" y="329"/>
                </a:cubicBezTo>
                <a:lnTo>
                  <a:pt x="4234" y="372"/>
                </a:lnTo>
                <a:cubicBezTo>
                  <a:pt x="4236" y="374"/>
                  <a:pt x="4238" y="376"/>
                  <a:pt x="4240" y="378"/>
                </a:cubicBezTo>
                <a:lnTo>
                  <a:pt x="4272" y="424"/>
                </a:lnTo>
                <a:cubicBezTo>
                  <a:pt x="4274" y="427"/>
                  <a:pt x="4276" y="431"/>
                  <a:pt x="4277" y="435"/>
                </a:cubicBezTo>
                <a:lnTo>
                  <a:pt x="4288" y="481"/>
                </a:lnTo>
                <a:cubicBezTo>
                  <a:pt x="4289" y="486"/>
                  <a:pt x="4289" y="491"/>
                  <a:pt x="4288" y="496"/>
                </a:cubicBezTo>
                <a:lnTo>
                  <a:pt x="4277" y="543"/>
                </a:lnTo>
                <a:cubicBezTo>
                  <a:pt x="4276" y="547"/>
                  <a:pt x="4274" y="551"/>
                  <a:pt x="4272" y="554"/>
                </a:cubicBezTo>
                <a:lnTo>
                  <a:pt x="4240" y="599"/>
                </a:lnTo>
                <a:cubicBezTo>
                  <a:pt x="4238" y="601"/>
                  <a:pt x="4236" y="603"/>
                  <a:pt x="4234" y="605"/>
                </a:cubicBezTo>
                <a:lnTo>
                  <a:pt x="4182" y="649"/>
                </a:lnTo>
                <a:cubicBezTo>
                  <a:pt x="4181" y="650"/>
                  <a:pt x="4179" y="651"/>
                  <a:pt x="4178" y="652"/>
                </a:cubicBezTo>
                <a:lnTo>
                  <a:pt x="4107" y="694"/>
                </a:lnTo>
                <a:lnTo>
                  <a:pt x="4014" y="735"/>
                </a:lnTo>
                <a:lnTo>
                  <a:pt x="3906" y="774"/>
                </a:lnTo>
                <a:lnTo>
                  <a:pt x="3783" y="809"/>
                </a:lnTo>
                <a:lnTo>
                  <a:pt x="3646" y="843"/>
                </a:lnTo>
                <a:lnTo>
                  <a:pt x="3495" y="872"/>
                </a:lnTo>
                <a:lnTo>
                  <a:pt x="3331" y="898"/>
                </a:lnTo>
                <a:lnTo>
                  <a:pt x="3156" y="921"/>
                </a:lnTo>
                <a:lnTo>
                  <a:pt x="2970" y="940"/>
                </a:lnTo>
                <a:lnTo>
                  <a:pt x="2775" y="956"/>
                </a:lnTo>
                <a:lnTo>
                  <a:pt x="2572" y="967"/>
                </a:lnTo>
                <a:lnTo>
                  <a:pt x="2362" y="974"/>
                </a:lnTo>
                <a:lnTo>
                  <a:pt x="2145" y="976"/>
                </a:lnTo>
                <a:lnTo>
                  <a:pt x="1928" y="974"/>
                </a:lnTo>
                <a:lnTo>
                  <a:pt x="1717" y="967"/>
                </a:lnTo>
                <a:lnTo>
                  <a:pt x="1515" y="956"/>
                </a:lnTo>
                <a:lnTo>
                  <a:pt x="1320" y="940"/>
                </a:lnTo>
                <a:lnTo>
                  <a:pt x="1134" y="921"/>
                </a:lnTo>
                <a:lnTo>
                  <a:pt x="959" y="898"/>
                </a:lnTo>
                <a:lnTo>
                  <a:pt x="796" y="872"/>
                </a:lnTo>
                <a:lnTo>
                  <a:pt x="645" y="843"/>
                </a:lnTo>
                <a:lnTo>
                  <a:pt x="507" y="810"/>
                </a:lnTo>
                <a:lnTo>
                  <a:pt x="385" y="774"/>
                </a:lnTo>
                <a:lnTo>
                  <a:pt x="277" y="736"/>
                </a:lnTo>
                <a:lnTo>
                  <a:pt x="186" y="696"/>
                </a:lnTo>
                <a:lnTo>
                  <a:pt x="111" y="652"/>
                </a:lnTo>
                <a:cubicBezTo>
                  <a:pt x="110" y="651"/>
                  <a:pt x="108" y="650"/>
                  <a:pt x="107" y="649"/>
                </a:cubicBezTo>
                <a:lnTo>
                  <a:pt x="55" y="605"/>
                </a:lnTo>
                <a:cubicBezTo>
                  <a:pt x="53" y="603"/>
                  <a:pt x="51" y="601"/>
                  <a:pt x="49" y="599"/>
                </a:cubicBezTo>
                <a:lnTo>
                  <a:pt x="17" y="554"/>
                </a:lnTo>
                <a:cubicBezTo>
                  <a:pt x="15" y="551"/>
                  <a:pt x="13" y="547"/>
                  <a:pt x="12" y="543"/>
                </a:cubicBezTo>
                <a:lnTo>
                  <a:pt x="1" y="496"/>
                </a:lnTo>
                <a:close/>
                <a:moveTo>
                  <a:pt x="75" y="528"/>
                </a:moveTo>
                <a:lnTo>
                  <a:pt x="70" y="517"/>
                </a:lnTo>
                <a:lnTo>
                  <a:pt x="102" y="562"/>
                </a:lnTo>
                <a:lnTo>
                  <a:pt x="96" y="556"/>
                </a:lnTo>
                <a:lnTo>
                  <a:pt x="148" y="600"/>
                </a:lnTo>
                <a:lnTo>
                  <a:pt x="144" y="597"/>
                </a:lnTo>
                <a:lnTo>
                  <a:pt x="211" y="637"/>
                </a:lnTo>
                <a:lnTo>
                  <a:pt x="298" y="675"/>
                </a:lnTo>
                <a:lnTo>
                  <a:pt x="402" y="713"/>
                </a:lnTo>
                <a:lnTo>
                  <a:pt x="522" y="747"/>
                </a:lnTo>
                <a:lnTo>
                  <a:pt x="658" y="780"/>
                </a:lnTo>
                <a:lnTo>
                  <a:pt x="807" y="809"/>
                </a:lnTo>
                <a:lnTo>
                  <a:pt x="968" y="835"/>
                </a:lnTo>
                <a:lnTo>
                  <a:pt x="1141" y="858"/>
                </a:lnTo>
                <a:lnTo>
                  <a:pt x="1325" y="877"/>
                </a:lnTo>
                <a:lnTo>
                  <a:pt x="1518" y="893"/>
                </a:lnTo>
                <a:lnTo>
                  <a:pt x="1720" y="903"/>
                </a:lnTo>
                <a:lnTo>
                  <a:pt x="1929" y="910"/>
                </a:lnTo>
                <a:lnTo>
                  <a:pt x="2144" y="912"/>
                </a:lnTo>
                <a:lnTo>
                  <a:pt x="2359" y="910"/>
                </a:lnTo>
                <a:lnTo>
                  <a:pt x="2569" y="904"/>
                </a:lnTo>
                <a:lnTo>
                  <a:pt x="2770" y="893"/>
                </a:lnTo>
                <a:lnTo>
                  <a:pt x="2963" y="877"/>
                </a:lnTo>
                <a:lnTo>
                  <a:pt x="3147" y="858"/>
                </a:lnTo>
                <a:lnTo>
                  <a:pt x="3320" y="835"/>
                </a:lnTo>
                <a:lnTo>
                  <a:pt x="3482" y="809"/>
                </a:lnTo>
                <a:lnTo>
                  <a:pt x="3631" y="780"/>
                </a:lnTo>
                <a:lnTo>
                  <a:pt x="3766" y="748"/>
                </a:lnTo>
                <a:lnTo>
                  <a:pt x="3885" y="713"/>
                </a:lnTo>
                <a:lnTo>
                  <a:pt x="3989" y="676"/>
                </a:lnTo>
                <a:lnTo>
                  <a:pt x="4074" y="639"/>
                </a:lnTo>
                <a:lnTo>
                  <a:pt x="4145" y="597"/>
                </a:lnTo>
                <a:lnTo>
                  <a:pt x="4141" y="600"/>
                </a:lnTo>
                <a:lnTo>
                  <a:pt x="4193" y="556"/>
                </a:lnTo>
                <a:lnTo>
                  <a:pt x="4187" y="562"/>
                </a:lnTo>
                <a:lnTo>
                  <a:pt x="4219" y="517"/>
                </a:lnTo>
                <a:lnTo>
                  <a:pt x="4214" y="528"/>
                </a:lnTo>
                <a:lnTo>
                  <a:pt x="4225" y="481"/>
                </a:lnTo>
                <a:lnTo>
                  <a:pt x="4225" y="496"/>
                </a:lnTo>
                <a:lnTo>
                  <a:pt x="4214" y="450"/>
                </a:lnTo>
                <a:lnTo>
                  <a:pt x="4219" y="461"/>
                </a:lnTo>
                <a:lnTo>
                  <a:pt x="4187" y="415"/>
                </a:lnTo>
                <a:lnTo>
                  <a:pt x="4193" y="421"/>
                </a:lnTo>
                <a:lnTo>
                  <a:pt x="4141" y="378"/>
                </a:lnTo>
                <a:lnTo>
                  <a:pt x="4145" y="381"/>
                </a:lnTo>
                <a:lnTo>
                  <a:pt x="4077" y="341"/>
                </a:lnTo>
                <a:lnTo>
                  <a:pt x="3991" y="302"/>
                </a:lnTo>
                <a:lnTo>
                  <a:pt x="3887" y="264"/>
                </a:lnTo>
                <a:lnTo>
                  <a:pt x="3767" y="230"/>
                </a:lnTo>
                <a:lnTo>
                  <a:pt x="3632" y="198"/>
                </a:lnTo>
                <a:lnTo>
                  <a:pt x="3483" y="168"/>
                </a:lnTo>
                <a:lnTo>
                  <a:pt x="3321" y="142"/>
                </a:lnTo>
                <a:lnTo>
                  <a:pt x="3148" y="119"/>
                </a:lnTo>
                <a:lnTo>
                  <a:pt x="2964" y="100"/>
                </a:lnTo>
                <a:lnTo>
                  <a:pt x="2771" y="85"/>
                </a:lnTo>
                <a:lnTo>
                  <a:pt x="2569" y="73"/>
                </a:lnTo>
                <a:lnTo>
                  <a:pt x="2360" y="66"/>
                </a:lnTo>
                <a:lnTo>
                  <a:pt x="2145" y="64"/>
                </a:lnTo>
                <a:lnTo>
                  <a:pt x="1930" y="66"/>
                </a:lnTo>
                <a:lnTo>
                  <a:pt x="1720" y="73"/>
                </a:lnTo>
                <a:lnTo>
                  <a:pt x="1519" y="85"/>
                </a:lnTo>
                <a:lnTo>
                  <a:pt x="1326" y="100"/>
                </a:lnTo>
                <a:lnTo>
                  <a:pt x="1142" y="119"/>
                </a:lnTo>
                <a:lnTo>
                  <a:pt x="969" y="142"/>
                </a:lnTo>
                <a:lnTo>
                  <a:pt x="808" y="168"/>
                </a:lnTo>
                <a:lnTo>
                  <a:pt x="659" y="198"/>
                </a:lnTo>
                <a:lnTo>
                  <a:pt x="523" y="229"/>
                </a:lnTo>
                <a:lnTo>
                  <a:pt x="404" y="264"/>
                </a:lnTo>
                <a:lnTo>
                  <a:pt x="301" y="301"/>
                </a:lnTo>
                <a:lnTo>
                  <a:pt x="215" y="339"/>
                </a:lnTo>
                <a:lnTo>
                  <a:pt x="144" y="381"/>
                </a:lnTo>
                <a:lnTo>
                  <a:pt x="148" y="378"/>
                </a:lnTo>
                <a:lnTo>
                  <a:pt x="96" y="421"/>
                </a:lnTo>
                <a:lnTo>
                  <a:pt x="102" y="415"/>
                </a:lnTo>
                <a:lnTo>
                  <a:pt x="70" y="461"/>
                </a:lnTo>
                <a:lnTo>
                  <a:pt x="75" y="450"/>
                </a:lnTo>
                <a:lnTo>
                  <a:pt x="64" y="496"/>
                </a:lnTo>
                <a:lnTo>
                  <a:pt x="64" y="481"/>
                </a:lnTo>
                <a:lnTo>
                  <a:pt x="75" y="528"/>
                </a:lnTo>
                <a:close/>
              </a:path>
            </a:pathLst>
          </a:custGeom>
          <a:solidFill>
            <a:srgbClr val="B6B6B6"/>
          </a:solidFill>
          <a:ln w="0" cap="flat">
            <a:solidFill>
              <a:srgbClr val="B6B6B6"/>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8" name="Rectangle 14"/>
          <p:cNvSpPr>
            <a:spLocks noChangeArrowheads="1"/>
          </p:cNvSpPr>
          <p:nvPr/>
        </p:nvSpPr>
        <p:spPr bwMode="auto">
          <a:xfrm>
            <a:off x="4548728" y="1493838"/>
            <a:ext cx="10868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1100" b="1" i="0" u="none" strike="noStrike" cap="none" normalizeH="0" baseline="0" dirty="0">
                <a:ln>
                  <a:noFill/>
                </a:ln>
                <a:solidFill>
                  <a:srgbClr val="000000"/>
                </a:solidFill>
                <a:effectLst/>
                <a:latin typeface="Calibri" panose="020F0502020204030204" pitchFamily="34" charset="0"/>
              </a:rPr>
              <a:t>TELISH RESERVOIR</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pic>
        <p:nvPicPr>
          <p:cNvPr id="1044"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2571750"/>
            <a:ext cx="2239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3113" y="2646363"/>
            <a:ext cx="1239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3113" y="2646363"/>
            <a:ext cx="1239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4"/>
          <p:cNvSpPr>
            <a:spLocks/>
          </p:cNvSpPr>
          <p:nvPr/>
        </p:nvSpPr>
        <p:spPr bwMode="auto">
          <a:xfrm>
            <a:off x="4079875" y="2568575"/>
            <a:ext cx="2189163" cy="477838"/>
          </a:xfrm>
          <a:custGeom>
            <a:avLst/>
            <a:gdLst>
              <a:gd name="T0" fmla="*/ 0 w 4272"/>
              <a:gd name="T1" fmla="*/ 512 h 1024"/>
              <a:gd name="T2" fmla="*/ 2136 w 4272"/>
              <a:gd name="T3" fmla="*/ 0 h 1024"/>
              <a:gd name="T4" fmla="*/ 2136 w 4272"/>
              <a:gd name="T5" fmla="*/ 0 h 1024"/>
              <a:gd name="T6" fmla="*/ 4272 w 4272"/>
              <a:gd name="T7" fmla="*/ 512 h 1024"/>
              <a:gd name="T8" fmla="*/ 4272 w 4272"/>
              <a:gd name="T9" fmla="*/ 512 h 1024"/>
              <a:gd name="T10" fmla="*/ 4272 w 4272"/>
              <a:gd name="T11" fmla="*/ 512 h 1024"/>
              <a:gd name="T12" fmla="*/ 2136 w 4272"/>
              <a:gd name="T13" fmla="*/ 1024 h 1024"/>
              <a:gd name="T14" fmla="*/ 2136 w 4272"/>
              <a:gd name="T15" fmla="*/ 1024 h 1024"/>
              <a:gd name="T16" fmla="*/ 2136 w 4272"/>
              <a:gd name="T17" fmla="*/ 1024 h 1024"/>
              <a:gd name="T18" fmla="*/ 0 w 4272"/>
              <a:gd name="T19" fmla="*/ 512 h 1024"/>
              <a:gd name="T20" fmla="*/ 0 w 4272"/>
              <a:gd name="T21" fmla="*/ 512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2" h="1024">
                <a:moveTo>
                  <a:pt x="0" y="512"/>
                </a:moveTo>
                <a:cubicBezTo>
                  <a:pt x="0" y="230"/>
                  <a:pt x="957" y="0"/>
                  <a:pt x="2136" y="0"/>
                </a:cubicBezTo>
                <a:lnTo>
                  <a:pt x="2136" y="0"/>
                </a:lnTo>
                <a:cubicBezTo>
                  <a:pt x="3316" y="0"/>
                  <a:pt x="4272" y="230"/>
                  <a:pt x="4272" y="512"/>
                </a:cubicBezTo>
                <a:cubicBezTo>
                  <a:pt x="4272" y="512"/>
                  <a:pt x="4272" y="512"/>
                  <a:pt x="4272" y="512"/>
                </a:cubicBezTo>
                <a:lnTo>
                  <a:pt x="4272" y="512"/>
                </a:lnTo>
                <a:cubicBezTo>
                  <a:pt x="4272" y="795"/>
                  <a:pt x="3316" y="1024"/>
                  <a:pt x="2136" y="1024"/>
                </a:cubicBezTo>
                <a:cubicBezTo>
                  <a:pt x="2136" y="1024"/>
                  <a:pt x="2136" y="1024"/>
                  <a:pt x="2136" y="1024"/>
                </a:cubicBezTo>
                <a:lnTo>
                  <a:pt x="2136" y="1024"/>
                </a:lnTo>
                <a:cubicBezTo>
                  <a:pt x="957" y="1024"/>
                  <a:pt x="0" y="795"/>
                  <a:pt x="0" y="512"/>
                </a:cubicBezTo>
                <a:cubicBezTo>
                  <a:pt x="0" y="512"/>
                  <a:pt x="0" y="512"/>
                  <a:pt x="0" y="512"/>
                </a:cubicBez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23" name="Freeform 25"/>
          <p:cNvSpPr>
            <a:spLocks noEditPoints="1"/>
          </p:cNvSpPr>
          <p:nvPr/>
        </p:nvSpPr>
        <p:spPr bwMode="auto">
          <a:xfrm>
            <a:off x="4062413" y="2554288"/>
            <a:ext cx="2224088" cy="508000"/>
          </a:xfrm>
          <a:custGeom>
            <a:avLst/>
            <a:gdLst>
              <a:gd name="T0" fmla="*/ 12 w 4337"/>
              <a:gd name="T1" fmla="*/ 486 h 1088"/>
              <a:gd name="T2" fmla="*/ 54 w 4337"/>
              <a:gd name="T3" fmla="*/ 418 h 1088"/>
              <a:gd name="T4" fmla="*/ 183 w 4337"/>
              <a:gd name="T5" fmla="*/ 319 h 1088"/>
              <a:gd name="T6" fmla="*/ 511 w 4337"/>
              <a:gd name="T7" fmla="*/ 189 h 1088"/>
              <a:gd name="T8" fmla="*/ 969 w 4337"/>
              <a:gd name="T9" fmla="*/ 89 h 1088"/>
              <a:gd name="T10" fmla="*/ 1531 w 4337"/>
              <a:gd name="T11" fmla="*/ 24 h 1088"/>
              <a:gd name="T12" fmla="*/ 2168 w 4337"/>
              <a:gd name="T13" fmla="*/ 0 h 1088"/>
              <a:gd name="T14" fmla="*/ 2805 w 4337"/>
              <a:gd name="T15" fmla="*/ 24 h 1088"/>
              <a:gd name="T16" fmla="*/ 3367 w 4337"/>
              <a:gd name="T17" fmla="*/ 89 h 1088"/>
              <a:gd name="T18" fmla="*/ 3825 w 4337"/>
              <a:gd name="T19" fmla="*/ 189 h 1088"/>
              <a:gd name="T20" fmla="*/ 4151 w 4337"/>
              <a:gd name="T21" fmla="*/ 317 h 1088"/>
              <a:gd name="T22" fmla="*/ 4283 w 4337"/>
              <a:gd name="T23" fmla="*/ 418 h 1088"/>
              <a:gd name="T24" fmla="*/ 4325 w 4337"/>
              <a:gd name="T25" fmla="*/ 486 h 1088"/>
              <a:gd name="T26" fmla="*/ 4325 w 4337"/>
              <a:gd name="T27" fmla="*/ 603 h 1088"/>
              <a:gd name="T28" fmla="*/ 4283 w 4337"/>
              <a:gd name="T29" fmla="*/ 671 h 1088"/>
              <a:gd name="T30" fmla="*/ 4154 w 4337"/>
              <a:gd name="T31" fmla="*/ 770 h 1088"/>
              <a:gd name="T32" fmla="*/ 3826 w 4337"/>
              <a:gd name="T33" fmla="*/ 901 h 1088"/>
              <a:gd name="T34" fmla="*/ 3368 w 4337"/>
              <a:gd name="T35" fmla="*/ 1001 h 1088"/>
              <a:gd name="T36" fmla="*/ 2806 w 4337"/>
              <a:gd name="T37" fmla="*/ 1065 h 1088"/>
              <a:gd name="T38" fmla="*/ 2169 w 4337"/>
              <a:gd name="T39" fmla="*/ 1088 h 1088"/>
              <a:gd name="T40" fmla="*/ 1531 w 4337"/>
              <a:gd name="T41" fmla="*/ 1065 h 1088"/>
              <a:gd name="T42" fmla="*/ 970 w 4337"/>
              <a:gd name="T43" fmla="*/ 1001 h 1088"/>
              <a:gd name="T44" fmla="*/ 512 w 4337"/>
              <a:gd name="T45" fmla="*/ 901 h 1088"/>
              <a:gd name="T46" fmla="*/ 186 w 4337"/>
              <a:gd name="T47" fmla="*/ 772 h 1088"/>
              <a:gd name="T48" fmla="*/ 54 w 4337"/>
              <a:gd name="T49" fmla="*/ 671 h 1088"/>
              <a:gd name="T50" fmla="*/ 12 w 4337"/>
              <a:gd name="T51" fmla="*/ 603 h 1088"/>
              <a:gd name="T52" fmla="*/ 71 w 4337"/>
              <a:gd name="T53" fmla="*/ 579 h 1088"/>
              <a:gd name="T54" fmla="*/ 150 w 4337"/>
              <a:gd name="T55" fmla="*/ 673 h 1088"/>
              <a:gd name="T56" fmla="*/ 302 w 4337"/>
              <a:gd name="T57" fmla="*/ 759 h 1088"/>
              <a:gd name="T58" fmla="*/ 665 w 4337"/>
              <a:gd name="T59" fmla="*/ 875 h 1088"/>
              <a:gd name="T60" fmla="*/ 1154 w 4337"/>
              <a:gd name="T61" fmla="*/ 963 h 1088"/>
              <a:gd name="T62" fmla="*/ 1740 w 4337"/>
              <a:gd name="T63" fmla="*/ 1014 h 1088"/>
              <a:gd name="T64" fmla="*/ 2385 w 4337"/>
              <a:gd name="T65" fmla="*/ 1021 h 1088"/>
              <a:gd name="T66" fmla="*/ 2997 w 4337"/>
              <a:gd name="T67" fmla="*/ 985 h 1088"/>
              <a:gd name="T68" fmla="*/ 3521 w 4337"/>
              <a:gd name="T69" fmla="*/ 908 h 1088"/>
              <a:gd name="T70" fmla="*/ 3928 w 4337"/>
              <a:gd name="T71" fmla="*/ 801 h 1088"/>
              <a:gd name="T72" fmla="*/ 4191 w 4337"/>
              <a:gd name="T73" fmla="*/ 670 h 1088"/>
              <a:gd name="T74" fmla="*/ 4234 w 4337"/>
              <a:gd name="T75" fmla="*/ 630 h 1088"/>
              <a:gd name="T76" fmla="*/ 4273 w 4337"/>
              <a:gd name="T77" fmla="*/ 538 h 1088"/>
              <a:gd name="T78" fmla="*/ 4266 w 4337"/>
              <a:gd name="T79" fmla="*/ 509 h 1088"/>
              <a:gd name="T80" fmla="*/ 4187 w 4337"/>
              <a:gd name="T81" fmla="*/ 416 h 1088"/>
              <a:gd name="T82" fmla="*/ 4035 w 4337"/>
              <a:gd name="T83" fmla="*/ 330 h 1088"/>
              <a:gd name="T84" fmla="*/ 3673 w 4337"/>
              <a:gd name="T85" fmla="*/ 214 h 1088"/>
              <a:gd name="T86" fmla="*/ 3183 w 4337"/>
              <a:gd name="T87" fmla="*/ 126 h 1088"/>
              <a:gd name="T88" fmla="*/ 2598 w 4337"/>
              <a:gd name="T89" fmla="*/ 74 h 1088"/>
              <a:gd name="T90" fmla="*/ 1952 w 4337"/>
              <a:gd name="T91" fmla="*/ 67 h 1088"/>
              <a:gd name="T92" fmla="*/ 1341 w 4337"/>
              <a:gd name="T93" fmla="*/ 104 h 1088"/>
              <a:gd name="T94" fmla="*/ 817 w 4337"/>
              <a:gd name="T95" fmla="*/ 181 h 1088"/>
              <a:gd name="T96" fmla="*/ 409 w 4337"/>
              <a:gd name="T97" fmla="*/ 288 h 1088"/>
              <a:gd name="T98" fmla="*/ 146 w 4337"/>
              <a:gd name="T99" fmla="*/ 419 h 1088"/>
              <a:gd name="T100" fmla="*/ 103 w 4337"/>
              <a:gd name="T101" fmla="*/ 458 h 1088"/>
              <a:gd name="T102" fmla="*/ 64 w 4337"/>
              <a:gd name="T103" fmla="*/ 551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37" h="1088">
                <a:moveTo>
                  <a:pt x="1" y="551"/>
                </a:moveTo>
                <a:cubicBezTo>
                  <a:pt x="0" y="547"/>
                  <a:pt x="0" y="542"/>
                  <a:pt x="1" y="538"/>
                </a:cubicBezTo>
                <a:lnTo>
                  <a:pt x="12" y="486"/>
                </a:lnTo>
                <a:cubicBezTo>
                  <a:pt x="13" y="482"/>
                  <a:pt x="14" y="479"/>
                  <a:pt x="16" y="475"/>
                </a:cubicBezTo>
                <a:lnTo>
                  <a:pt x="48" y="424"/>
                </a:lnTo>
                <a:cubicBezTo>
                  <a:pt x="50" y="422"/>
                  <a:pt x="52" y="420"/>
                  <a:pt x="54" y="418"/>
                </a:cubicBezTo>
                <a:lnTo>
                  <a:pt x="107" y="369"/>
                </a:lnTo>
                <a:cubicBezTo>
                  <a:pt x="108" y="368"/>
                  <a:pt x="109" y="367"/>
                  <a:pt x="111" y="366"/>
                </a:cubicBezTo>
                <a:lnTo>
                  <a:pt x="183" y="319"/>
                </a:lnTo>
                <a:lnTo>
                  <a:pt x="276" y="272"/>
                </a:lnTo>
                <a:lnTo>
                  <a:pt x="386" y="229"/>
                </a:lnTo>
                <a:lnTo>
                  <a:pt x="511" y="189"/>
                </a:lnTo>
                <a:lnTo>
                  <a:pt x="650" y="152"/>
                </a:lnTo>
                <a:lnTo>
                  <a:pt x="804" y="118"/>
                </a:lnTo>
                <a:lnTo>
                  <a:pt x="969" y="89"/>
                </a:lnTo>
                <a:lnTo>
                  <a:pt x="1146" y="63"/>
                </a:lnTo>
                <a:lnTo>
                  <a:pt x="1334" y="41"/>
                </a:lnTo>
                <a:lnTo>
                  <a:pt x="1531" y="24"/>
                </a:lnTo>
                <a:lnTo>
                  <a:pt x="1736" y="11"/>
                </a:lnTo>
                <a:lnTo>
                  <a:pt x="1949" y="3"/>
                </a:lnTo>
                <a:lnTo>
                  <a:pt x="2168" y="0"/>
                </a:lnTo>
                <a:lnTo>
                  <a:pt x="2387" y="3"/>
                </a:lnTo>
                <a:lnTo>
                  <a:pt x="2601" y="10"/>
                </a:lnTo>
                <a:lnTo>
                  <a:pt x="2805" y="24"/>
                </a:lnTo>
                <a:lnTo>
                  <a:pt x="3003" y="41"/>
                </a:lnTo>
                <a:lnTo>
                  <a:pt x="3190" y="63"/>
                </a:lnTo>
                <a:lnTo>
                  <a:pt x="3367" y="89"/>
                </a:lnTo>
                <a:lnTo>
                  <a:pt x="3533" y="118"/>
                </a:lnTo>
                <a:lnTo>
                  <a:pt x="3686" y="151"/>
                </a:lnTo>
                <a:lnTo>
                  <a:pt x="3825" y="189"/>
                </a:lnTo>
                <a:lnTo>
                  <a:pt x="3949" y="228"/>
                </a:lnTo>
                <a:lnTo>
                  <a:pt x="4058" y="271"/>
                </a:lnTo>
                <a:lnTo>
                  <a:pt x="4151" y="317"/>
                </a:lnTo>
                <a:lnTo>
                  <a:pt x="4226" y="366"/>
                </a:lnTo>
                <a:cubicBezTo>
                  <a:pt x="4227" y="367"/>
                  <a:pt x="4229" y="368"/>
                  <a:pt x="4230" y="369"/>
                </a:cubicBezTo>
                <a:lnTo>
                  <a:pt x="4283" y="418"/>
                </a:lnTo>
                <a:cubicBezTo>
                  <a:pt x="4285" y="420"/>
                  <a:pt x="4287" y="422"/>
                  <a:pt x="4289" y="424"/>
                </a:cubicBezTo>
                <a:lnTo>
                  <a:pt x="4321" y="475"/>
                </a:lnTo>
                <a:cubicBezTo>
                  <a:pt x="4323" y="479"/>
                  <a:pt x="4324" y="482"/>
                  <a:pt x="4325" y="486"/>
                </a:cubicBezTo>
                <a:lnTo>
                  <a:pt x="4336" y="538"/>
                </a:lnTo>
                <a:cubicBezTo>
                  <a:pt x="4337" y="542"/>
                  <a:pt x="4337" y="547"/>
                  <a:pt x="4336" y="551"/>
                </a:cubicBezTo>
                <a:lnTo>
                  <a:pt x="4325" y="603"/>
                </a:lnTo>
                <a:cubicBezTo>
                  <a:pt x="4324" y="607"/>
                  <a:pt x="4323" y="610"/>
                  <a:pt x="4321" y="613"/>
                </a:cubicBezTo>
                <a:lnTo>
                  <a:pt x="4289" y="664"/>
                </a:lnTo>
                <a:cubicBezTo>
                  <a:pt x="4287" y="667"/>
                  <a:pt x="4285" y="669"/>
                  <a:pt x="4283" y="671"/>
                </a:cubicBezTo>
                <a:lnTo>
                  <a:pt x="4230" y="720"/>
                </a:lnTo>
                <a:cubicBezTo>
                  <a:pt x="4229" y="721"/>
                  <a:pt x="4227" y="722"/>
                  <a:pt x="4226" y="723"/>
                </a:cubicBezTo>
                <a:lnTo>
                  <a:pt x="4154" y="770"/>
                </a:lnTo>
                <a:lnTo>
                  <a:pt x="4061" y="817"/>
                </a:lnTo>
                <a:lnTo>
                  <a:pt x="3951" y="860"/>
                </a:lnTo>
                <a:lnTo>
                  <a:pt x="3826" y="901"/>
                </a:lnTo>
                <a:lnTo>
                  <a:pt x="3688" y="937"/>
                </a:lnTo>
                <a:lnTo>
                  <a:pt x="3534" y="971"/>
                </a:lnTo>
                <a:lnTo>
                  <a:pt x="3368" y="1001"/>
                </a:lnTo>
                <a:lnTo>
                  <a:pt x="3191" y="1026"/>
                </a:lnTo>
                <a:lnTo>
                  <a:pt x="3004" y="1048"/>
                </a:lnTo>
                <a:lnTo>
                  <a:pt x="2806" y="1065"/>
                </a:lnTo>
                <a:lnTo>
                  <a:pt x="2602" y="1078"/>
                </a:lnTo>
                <a:lnTo>
                  <a:pt x="2388" y="1085"/>
                </a:lnTo>
                <a:lnTo>
                  <a:pt x="2169" y="1088"/>
                </a:lnTo>
                <a:lnTo>
                  <a:pt x="1950" y="1085"/>
                </a:lnTo>
                <a:lnTo>
                  <a:pt x="1737" y="1078"/>
                </a:lnTo>
                <a:lnTo>
                  <a:pt x="1531" y="1065"/>
                </a:lnTo>
                <a:lnTo>
                  <a:pt x="1335" y="1048"/>
                </a:lnTo>
                <a:lnTo>
                  <a:pt x="1147" y="1026"/>
                </a:lnTo>
                <a:lnTo>
                  <a:pt x="970" y="1001"/>
                </a:lnTo>
                <a:lnTo>
                  <a:pt x="805" y="971"/>
                </a:lnTo>
                <a:lnTo>
                  <a:pt x="652" y="938"/>
                </a:lnTo>
                <a:lnTo>
                  <a:pt x="512" y="901"/>
                </a:lnTo>
                <a:lnTo>
                  <a:pt x="388" y="861"/>
                </a:lnTo>
                <a:lnTo>
                  <a:pt x="279" y="818"/>
                </a:lnTo>
                <a:lnTo>
                  <a:pt x="186" y="772"/>
                </a:lnTo>
                <a:lnTo>
                  <a:pt x="111" y="723"/>
                </a:lnTo>
                <a:cubicBezTo>
                  <a:pt x="109" y="722"/>
                  <a:pt x="108" y="721"/>
                  <a:pt x="107" y="720"/>
                </a:cubicBezTo>
                <a:lnTo>
                  <a:pt x="54" y="671"/>
                </a:lnTo>
                <a:cubicBezTo>
                  <a:pt x="52" y="669"/>
                  <a:pt x="50" y="667"/>
                  <a:pt x="48" y="664"/>
                </a:cubicBezTo>
                <a:lnTo>
                  <a:pt x="16" y="613"/>
                </a:lnTo>
                <a:cubicBezTo>
                  <a:pt x="14" y="610"/>
                  <a:pt x="13" y="607"/>
                  <a:pt x="12" y="603"/>
                </a:cubicBezTo>
                <a:lnTo>
                  <a:pt x="1" y="551"/>
                </a:lnTo>
                <a:close/>
                <a:moveTo>
                  <a:pt x="75" y="590"/>
                </a:moveTo>
                <a:lnTo>
                  <a:pt x="71" y="579"/>
                </a:lnTo>
                <a:lnTo>
                  <a:pt x="103" y="630"/>
                </a:lnTo>
                <a:lnTo>
                  <a:pt x="97" y="624"/>
                </a:lnTo>
                <a:lnTo>
                  <a:pt x="150" y="673"/>
                </a:lnTo>
                <a:lnTo>
                  <a:pt x="146" y="670"/>
                </a:lnTo>
                <a:lnTo>
                  <a:pt x="215" y="715"/>
                </a:lnTo>
                <a:lnTo>
                  <a:pt x="302" y="759"/>
                </a:lnTo>
                <a:lnTo>
                  <a:pt x="407" y="800"/>
                </a:lnTo>
                <a:lnTo>
                  <a:pt x="529" y="840"/>
                </a:lnTo>
                <a:lnTo>
                  <a:pt x="665" y="875"/>
                </a:lnTo>
                <a:lnTo>
                  <a:pt x="816" y="908"/>
                </a:lnTo>
                <a:lnTo>
                  <a:pt x="979" y="938"/>
                </a:lnTo>
                <a:lnTo>
                  <a:pt x="1154" y="963"/>
                </a:lnTo>
                <a:lnTo>
                  <a:pt x="1340" y="985"/>
                </a:lnTo>
                <a:lnTo>
                  <a:pt x="1535" y="1002"/>
                </a:lnTo>
                <a:lnTo>
                  <a:pt x="1740" y="1014"/>
                </a:lnTo>
                <a:lnTo>
                  <a:pt x="1951" y="1021"/>
                </a:lnTo>
                <a:lnTo>
                  <a:pt x="2168" y="1024"/>
                </a:lnTo>
                <a:lnTo>
                  <a:pt x="2385" y="1021"/>
                </a:lnTo>
                <a:lnTo>
                  <a:pt x="2597" y="1015"/>
                </a:lnTo>
                <a:lnTo>
                  <a:pt x="2801" y="1002"/>
                </a:lnTo>
                <a:lnTo>
                  <a:pt x="2997" y="985"/>
                </a:lnTo>
                <a:lnTo>
                  <a:pt x="3182" y="963"/>
                </a:lnTo>
                <a:lnTo>
                  <a:pt x="3357" y="938"/>
                </a:lnTo>
                <a:lnTo>
                  <a:pt x="3521" y="908"/>
                </a:lnTo>
                <a:lnTo>
                  <a:pt x="3671" y="876"/>
                </a:lnTo>
                <a:lnTo>
                  <a:pt x="3807" y="840"/>
                </a:lnTo>
                <a:lnTo>
                  <a:pt x="3928" y="801"/>
                </a:lnTo>
                <a:lnTo>
                  <a:pt x="4032" y="760"/>
                </a:lnTo>
                <a:lnTo>
                  <a:pt x="4119" y="717"/>
                </a:lnTo>
                <a:lnTo>
                  <a:pt x="4191" y="670"/>
                </a:lnTo>
                <a:lnTo>
                  <a:pt x="4187" y="673"/>
                </a:lnTo>
                <a:lnTo>
                  <a:pt x="4240" y="624"/>
                </a:lnTo>
                <a:lnTo>
                  <a:pt x="4234" y="630"/>
                </a:lnTo>
                <a:lnTo>
                  <a:pt x="4266" y="579"/>
                </a:lnTo>
                <a:lnTo>
                  <a:pt x="4262" y="590"/>
                </a:lnTo>
                <a:lnTo>
                  <a:pt x="4273" y="538"/>
                </a:lnTo>
                <a:lnTo>
                  <a:pt x="4273" y="551"/>
                </a:lnTo>
                <a:lnTo>
                  <a:pt x="4262" y="499"/>
                </a:lnTo>
                <a:lnTo>
                  <a:pt x="4266" y="509"/>
                </a:lnTo>
                <a:lnTo>
                  <a:pt x="4234" y="458"/>
                </a:lnTo>
                <a:lnTo>
                  <a:pt x="4240" y="465"/>
                </a:lnTo>
                <a:lnTo>
                  <a:pt x="4187" y="416"/>
                </a:lnTo>
                <a:lnTo>
                  <a:pt x="4191" y="419"/>
                </a:lnTo>
                <a:lnTo>
                  <a:pt x="4122" y="374"/>
                </a:lnTo>
                <a:lnTo>
                  <a:pt x="4035" y="330"/>
                </a:lnTo>
                <a:lnTo>
                  <a:pt x="3930" y="289"/>
                </a:lnTo>
                <a:lnTo>
                  <a:pt x="3808" y="250"/>
                </a:lnTo>
                <a:lnTo>
                  <a:pt x="3673" y="214"/>
                </a:lnTo>
                <a:lnTo>
                  <a:pt x="3522" y="181"/>
                </a:lnTo>
                <a:lnTo>
                  <a:pt x="3358" y="152"/>
                </a:lnTo>
                <a:lnTo>
                  <a:pt x="3183" y="126"/>
                </a:lnTo>
                <a:lnTo>
                  <a:pt x="2998" y="104"/>
                </a:lnTo>
                <a:lnTo>
                  <a:pt x="2801" y="87"/>
                </a:lnTo>
                <a:lnTo>
                  <a:pt x="2598" y="74"/>
                </a:lnTo>
                <a:lnTo>
                  <a:pt x="2386" y="67"/>
                </a:lnTo>
                <a:lnTo>
                  <a:pt x="2169" y="64"/>
                </a:lnTo>
                <a:lnTo>
                  <a:pt x="1952" y="67"/>
                </a:lnTo>
                <a:lnTo>
                  <a:pt x="1740" y="74"/>
                </a:lnTo>
                <a:lnTo>
                  <a:pt x="1536" y="87"/>
                </a:lnTo>
                <a:lnTo>
                  <a:pt x="1341" y="104"/>
                </a:lnTo>
                <a:lnTo>
                  <a:pt x="1155" y="126"/>
                </a:lnTo>
                <a:lnTo>
                  <a:pt x="980" y="152"/>
                </a:lnTo>
                <a:lnTo>
                  <a:pt x="817" y="181"/>
                </a:lnTo>
                <a:lnTo>
                  <a:pt x="667" y="213"/>
                </a:lnTo>
                <a:lnTo>
                  <a:pt x="530" y="250"/>
                </a:lnTo>
                <a:lnTo>
                  <a:pt x="409" y="288"/>
                </a:lnTo>
                <a:lnTo>
                  <a:pt x="305" y="329"/>
                </a:lnTo>
                <a:lnTo>
                  <a:pt x="218" y="372"/>
                </a:lnTo>
                <a:lnTo>
                  <a:pt x="146" y="419"/>
                </a:lnTo>
                <a:lnTo>
                  <a:pt x="150" y="416"/>
                </a:lnTo>
                <a:lnTo>
                  <a:pt x="97" y="465"/>
                </a:lnTo>
                <a:lnTo>
                  <a:pt x="103" y="458"/>
                </a:lnTo>
                <a:lnTo>
                  <a:pt x="71" y="509"/>
                </a:lnTo>
                <a:lnTo>
                  <a:pt x="75" y="499"/>
                </a:lnTo>
                <a:lnTo>
                  <a:pt x="64" y="551"/>
                </a:lnTo>
                <a:lnTo>
                  <a:pt x="64" y="538"/>
                </a:lnTo>
                <a:lnTo>
                  <a:pt x="75" y="590"/>
                </a:lnTo>
                <a:close/>
              </a:path>
            </a:pathLst>
          </a:custGeom>
          <a:solidFill>
            <a:srgbClr val="B6B6B6"/>
          </a:solidFill>
          <a:ln w="0" cap="flat">
            <a:solidFill>
              <a:srgbClr val="B6B6B6"/>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24" name="Rectangle 26"/>
          <p:cNvSpPr>
            <a:spLocks noChangeArrowheads="1"/>
          </p:cNvSpPr>
          <p:nvPr/>
        </p:nvSpPr>
        <p:spPr bwMode="auto">
          <a:xfrm>
            <a:off x="4675188" y="2671763"/>
            <a:ext cx="8864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1100" b="1" i="0" u="none" strike="noStrike" cap="none" normalizeH="0" baseline="0" dirty="0">
                <a:ln>
                  <a:noFill/>
                </a:ln>
                <a:solidFill>
                  <a:srgbClr val="000000"/>
                </a:solidFill>
                <a:effectLst/>
                <a:latin typeface="Calibri" panose="020F0502020204030204" pitchFamily="34" charset="0"/>
              </a:rPr>
              <a:t>GORNI DABNIK</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bg-BG" sz="1100" b="1" dirty="0">
                <a:solidFill>
                  <a:srgbClr val="000000"/>
                </a:solidFill>
                <a:latin typeface="Calibri" panose="020F0502020204030204" pitchFamily="34" charset="0"/>
              </a:rPr>
              <a:t>RESERVOIR</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pic>
        <p:nvPicPr>
          <p:cNvPr id="1052"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71700" y="3079750"/>
            <a:ext cx="15017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78263" y="3333750"/>
            <a:ext cx="2354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19600" y="3402013"/>
            <a:ext cx="13049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37"/>
          <p:cNvSpPr>
            <a:spLocks/>
          </p:cNvSpPr>
          <p:nvPr/>
        </p:nvSpPr>
        <p:spPr bwMode="auto">
          <a:xfrm>
            <a:off x="3890963" y="3330575"/>
            <a:ext cx="2305050" cy="425450"/>
          </a:xfrm>
          <a:custGeom>
            <a:avLst/>
            <a:gdLst>
              <a:gd name="T0" fmla="*/ 0 w 4496"/>
              <a:gd name="T1" fmla="*/ 456 h 912"/>
              <a:gd name="T2" fmla="*/ 2248 w 4496"/>
              <a:gd name="T3" fmla="*/ 0 h 912"/>
              <a:gd name="T4" fmla="*/ 2248 w 4496"/>
              <a:gd name="T5" fmla="*/ 0 h 912"/>
              <a:gd name="T6" fmla="*/ 4496 w 4496"/>
              <a:gd name="T7" fmla="*/ 456 h 912"/>
              <a:gd name="T8" fmla="*/ 4496 w 4496"/>
              <a:gd name="T9" fmla="*/ 456 h 912"/>
              <a:gd name="T10" fmla="*/ 4496 w 4496"/>
              <a:gd name="T11" fmla="*/ 456 h 912"/>
              <a:gd name="T12" fmla="*/ 2248 w 4496"/>
              <a:gd name="T13" fmla="*/ 912 h 912"/>
              <a:gd name="T14" fmla="*/ 2248 w 4496"/>
              <a:gd name="T15" fmla="*/ 912 h 912"/>
              <a:gd name="T16" fmla="*/ 2248 w 4496"/>
              <a:gd name="T17" fmla="*/ 912 h 912"/>
              <a:gd name="T18" fmla="*/ 0 w 4496"/>
              <a:gd name="T19" fmla="*/ 456 h 912"/>
              <a:gd name="T20" fmla="*/ 0 w 4496"/>
              <a:gd name="T21" fmla="*/ 456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6" h="912">
                <a:moveTo>
                  <a:pt x="0" y="456"/>
                </a:moveTo>
                <a:cubicBezTo>
                  <a:pt x="0" y="205"/>
                  <a:pt x="1007" y="0"/>
                  <a:pt x="2248" y="0"/>
                </a:cubicBezTo>
                <a:lnTo>
                  <a:pt x="2248" y="0"/>
                </a:lnTo>
                <a:cubicBezTo>
                  <a:pt x="3490" y="0"/>
                  <a:pt x="4496" y="205"/>
                  <a:pt x="4496" y="456"/>
                </a:cubicBezTo>
                <a:cubicBezTo>
                  <a:pt x="4496" y="456"/>
                  <a:pt x="4496" y="456"/>
                  <a:pt x="4496" y="456"/>
                </a:cubicBezTo>
                <a:lnTo>
                  <a:pt x="4496" y="456"/>
                </a:lnTo>
                <a:cubicBezTo>
                  <a:pt x="4496" y="708"/>
                  <a:pt x="3490" y="912"/>
                  <a:pt x="2248" y="912"/>
                </a:cubicBezTo>
                <a:cubicBezTo>
                  <a:pt x="2248" y="912"/>
                  <a:pt x="2248" y="912"/>
                  <a:pt x="2248" y="912"/>
                </a:cubicBezTo>
                <a:lnTo>
                  <a:pt x="2248" y="912"/>
                </a:lnTo>
                <a:cubicBezTo>
                  <a:pt x="1007" y="912"/>
                  <a:pt x="0" y="708"/>
                  <a:pt x="0" y="456"/>
                </a:cubicBezTo>
                <a:cubicBezTo>
                  <a:pt x="0" y="456"/>
                  <a:pt x="0" y="456"/>
                  <a:pt x="0" y="456"/>
                </a:cubicBez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30" name="Freeform 38"/>
          <p:cNvSpPr>
            <a:spLocks noEditPoints="1"/>
          </p:cNvSpPr>
          <p:nvPr/>
        </p:nvSpPr>
        <p:spPr bwMode="auto">
          <a:xfrm>
            <a:off x="3873500" y="3314700"/>
            <a:ext cx="2338388" cy="455613"/>
          </a:xfrm>
          <a:custGeom>
            <a:avLst/>
            <a:gdLst>
              <a:gd name="T0" fmla="*/ 14 w 4561"/>
              <a:gd name="T1" fmla="*/ 434 h 976"/>
              <a:gd name="T2" fmla="*/ 59 w 4561"/>
              <a:gd name="T3" fmla="*/ 371 h 976"/>
              <a:gd name="T4" fmla="*/ 194 w 4561"/>
              <a:gd name="T5" fmla="*/ 283 h 976"/>
              <a:gd name="T6" fmla="*/ 538 w 4561"/>
              <a:gd name="T7" fmla="*/ 168 h 976"/>
              <a:gd name="T8" fmla="*/ 1019 w 4561"/>
              <a:gd name="T9" fmla="*/ 79 h 976"/>
              <a:gd name="T10" fmla="*/ 1610 w 4561"/>
              <a:gd name="T11" fmla="*/ 22 h 976"/>
              <a:gd name="T12" fmla="*/ 2280 w 4561"/>
              <a:gd name="T13" fmla="*/ 0 h 976"/>
              <a:gd name="T14" fmla="*/ 2951 w 4561"/>
              <a:gd name="T15" fmla="*/ 22 h 976"/>
              <a:gd name="T16" fmla="*/ 3541 w 4561"/>
              <a:gd name="T17" fmla="*/ 79 h 976"/>
              <a:gd name="T18" fmla="*/ 4022 w 4561"/>
              <a:gd name="T19" fmla="*/ 167 h 976"/>
              <a:gd name="T20" fmla="*/ 4364 w 4561"/>
              <a:gd name="T21" fmla="*/ 282 h 976"/>
              <a:gd name="T22" fmla="*/ 4502 w 4561"/>
              <a:gd name="T23" fmla="*/ 371 h 976"/>
              <a:gd name="T24" fmla="*/ 4547 w 4561"/>
              <a:gd name="T25" fmla="*/ 434 h 976"/>
              <a:gd name="T26" fmla="*/ 4547 w 4561"/>
              <a:gd name="T27" fmla="*/ 543 h 976"/>
              <a:gd name="T28" fmla="*/ 4502 w 4561"/>
              <a:gd name="T29" fmla="*/ 605 h 976"/>
              <a:gd name="T30" fmla="*/ 4367 w 4561"/>
              <a:gd name="T31" fmla="*/ 694 h 976"/>
              <a:gd name="T32" fmla="*/ 4024 w 4561"/>
              <a:gd name="T33" fmla="*/ 809 h 976"/>
              <a:gd name="T34" fmla="*/ 3542 w 4561"/>
              <a:gd name="T35" fmla="*/ 898 h 976"/>
              <a:gd name="T36" fmla="*/ 2952 w 4561"/>
              <a:gd name="T37" fmla="*/ 956 h 976"/>
              <a:gd name="T38" fmla="*/ 2281 w 4561"/>
              <a:gd name="T39" fmla="*/ 976 h 976"/>
              <a:gd name="T40" fmla="*/ 1611 w 4561"/>
              <a:gd name="T41" fmla="*/ 956 h 976"/>
              <a:gd name="T42" fmla="*/ 1020 w 4561"/>
              <a:gd name="T43" fmla="*/ 898 h 976"/>
              <a:gd name="T44" fmla="*/ 539 w 4561"/>
              <a:gd name="T45" fmla="*/ 810 h 976"/>
              <a:gd name="T46" fmla="*/ 197 w 4561"/>
              <a:gd name="T47" fmla="*/ 696 h 976"/>
              <a:gd name="T48" fmla="*/ 58 w 4561"/>
              <a:gd name="T49" fmla="*/ 605 h 976"/>
              <a:gd name="T50" fmla="*/ 13 w 4561"/>
              <a:gd name="T51" fmla="*/ 543 h 976"/>
              <a:gd name="T52" fmla="*/ 70 w 4561"/>
              <a:gd name="T53" fmla="*/ 516 h 976"/>
              <a:gd name="T54" fmla="*/ 153 w 4561"/>
              <a:gd name="T55" fmla="*/ 599 h 976"/>
              <a:gd name="T56" fmla="*/ 314 w 4561"/>
              <a:gd name="T57" fmla="*/ 675 h 976"/>
              <a:gd name="T58" fmla="*/ 697 w 4561"/>
              <a:gd name="T59" fmla="*/ 780 h 976"/>
              <a:gd name="T60" fmla="*/ 1213 w 4561"/>
              <a:gd name="T61" fmla="*/ 858 h 976"/>
              <a:gd name="T62" fmla="*/ 1828 w 4561"/>
              <a:gd name="T63" fmla="*/ 903 h 976"/>
              <a:gd name="T64" fmla="*/ 2509 w 4561"/>
              <a:gd name="T65" fmla="*/ 910 h 976"/>
              <a:gd name="T66" fmla="*/ 3152 w 4561"/>
              <a:gd name="T67" fmla="*/ 877 h 976"/>
              <a:gd name="T68" fmla="*/ 3705 w 4561"/>
              <a:gd name="T69" fmla="*/ 809 h 976"/>
              <a:gd name="T70" fmla="*/ 4134 w 4561"/>
              <a:gd name="T71" fmla="*/ 713 h 976"/>
              <a:gd name="T72" fmla="*/ 4412 w 4561"/>
              <a:gd name="T73" fmla="*/ 596 h 976"/>
              <a:gd name="T74" fmla="*/ 4457 w 4561"/>
              <a:gd name="T75" fmla="*/ 561 h 976"/>
              <a:gd name="T76" fmla="*/ 4497 w 4561"/>
              <a:gd name="T77" fmla="*/ 481 h 976"/>
              <a:gd name="T78" fmla="*/ 4491 w 4561"/>
              <a:gd name="T79" fmla="*/ 461 h 976"/>
              <a:gd name="T80" fmla="*/ 4408 w 4561"/>
              <a:gd name="T81" fmla="*/ 379 h 976"/>
              <a:gd name="T82" fmla="*/ 4247 w 4561"/>
              <a:gd name="T83" fmla="*/ 302 h 976"/>
              <a:gd name="T84" fmla="*/ 3865 w 4561"/>
              <a:gd name="T85" fmla="*/ 198 h 976"/>
              <a:gd name="T86" fmla="*/ 3349 w 4561"/>
              <a:gd name="T87" fmla="*/ 119 h 976"/>
              <a:gd name="T88" fmla="*/ 2732 w 4561"/>
              <a:gd name="T89" fmla="*/ 73 h 976"/>
              <a:gd name="T90" fmla="*/ 2051 w 4561"/>
              <a:gd name="T91" fmla="*/ 66 h 976"/>
              <a:gd name="T92" fmla="*/ 1409 w 4561"/>
              <a:gd name="T93" fmla="*/ 100 h 976"/>
              <a:gd name="T94" fmla="*/ 856 w 4561"/>
              <a:gd name="T95" fmla="*/ 168 h 976"/>
              <a:gd name="T96" fmla="*/ 427 w 4561"/>
              <a:gd name="T97" fmla="*/ 264 h 976"/>
              <a:gd name="T98" fmla="*/ 149 w 4561"/>
              <a:gd name="T99" fmla="*/ 381 h 976"/>
              <a:gd name="T100" fmla="*/ 104 w 4561"/>
              <a:gd name="T101" fmla="*/ 415 h 976"/>
              <a:gd name="T102" fmla="*/ 63 w 4561"/>
              <a:gd name="T103" fmla="*/ 497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61" h="976">
                <a:moveTo>
                  <a:pt x="1" y="496"/>
                </a:moveTo>
                <a:cubicBezTo>
                  <a:pt x="0" y="491"/>
                  <a:pt x="0" y="486"/>
                  <a:pt x="2" y="480"/>
                </a:cubicBezTo>
                <a:lnTo>
                  <a:pt x="14" y="434"/>
                </a:lnTo>
                <a:cubicBezTo>
                  <a:pt x="15" y="430"/>
                  <a:pt x="16" y="427"/>
                  <a:pt x="19" y="423"/>
                </a:cubicBezTo>
                <a:lnTo>
                  <a:pt x="53" y="377"/>
                </a:lnTo>
                <a:cubicBezTo>
                  <a:pt x="54" y="375"/>
                  <a:pt x="56" y="373"/>
                  <a:pt x="59" y="371"/>
                </a:cubicBezTo>
                <a:lnTo>
                  <a:pt x="114" y="328"/>
                </a:lnTo>
                <a:cubicBezTo>
                  <a:pt x="115" y="327"/>
                  <a:pt x="117" y="326"/>
                  <a:pt x="118" y="325"/>
                </a:cubicBezTo>
                <a:lnTo>
                  <a:pt x="194" y="283"/>
                </a:lnTo>
                <a:lnTo>
                  <a:pt x="291" y="242"/>
                </a:lnTo>
                <a:lnTo>
                  <a:pt x="406" y="203"/>
                </a:lnTo>
                <a:lnTo>
                  <a:pt x="538" y="168"/>
                </a:lnTo>
                <a:lnTo>
                  <a:pt x="685" y="135"/>
                </a:lnTo>
                <a:lnTo>
                  <a:pt x="845" y="105"/>
                </a:lnTo>
                <a:lnTo>
                  <a:pt x="1019" y="79"/>
                </a:lnTo>
                <a:lnTo>
                  <a:pt x="1206" y="56"/>
                </a:lnTo>
                <a:lnTo>
                  <a:pt x="1402" y="37"/>
                </a:lnTo>
                <a:lnTo>
                  <a:pt x="1610" y="22"/>
                </a:lnTo>
                <a:lnTo>
                  <a:pt x="1826" y="10"/>
                </a:lnTo>
                <a:lnTo>
                  <a:pt x="2049" y="2"/>
                </a:lnTo>
                <a:lnTo>
                  <a:pt x="2280" y="0"/>
                </a:lnTo>
                <a:lnTo>
                  <a:pt x="2511" y="2"/>
                </a:lnTo>
                <a:lnTo>
                  <a:pt x="2734" y="9"/>
                </a:lnTo>
                <a:lnTo>
                  <a:pt x="2951" y="22"/>
                </a:lnTo>
                <a:lnTo>
                  <a:pt x="3158" y="37"/>
                </a:lnTo>
                <a:lnTo>
                  <a:pt x="3356" y="56"/>
                </a:lnTo>
                <a:lnTo>
                  <a:pt x="3541" y="79"/>
                </a:lnTo>
                <a:lnTo>
                  <a:pt x="3715" y="105"/>
                </a:lnTo>
                <a:lnTo>
                  <a:pt x="3876" y="135"/>
                </a:lnTo>
                <a:lnTo>
                  <a:pt x="4022" y="167"/>
                </a:lnTo>
                <a:lnTo>
                  <a:pt x="4153" y="203"/>
                </a:lnTo>
                <a:lnTo>
                  <a:pt x="4268" y="241"/>
                </a:lnTo>
                <a:lnTo>
                  <a:pt x="4364" y="282"/>
                </a:lnTo>
                <a:lnTo>
                  <a:pt x="4443" y="325"/>
                </a:lnTo>
                <a:cubicBezTo>
                  <a:pt x="4444" y="326"/>
                  <a:pt x="4446" y="327"/>
                  <a:pt x="4447" y="328"/>
                </a:cubicBezTo>
                <a:lnTo>
                  <a:pt x="4502" y="371"/>
                </a:lnTo>
                <a:cubicBezTo>
                  <a:pt x="4504" y="373"/>
                  <a:pt x="4506" y="375"/>
                  <a:pt x="4508" y="377"/>
                </a:cubicBezTo>
                <a:lnTo>
                  <a:pt x="4542" y="423"/>
                </a:lnTo>
                <a:cubicBezTo>
                  <a:pt x="4545" y="427"/>
                  <a:pt x="4546" y="430"/>
                  <a:pt x="4547" y="434"/>
                </a:cubicBezTo>
                <a:lnTo>
                  <a:pt x="4559" y="480"/>
                </a:lnTo>
                <a:cubicBezTo>
                  <a:pt x="4561" y="486"/>
                  <a:pt x="4561" y="491"/>
                  <a:pt x="4559" y="496"/>
                </a:cubicBezTo>
                <a:lnTo>
                  <a:pt x="4547" y="543"/>
                </a:lnTo>
                <a:cubicBezTo>
                  <a:pt x="4546" y="547"/>
                  <a:pt x="4545" y="551"/>
                  <a:pt x="4542" y="555"/>
                </a:cubicBezTo>
                <a:lnTo>
                  <a:pt x="4508" y="600"/>
                </a:lnTo>
                <a:cubicBezTo>
                  <a:pt x="4506" y="602"/>
                  <a:pt x="4505" y="604"/>
                  <a:pt x="4502" y="605"/>
                </a:cubicBezTo>
                <a:lnTo>
                  <a:pt x="4447" y="649"/>
                </a:lnTo>
                <a:cubicBezTo>
                  <a:pt x="4446" y="651"/>
                  <a:pt x="4445" y="652"/>
                  <a:pt x="4443" y="652"/>
                </a:cubicBezTo>
                <a:lnTo>
                  <a:pt x="4367" y="694"/>
                </a:lnTo>
                <a:lnTo>
                  <a:pt x="4270" y="735"/>
                </a:lnTo>
                <a:lnTo>
                  <a:pt x="4155" y="774"/>
                </a:lnTo>
                <a:lnTo>
                  <a:pt x="4024" y="809"/>
                </a:lnTo>
                <a:lnTo>
                  <a:pt x="3878" y="843"/>
                </a:lnTo>
                <a:lnTo>
                  <a:pt x="3716" y="872"/>
                </a:lnTo>
                <a:lnTo>
                  <a:pt x="3542" y="898"/>
                </a:lnTo>
                <a:lnTo>
                  <a:pt x="3356" y="921"/>
                </a:lnTo>
                <a:lnTo>
                  <a:pt x="3159" y="940"/>
                </a:lnTo>
                <a:lnTo>
                  <a:pt x="2952" y="956"/>
                </a:lnTo>
                <a:lnTo>
                  <a:pt x="2735" y="967"/>
                </a:lnTo>
                <a:lnTo>
                  <a:pt x="2511" y="974"/>
                </a:lnTo>
                <a:lnTo>
                  <a:pt x="2281" y="976"/>
                </a:lnTo>
                <a:lnTo>
                  <a:pt x="2050" y="974"/>
                </a:lnTo>
                <a:lnTo>
                  <a:pt x="1826" y="967"/>
                </a:lnTo>
                <a:lnTo>
                  <a:pt x="1611" y="956"/>
                </a:lnTo>
                <a:lnTo>
                  <a:pt x="1403" y="940"/>
                </a:lnTo>
                <a:lnTo>
                  <a:pt x="1206" y="921"/>
                </a:lnTo>
                <a:lnTo>
                  <a:pt x="1020" y="898"/>
                </a:lnTo>
                <a:lnTo>
                  <a:pt x="846" y="872"/>
                </a:lnTo>
                <a:lnTo>
                  <a:pt x="686" y="843"/>
                </a:lnTo>
                <a:lnTo>
                  <a:pt x="539" y="810"/>
                </a:lnTo>
                <a:lnTo>
                  <a:pt x="408" y="774"/>
                </a:lnTo>
                <a:lnTo>
                  <a:pt x="293" y="736"/>
                </a:lnTo>
                <a:lnTo>
                  <a:pt x="197" y="696"/>
                </a:lnTo>
                <a:lnTo>
                  <a:pt x="118" y="652"/>
                </a:lnTo>
                <a:cubicBezTo>
                  <a:pt x="116" y="652"/>
                  <a:pt x="115" y="651"/>
                  <a:pt x="113" y="649"/>
                </a:cubicBezTo>
                <a:lnTo>
                  <a:pt x="58" y="605"/>
                </a:lnTo>
                <a:cubicBezTo>
                  <a:pt x="56" y="604"/>
                  <a:pt x="55" y="602"/>
                  <a:pt x="53" y="600"/>
                </a:cubicBezTo>
                <a:lnTo>
                  <a:pt x="19" y="555"/>
                </a:lnTo>
                <a:cubicBezTo>
                  <a:pt x="16" y="551"/>
                  <a:pt x="15" y="547"/>
                  <a:pt x="13" y="543"/>
                </a:cubicBezTo>
                <a:lnTo>
                  <a:pt x="1" y="496"/>
                </a:lnTo>
                <a:close/>
                <a:moveTo>
                  <a:pt x="75" y="528"/>
                </a:moveTo>
                <a:lnTo>
                  <a:pt x="70" y="516"/>
                </a:lnTo>
                <a:lnTo>
                  <a:pt x="104" y="561"/>
                </a:lnTo>
                <a:lnTo>
                  <a:pt x="98" y="555"/>
                </a:lnTo>
                <a:lnTo>
                  <a:pt x="153" y="599"/>
                </a:lnTo>
                <a:lnTo>
                  <a:pt x="149" y="596"/>
                </a:lnTo>
                <a:lnTo>
                  <a:pt x="222" y="637"/>
                </a:lnTo>
                <a:lnTo>
                  <a:pt x="314" y="675"/>
                </a:lnTo>
                <a:lnTo>
                  <a:pt x="425" y="713"/>
                </a:lnTo>
                <a:lnTo>
                  <a:pt x="554" y="747"/>
                </a:lnTo>
                <a:lnTo>
                  <a:pt x="697" y="780"/>
                </a:lnTo>
                <a:lnTo>
                  <a:pt x="855" y="809"/>
                </a:lnTo>
                <a:lnTo>
                  <a:pt x="1027" y="835"/>
                </a:lnTo>
                <a:lnTo>
                  <a:pt x="1213" y="858"/>
                </a:lnTo>
                <a:lnTo>
                  <a:pt x="1408" y="877"/>
                </a:lnTo>
                <a:lnTo>
                  <a:pt x="1614" y="893"/>
                </a:lnTo>
                <a:lnTo>
                  <a:pt x="1828" y="903"/>
                </a:lnTo>
                <a:lnTo>
                  <a:pt x="2051" y="910"/>
                </a:lnTo>
                <a:lnTo>
                  <a:pt x="2280" y="912"/>
                </a:lnTo>
                <a:lnTo>
                  <a:pt x="2509" y="910"/>
                </a:lnTo>
                <a:lnTo>
                  <a:pt x="2732" y="904"/>
                </a:lnTo>
                <a:lnTo>
                  <a:pt x="2947" y="893"/>
                </a:lnTo>
                <a:lnTo>
                  <a:pt x="3152" y="877"/>
                </a:lnTo>
                <a:lnTo>
                  <a:pt x="3349" y="858"/>
                </a:lnTo>
                <a:lnTo>
                  <a:pt x="3533" y="835"/>
                </a:lnTo>
                <a:lnTo>
                  <a:pt x="3705" y="809"/>
                </a:lnTo>
                <a:lnTo>
                  <a:pt x="3863" y="780"/>
                </a:lnTo>
                <a:lnTo>
                  <a:pt x="4007" y="748"/>
                </a:lnTo>
                <a:lnTo>
                  <a:pt x="4134" y="713"/>
                </a:lnTo>
                <a:lnTo>
                  <a:pt x="4245" y="676"/>
                </a:lnTo>
                <a:lnTo>
                  <a:pt x="4336" y="638"/>
                </a:lnTo>
                <a:lnTo>
                  <a:pt x="4412" y="596"/>
                </a:lnTo>
                <a:lnTo>
                  <a:pt x="4407" y="599"/>
                </a:lnTo>
                <a:lnTo>
                  <a:pt x="4462" y="555"/>
                </a:lnTo>
                <a:lnTo>
                  <a:pt x="4457" y="561"/>
                </a:lnTo>
                <a:lnTo>
                  <a:pt x="4491" y="516"/>
                </a:lnTo>
                <a:lnTo>
                  <a:pt x="4485" y="528"/>
                </a:lnTo>
                <a:lnTo>
                  <a:pt x="4497" y="481"/>
                </a:lnTo>
                <a:lnTo>
                  <a:pt x="4497" y="497"/>
                </a:lnTo>
                <a:lnTo>
                  <a:pt x="4486" y="451"/>
                </a:lnTo>
                <a:lnTo>
                  <a:pt x="4491" y="461"/>
                </a:lnTo>
                <a:lnTo>
                  <a:pt x="4457" y="415"/>
                </a:lnTo>
                <a:lnTo>
                  <a:pt x="4463" y="422"/>
                </a:lnTo>
                <a:lnTo>
                  <a:pt x="4408" y="379"/>
                </a:lnTo>
                <a:lnTo>
                  <a:pt x="4412" y="381"/>
                </a:lnTo>
                <a:lnTo>
                  <a:pt x="4339" y="341"/>
                </a:lnTo>
                <a:lnTo>
                  <a:pt x="4247" y="302"/>
                </a:lnTo>
                <a:lnTo>
                  <a:pt x="4136" y="264"/>
                </a:lnTo>
                <a:lnTo>
                  <a:pt x="4009" y="230"/>
                </a:lnTo>
                <a:lnTo>
                  <a:pt x="3865" y="198"/>
                </a:lnTo>
                <a:lnTo>
                  <a:pt x="3706" y="168"/>
                </a:lnTo>
                <a:lnTo>
                  <a:pt x="3534" y="142"/>
                </a:lnTo>
                <a:lnTo>
                  <a:pt x="3349" y="119"/>
                </a:lnTo>
                <a:lnTo>
                  <a:pt x="3153" y="100"/>
                </a:lnTo>
                <a:lnTo>
                  <a:pt x="2948" y="85"/>
                </a:lnTo>
                <a:lnTo>
                  <a:pt x="2732" y="73"/>
                </a:lnTo>
                <a:lnTo>
                  <a:pt x="2510" y="66"/>
                </a:lnTo>
                <a:lnTo>
                  <a:pt x="2281" y="64"/>
                </a:lnTo>
                <a:lnTo>
                  <a:pt x="2051" y="66"/>
                </a:lnTo>
                <a:lnTo>
                  <a:pt x="1829" y="73"/>
                </a:lnTo>
                <a:lnTo>
                  <a:pt x="1615" y="85"/>
                </a:lnTo>
                <a:lnTo>
                  <a:pt x="1409" y="100"/>
                </a:lnTo>
                <a:lnTo>
                  <a:pt x="1213" y="119"/>
                </a:lnTo>
                <a:lnTo>
                  <a:pt x="1028" y="142"/>
                </a:lnTo>
                <a:lnTo>
                  <a:pt x="856" y="168"/>
                </a:lnTo>
                <a:lnTo>
                  <a:pt x="698" y="198"/>
                </a:lnTo>
                <a:lnTo>
                  <a:pt x="555" y="229"/>
                </a:lnTo>
                <a:lnTo>
                  <a:pt x="427" y="264"/>
                </a:lnTo>
                <a:lnTo>
                  <a:pt x="316" y="301"/>
                </a:lnTo>
                <a:lnTo>
                  <a:pt x="225" y="339"/>
                </a:lnTo>
                <a:lnTo>
                  <a:pt x="149" y="381"/>
                </a:lnTo>
                <a:lnTo>
                  <a:pt x="153" y="379"/>
                </a:lnTo>
                <a:lnTo>
                  <a:pt x="98" y="422"/>
                </a:lnTo>
                <a:lnTo>
                  <a:pt x="104" y="415"/>
                </a:lnTo>
                <a:lnTo>
                  <a:pt x="70" y="461"/>
                </a:lnTo>
                <a:lnTo>
                  <a:pt x="75" y="451"/>
                </a:lnTo>
                <a:lnTo>
                  <a:pt x="63" y="497"/>
                </a:lnTo>
                <a:lnTo>
                  <a:pt x="63" y="481"/>
                </a:lnTo>
                <a:lnTo>
                  <a:pt x="75" y="528"/>
                </a:lnTo>
                <a:close/>
              </a:path>
            </a:pathLst>
          </a:custGeom>
          <a:solidFill>
            <a:srgbClr val="B6B6B6"/>
          </a:solidFill>
          <a:ln w="0" cap="flat">
            <a:solidFill>
              <a:srgbClr val="B6B6B6"/>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31" name="Rectangle 39"/>
          <p:cNvSpPr>
            <a:spLocks noChangeArrowheads="1"/>
          </p:cNvSpPr>
          <p:nvPr/>
        </p:nvSpPr>
        <p:spPr bwMode="auto">
          <a:xfrm>
            <a:off x="4508500" y="3424238"/>
            <a:ext cx="8784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bg-BG" sz="1100" b="1" i="0" u="none" strike="noStrike" cap="none" normalizeH="0" baseline="0" dirty="0">
                <a:ln>
                  <a:noFill/>
                </a:ln>
                <a:solidFill>
                  <a:srgbClr val="000000"/>
                </a:solidFill>
                <a:effectLst/>
                <a:latin typeface="Calibri" panose="020F0502020204030204" pitchFamily="34" charset="0"/>
              </a:rPr>
              <a:t>DOLNI DABNIL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bg-BG" sz="1100" b="1" dirty="0">
                <a:solidFill>
                  <a:srgbClr val="000000"/>
                </a:solidFill>
                <a:latin typeface="Calibri" panose="020F0502020204030204" pitchFamily="34" charset="0"/>
              </a:rPr>
              <a:t>RESERVOIR</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pic>
        <p:nvPicPr>
          <p:cNvPr id="1065" name="Picture 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17763" y="2019300"/>
            <a:ext cx="125571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0" name="Picture 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51300" y="4835525"/>
            <a:ext cx="20177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2" name="Picture 4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51300" y="4819650"/>
            <a:ext cx="20002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49"/>
          <p:cNvSpPr>
            <a:spLocks noEditPoints="1"/>
          </p:cNvSpPr>
          <p:nvPr/>
        </p:nvSpPr>
        <p:spPr bwMode="auto">
          <a:xfrm>
            <a:off x="4046538" y="4816475"/>
            <a:ext cx="2001838" cy="455613"/>
          </a:xfrm>
          <a:custGeom>
            <a:avLst/>
            <a:gdLst>
              <a:gd name="T0" fmla="*/ 11 w 3905"/>
              <a:gd name="T1" fmla="*/ 438 h 976"/>
              <a:gd name="T2" fmla="*/ 43 w 3905"/>
              <a:gd name="T3" fmla="*/ 386 h 976"/>
              <a:gd name="T4" fmla="*/ 157 w 3905"/>
              <a:gd name="T5" fmla="*/ 295 h 976"/>
              <a:gd name="T6" fmla="*/ 450 w 3905"/>
              <a:gd name="T7" fmla="*/ 176 h 976"/>
              <a:gd name="T8" fmla="*/ 864 w 3905"/>
              <a:gd name="T9" fmla="*/ 83 h 976"/>
              <a:gd name="T10" fmla="*/ 1374 w 3905"/>
              <a:gd name="T11" fmla="*/ 22 h 976"/>
              <a:gd name="T12" fmla="*/ 1952 w 3905"/>
              <a:gd name="T13" fmla="*/ 0 h 976"/>
              <a:gd name="T14" fmla="*/ 2531 w 3905"/>
              <a:gd name="T15" fmla="*/ 22 h 976"/>
              <a:gd name="T16" fmla="*/ 3041 w 3905"/>
              <a:gd name="T17" fmla="*/ 83 h 976"/>
              <a:gd name="T18" fmla="*/ 3455 w 3905"/>
              <a:gd name="T19" fmla="*/ 176 h 976"/>
              <a:gd name="T20" fmla="*/ 3747 w 3905"/>
              <a:gd name="T21" fmla="*/ 294 h 976"/>
              <a:gd name="T22" fmla="*/ 3863 w 3905"/>
              <a:gd name="T23" fmla="*/ 386 h 976"/>
              <a:gd name="T24" fmla="*/ 3894 w 3905"/>
              <a:gd name="T25" fmla="*/ 438 h 976"/>
              <a:gd name="T26" fmla="*/ 3894 w 3905"/>
              <a:gd name="T27" fmla="*/ 539 h 976"/>
              <a:gd name="T28" fmla="*/ 3863 w 3905"/>
              <a:gd name="T29" fmla="*/ 591 h 976"/>
              <a:gd name="T30" fmla="*/ 3748 w 3905"/>
              <a:gd name="T31" fmla="*/ 682 h 976"/>
              <a:gd name="T32" fmla="*/ 3455 w 3905"/>
              <a:gd name="T33" fmla="*/ 802 h 976"/>
              <a:gd name="T34" fmla="*/ 3041 w 3905"/>
              <a:gd name="T35" fmla="*/ 894 h 976"/>
              <a:gd name="T36" fmla="*/ 2531 w 3905"/>
              <a:gd name="T37" fmla="*/ 954 h 976"/>
              <a:gd name="T38" fmla="*/ 1953 w 3905"/>
              <a:gd name="T39" fmla="*/ 976 h 976"/>
              <a:gd name="T40" fmla="*/ 1374 w 3905"/>
              <a:gd name="T41" fmla="*/ 954 h 976"/>
              <a:gd name="T42" fmla="*/ 864 w 3905"/>
              <a:gd name="T43" fmla="*/ 894 h 976"/>
              <a:gd name="T44" fmla="*/ 450 w 3905"/>
              <a:gd name="T45" fmla="*/ 802 h 976"/>
              <a:gd name="T46" fmla="*/ 158 w 3905"/>
              <a:gd name="T47" fmla="*/ 683 h 976"/>
              <a:gd name="T48" fmla="*/ 43 w 3905"/>
              <a:gd name="T49" fmla="*/ 591 h 976"/>
              <a:gd name="T50" fmla="*/ 11 w 3905"/>
              <a:gd name="T51" fmla="*/ 539 h 976"/>
              <a:gd name="T52" fmla="*/ 25 w 3905"/>
              <a:gd name="T53" fmla="*/ 533 h 976"/>
              <a:gd name="T54" fmla="*/ 101 w 3905"/>
              <a:gd name="T55" fmla="*/ 626 h 976"/>
              <a:gd name="T56" fmla="*/ 247 w 3905"/>
              <a:gd name="T57" fmla="*/ 710 h 976"/>
              <a:gd name="T58" fmla="*/ 580 w 3905"/>
              <a:gd name="T59" fmla="*/ 821 h 976"/>
              <a:gd name="T60" fmla="*/ 1027 w 3905"/>
              <a:gd name="T61" fmla="*/ 903 h 976"/>
              <a:gd name="T62" fmla="*/ 1561 w 3905"/>
              <a:gd name="T63" fmla="*/ 950 h 976"/>
              <a:gd name="T64" fmla="*/ 2151 w 3905"/>
              <a:gd name="T65" fmla="*/ 958 h 976"/>
              <a:gd name="T66" fmla="*/ 2709 w 3905"/>
              <a:gd name="T67" fmla="*/ 923 h 976"/>
              <a:gd name="T68" fmla="*/ 3188 w 3905"/>
              <a:gd name="T69" fmla="*/ 852 h 976"/>
              <a:gd name="T70" fmla="*/ 3561 w 3905"/>
              <a:gd name="T71" fmla="*/ 750 h 976"/>
              <a:gd name="T72" fmla="*/ 3805 w 3905"/>
              <a:gd name="T73" fmla="*/ 625 h 976"/>
              <a:gd name="T74" fmla="*/ 3851 w 3905"/>
              <a:gd name="T75" fmla="*/ 581 h 976"/>
              <a:gd name="T76" fmla="*/ 3889 w 3905"/>
              <a:gd name="T77" fmla="*/ 487 h 976"/>
              <a:gd name="T78" fmla="*/ 3880 w 3905"/>
              <a:gd name="T79" fmla="*/ 444 h 976"/>
              <a:gd name="T80" fmla="*/ 3804 w 3905"/>
              <a:gd name="T81" fmla="*/ 351 h 976"/>
              <a:gd name="T82" fmla="*/ 3658 w 3905"/>
              <a:gd name="T83" fmla="*/ 267 h 976"/>
              <a:gd name="T84" fmla="*/ 3326 w 3905"/>
              <a:gd name="T85" fmla="*/ 157 h 976"/>
              <a:gd name="T86" fmla="*/ 2879 w 3905"/>
              <a:gd name="T87" fmla="*/ 74 h 976"/>
              <a:gd name="T88" fmla="*/ 2344 w 3905"/>
              <a:gd name="T89" fmla="*/ 26 h 976"/>
              <a:gd name="T90" fmla="*/ 1754 w 3905"/>
              <a:gd name="T91" fmla="*/ 18 h 976"/>
              <a:gd name="T92" fmla="*/ 1197 w 3905"/>
              <a:gd name="T93" fmla="*/ 54 h 976"/>
              <a:gd name="T94" fmla="*/ 718 w 3905"/>
              <a:gd name="T95" fmla="*/ 126 h 976"/>
              <a:gd name="T96" fmla="*/ 343 w 3905"/>
              <a:gd name="T97" fmla="*/ 228 h 976"/>
              <a:gd name="T98" fmla="*/ 100 w 3905"/>
              <a:gd name="T99" fmla="*/ 352 h 976"/>
              <a:gd name="T100" fmla="*/ 55 w 3905"/>
              <a:gd name="T101" fmla="*/ 396 h 976"/>
              <a:gd name="T102" fmla="*/ 16 w 3905"/>
              <a:gd name="T103" fmla="*/ 49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5" h="976">
                <a:moveTo>
                  <a:pt x="1" y="490"/>
                </a:moveTo>
                <a:cubicBezTo>
                  <a:pt x="0" y="489"/>
                  <a:pt x="0" y="488"/>
                  <a:pt x="1" y="487"/>
                </a:cubicBezTo>
                <a:lnTo>
                  <a:pt x="11" y="438"/>
                </a:lnTo>
                <a:cubicBezTo>
                  <a:pt x="11" y="437"/>
                  <a:pt x="11" y="436"/>
                  <a:pt x="12" y="435"/>
                </a:cubicBezTo>
                <a:lnTo>
                  <a:pt x="42" y="387"/>
                </a:lnTo>
                <a:cubicBezTo>
                  <a:pt x="42" y="387"/>
                  <a:pt x="42" y="386"/>
                  <a:pt x="43" y="386"/>
                </a:cubicBezTo>
                <a:lnTo>
                  <a:pt x="90" y="340"/>
                </a:lnTo>
                <a:cubicBezTo>
                  <a:pt x="90" y="339"/>
                  <a:pt x="91" y="339"/>
                  <a:pt x="91" y="339"/>
                </a:cubicBezTo>
                <a:lnTo>
                  <a:pt x="157" y="295"/>
                </a:lnTo>
                <a:lnTo>
                  <a:pt x="240" y="252"/>
                </a:lnTo>
                <a:lnTo>
                  <a:pt x="337" y="213"/>
                </a:lnTo>
                <a:lnTo>
                  <a:pt x="450" y="176"/>
                </a:lnTo>
                <a:lnTo>
                  <a:pt x="576" y="142"/>
                </a:lnTo>
                <a:lnTo>
                  <a:pt x="715" y="111"/>
                </a:lnTo>
                <a:lnTo>
                  <a:pt x="864" y="83"/>
                </a:lnTo>
                <a:lnTo>
                  <a:pt x="1025" y="59"/>
                </a:lnTo>
                <a:lnTo>
                  <a:pt x="1196" y="39"/>
                </a:lnTo>
                <a:lnTo>
                  <a:pt x="1374" y="22"/>
                </a:lnTo>
                <a:lnTo>
                  <a:pt x="1560" y="10"/>
                </a:lnTo>
                <a:lnTo>
                  <a:pt x="1753" y="2"/>
                </a:lnTo>
                <a:lnTo>
                  <a:pt x="1952" y="0"/>
                </a:lnTo>
                <a:lnTo>
                  <a:pt x="2152" y="2"/>
                </a:lnTo>
                <a:lnTo>
                  <a:pt x="2345" y="10"/>
                </a:lnTo>
                <a:lnTo>
                  <a:pt x="2531" y="22"/>
                </a:lnTo>
                <a:lnTo>
                  <a:pt x="2710" y="38"/>
                </a:lnTo>
                <a:lnTo>
                  <a:pt x="2880" y="59"/>
                </a:lnTo>
                <a:lnTo>
                  <a:pt x="3041" y="83"/>
                </a:lnTo>
                <a:lnTo>
                  <a:pt x="3191" y="111"/>
                </a:lnTo>
                <a:lnTo>
                  <a:pt x="3329" y="142"/>
                </a:lnTo>
                <a:lnTo>
                  <a:pt x="3455" y="176"/>
                </a:lnTo>
                <a:lnTo>
                  <a:pt x="3567" y="213"/>
                </a:lnTo>
                <a:lnTo>
                  <a:pt x="3664" y="252"/>
                </a:lnTo>
                <a:lnTo>
                  <a:pt x="3747" y="294"/>
                </a:lnTo>
                <a:lnTo>
                  <a:pt x="3814" y="339"/>
                </a:lnTo>
                <a:cubicBezTo>
                  <a:pt x="3814" y="339"/>
                  <a:pt x="3815" y="339"/>
                  <a:pt x="3815" y="340"/>
                </a:cubicBezTo>
                <a:lnTo>
                  <a:pt x="3863" y="386"/>
                </a:lnTo>
                <a:cubicBezTo>
                  <a:pt x="3864" y="386"/>
                  <a:pt x="3864" y="387"/>
                  <a:pt x="3864" y="387"/>
                </a:cubicBezTo>
                <a:lnTo>
                  <a:pt x="3893" y="435"/>
                </a:lnTo>
                <a:cubicBezTo>
                  <a:pt x="3894" y="436"/>
                  <a:pt x="3894" y="437"/>
                  <a:pt x="3894" y="438"/>
                </a:cubicBezTo>
                <a:lnTo>
                  <a:pt x="3904" y="487"/>
                </a:lnTo>
                <a:cubicBezTo>
                  <a:pt x="3905" y="488"/>
                  <a:pt x="3905" y="489"/>
                  <a:pt x="3904" y="490"/>
                </a:cubicBezTo>
                <a:lnTo>
                  <a:pt x="3894" y="539"/>
                </a:lnTo>
                <a:cubicBezTo>
                  <a:pt x="3894" y="540"/>
                  <a:pt x="3894" y="541"/>
                  <a:pt x="3893" y="542"/>
                </a:cubicBezTo>
                <a:lnTo>
                  <a:pt x="3864" y="590"/>
                </a:lnTo>
                <a:cubicBezTo>
                  <a:pt x="3864" y="590"/>
                  <a:pt x="3864" y="591"/>
                  <a:pt x="3863" y="591"/>
                </a:cubicBezTo>
                <a:lnTo>
                  <a:pt x="3815" y="637"/>
                </a:lnTo>
                <a:cubicBezTo>
                  <a:pt x="3815" y="638"/>
                  <a:pt x="3814" y="638"/>
                  <a:pt x="3814" y="638"/>
                </a:cubicBezTo>
                <a:lnTo>
                  <a:pt x="3748" y="682"/>
                </a:lnTo>
                <a:lnTo>
                  <a:pt x="3665" y="725"/>
                </a:lnTo>
                <a:lnTo>
                  <a:pt x="3568" y="765"/>
                </a:lnTo>
                <a:lnTo>
                  <a:pt x="3455" y="802"/>
                </a:lnTo>
                <a:lnTo>
                  <a:pt x="3330" y="836"/>
                </a:lnTo>
                <a:lnTo>
                  <a:pt x="3191" y="867"/>
                </a:lnTo>
                <a:lnTo>
                  <a:pt x="3041" y="894"/>
                </a:lnTo>
                <a:lnTo>
                  <a:pt x="2881" y="918"/>
                </a:lnTo>
                <a:lnTo>
                  <a:pt x="2710" y="938"/>
                </a:lnTo>
                <a:lnTo>
                  <a:pt x="2531" y="954"/>
                </a:lnTo>
                <a:lnTo>
                  <a:pt x="2345" y="966"/>
                </a:lnTo>
                <a:lnTo>
                  <a:pt x="2152" y="974"/>
                </a:lnTo>
                <a:lnTo>
                  <a:pt x="1953" y="976"/>
                </a:lnTo>
                <a:lnTo>
                  <a:pt x="1753" y="974"/>
                </a:lnTo>
                <a:lnTo>
                  <a:pt x="1560" y="966"/>
                </a:lnTo>
                <a:lnTo>
                  <a:pt x="1374" y="954"/>
                </a:lnTo>
                <a:lnTo>
                  <a:pt x="1196" y="938"/>
                </a:lnTo>
                <a:lnTo>
                  <a:pt x="1026" y="918"/>
                </a:lnTo>
                <a:lnTo>
                  <a:pt x="864" y="894"/>
                </a:lnTo>
                <a:lnTo>
                  <a:pt x="715" y="867"/>
                </a:lnTo>
                <a:lnTo>
                  <a:pt x="577" y="836"/>
                </a:lnTo>
                <a:lnTo>
                  <a:pt x="450" y="802"/>
                </a:lnTo>
                <a:lnTo>
                  <a:pt x="338" y="765"/>
                </a:lnTo>
                <a:lnTo>
                  <a:pt x="240" y="725"/>
                </a:lnTo>
                <a:lnTo>
                  <a:pt x="158" y="683"/>
                </a:lnTo>
                <a:lnTo>
                  <a:pt x="91" y="638"/>
                </a:lnTo>
                <a:cubicBezTo>
                  <a:pt x="91" y="638"/>
                  <a:pt x="90" y="638"/>
                  <a:pt x="90" y="637"/>
                </a:cubicBezTo>
                <a:lnTo>
                  <a:pt x="43" y="591"/>
                </a:lnTo>
                <a:cubicBezTo>
                  <a:pt x="42" y="591"/>
                  <a:pt x="42" y="590"/>
                  <a:pt x="42" y="590"/>
                </a:cubicBezTo>
                <a:lnTo>
                  <a:pt x="12" y="542"/>
                </a:lnTo>
                <a:cubicBezTo>
                  <a:pt x="11" y="541"/>
                  <a:pt x="11" y="540"/>
                  <a:pt x="11" y="539"/>
                </a:cubicBezTo>
                <a:lnTo>
                  <a:pt x="1" y="490"/>
                </a:lnTo>
                <a:close/>
                <a:moveTo>
                  <a:pt x="26" y="536"/>
                </a:moveTo>
                <a:lnTo>
                  <a:pt x="25" y="533"/>
                </a:lnTo>
                <a:lnTo>
                  <a:pt x="55" y="581"/>
                </a:lnTo>
                <a:lnTo>
                  <a:pt x="54" y="580"/>
                </a:lnTo>
                <a:lnTo>
                  <a:pt x="101" y="626"/>
                </a:lnTo>
                <a:lnTo>
                  <a:pt x="100" y="625"/>
                </a:lnTo>
                <a:lnTo>
                  <a:pt x="165" y="668"/>
                </a:lnTo>
                <a:lnTo>
                  <a:pt x="247" y="710"/>
                </a:lnTo>
                <a:lnTo>
                  <a:pt x="343" y="750"/>
                </a:lnTo>
                <a:lnTo>
                  <a:pt x="455" y="787"/>
                </a:lnTo>
                <a:lnTo>
                  <a:pt x="580" y="821"/>
                </a:lnTo>
                <a:lnTo>
                  <a:pt x="718" y="852"/>
                </a:lnTo>
                <a:lnTo>
                  <a:pt x="867" y="879"/>
                </a:lnTo>
                <a:lnTo>
                  <a:pt x="1027" y="903"/>
                </a:lnTo>
                <a:lnTo>
                  <a:pt x="1197" y="922"/>
                </a:lnTo>
                <a:lnTo>
                  <a:pt x="1375" y="938"/>
                </a:lnTo>
                <a:lnTo>
                  <a:pt x="1561" y="950"/>
                </a:lnTo>
                <a:lnTo>
                  <a:pt x="1754" y="958"/>
                </a:lnTo>
                <a:lnTo>
                  <a:pt x="1952" y="960"/>
                </a:lnTo>
                <a:lnTo>
                  <a:pt x="2151" y="958"/>
                </a:lnTo>
                <a:lnTo>
                  <a:pt x="2344" y="950"/>
                </a:lnTo>
                <a:lnTo>
                  <a:pt x="2530" y="938"/>
                </a:lnTo>
                <a:lnTo>
                  <a:pt x="2709" y="923"/>
                </a:lnTo>
                <a:lnTo>
                  <a:pt x="2878" y="903"/>
                </a:lnTo>
                <a:lnTo>
                  <a:pt x="3038" y="879"/>
                </a:lnTo>
                <a:lnTo>
                  <a:pt x="3188" y="852"/>
                </a:lnTo>
                <a:lnTo>
                  <a:pt x="3325" y="821"/>
                </a:lnTo>
                <a:lnTo>
                  <a:pt x="3450" y="787"/>
                </a:lnTo>
                <a:lnTo>
                  <a:pt x="3561" y="750"/>
                </a:lnTo>
                <a:lnTo>
                  <a:pt x="3658" y="710"/>
                </a:lnTo>
                <a:lnTo>
                  <a:pt x="3739" y="669"/>
                </a:lnTo>
                <a:lnTo>
                  <a:pt x="3805" y="625"/>
                </a:lnTo>
                <a:lnTo>
                  <a:pt x="3804" y="626"/>
                </a:lnTo>
                <a:lnTo>
                  <a:pt x="3852" y="580"/>
                </a:lnTo>
                <a:lnTo>
                  <a:pt x="3851" y="581"/>
                </a:lnTo>
                <a:lnTo>
                  <a:pt x="3880" y="533"/>
                </a:lnTo>
                <a:lnTo>
                  <a:pt x="3879" y="536"/>
                </a:lnTo>
                <a:lnTo>
                  <a:pt x="3889" y="487"/>
                </a:lnTo>
                <a:lnTo>
                  <a:pt x="3889" y="490"/>
                </a:lnTo>
                <a:lnTo>
                  <a:pt x="3879" y="441"/>
                </a:lnTo>
                <a:lnTo>
                  <a:pt x="3880" y="444"/>
                </a:lnTo>
                <a:lnTo>
                  <a:pt x="3851" y="396"/>
                </a:lnTo>
                <a:lnTo>
                  <a:pt x="3852" y="397"/>
                </a:lnTo>
                <a:lnTo>
                  <a:pt x="3804" y="351"/>
                </a:lnTo>
                <a:lnTo>
                  <a:pt x="3805" y="352"/>
                </a:lnTo>
                <a:lnTo>
                  <a:pt x="3740" y="309"/>
                </a:lnTo>
                <a:lnTo>
                  <a:pt x="3658" y="267"/>
                </a:lnTo>
                <a:lnTo>
                  <a:pt x="3562" y="228"/>
                </a:lnTo>
                <a:lnTo>
                  <a:pt x="3450" y="191"/>
                </a:lnTo>
                <a:lnTo>
                  <a:pt x="3326" y="157"/>
                </a:lnTo>
                <a:lnTo>
                  <a:pt x="3188" y="126"/>
                </a:lnTo>
                <a:lnTo>
                  <a:pt x="3038" y="98"/>
                </a:lnTo>
                <a:lnTo>
                  <a:pt x="2879" y="74"/>
                </a:lnTo>
                <a:lnTo>
                  <a:pt x="2709" y="54"/>
                </a:lnTo>
                <a:lnTo>
                  <a:pt x="2530" y="38"/>
                </a:lnTo>
                <a:lnTo>
                  <a:pt x="2344" y="26"/>
                </a:lnTo>
                <a:lnTo>
                  <a:pt x="2151" y="18"/>
                </a:lnTo>
                <a:lnTo>
                  <a:pt x="1953" y="16"/>
                </a:lnTo>
                <a:lnTo>
                  <a:pt x="1754" y="18"/>
                </a:lnTo>
                <a:lnTo>
                  <a:pt x="1561" y="26"/>
                </a:lnTo>
                <a:lnTo>
                  <a:pt x="1375" y="38"/>
                </a:lnTo>
                <a:lnTo>
                  <a:pt x="1197" y="54"/>
                </a:lnTo>
                <a:lnTo>
                  <a:pt x="1028" y="74"/>
                </a:lnTo>
                <a:lnTo>
                  <a:pt x="867" y="98"/>
                </a:lnTo>
                <a:lnTo>
                  <a:pt x="718" y="126"/>
                </a:lnTo>
                <a:lnTo>
                  <a:pt x="581" y="157"/>
                </a:lnTo>
                <a:lnTo>
                  <a:pt x="455" y="191"/>
                </a:lnTo>
                <a:lnTo>
                  <a:pt x="343" y="228"/>
                </a:lnTo>
                <a:lnTo>
                  <a:pt x="247" y="267"/>
                </a:lnTo>
                <a:lnTo>
                  <a:pt x="166" y="308"/>
                </a:lnTo>
                <a:lnTo>
                  <a:pt x="100" y="352"/>
                </a:lnTo>
                <a:lnTo>
                  <a:pt x="101" y="351"/>
                </a:lnTo>
                <a:lnTo>
                  <a:pt x="54" y="397"/>
                </a:lnTo>
                <a:lnTo>
                  <a:pt x="55" y="396"/>
                </a:lnTo>
                <a:lnTo>
                  <a:pt x="25" y="444"/>
                </a:lnTo>
                <a:lnTo>
                  <a:pt x="26" y="441"/>
                </a:lnTo>
                <a:lnTo>
                  <a:pt x="16" y="490"/>
                </a:lnTo>
                <a:lnTo>
                  <a:pt x="16" y="487"/>
                </a:lnTo>
                <a:lnTo>
                  <a:pt x="26" y="536"/>
                </a:lnTo>
                <a:close/>
              </a:path>
            </a:pathLst>
          </a:custGeom>
          <a:solidFill>
            <a:srgbClr val="4BACC6"/>
          </a:solidFill>
          <a:ln w="0" cap="flat">
            <a:solidFill>
              <a:srgbClr val="4BACC6"/>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37" name="Rectangle 50"/>
          <p:cNvSpPr>
            <a:spLocks noChangeArrowheads="1"/>
          </p:cNvSpPr>
          <p:nvPr/>
        </p:nvSpPr>
        <p:spPr bwMode="auto">
          <a:xfrm>
            <a:off x="4421188" y="4922838"/>
            <a:ext cx="10034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1100" b="1" i="0" u="none" strike="noStrike" cap="none" normalizeH="0" baseline="0" dirty="0">
                <a:ln>
                  <a:noFill/>
                </a:ln>
                <a:solidFill>
                  <a:srgbClr val="000000"/>
                </a:solidFill>
                <a:effectLst/>
                <a:latin typeface="Calibri" panose="020F0502020204030204" pitchFamily="34" charset="0"/>
              </a:rPr>
              <a:t>GROUND</a:t>
            </a:r>
            <a:r>
              <a:rPr kumimoji="0" lang="en-US" altLang="bg-BG" sz="1100" b="1" i="0" u="none" strike="noStrike" cap="none" normalizeH="0" dirty="0">
                <a:ln>
                  <a:noFill/>
                </a:ln>
                <a:solidFill>
                  <a:srgbClr val="000000"/>
                </a:solidFill>
                <a:effectLst/>
                <a:latin typeface="Calibri" panose="020F0502020204030204" pitchFamily="34" charset="0"/>
              </a:rPr>
              <a:t> WATER</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sp>
        <p:nvSpPr>
          <p:cNvPr id="44" name="Freeform 61"/>
          <p:cNvSpPr>
            <a:spLocks noEditPoints="1"/>
          </p:cNvSpPr>
          <p:nvPr/>
        </p:nvSpPr>
        <p:spPr bwMode="auto">
          <a:xfrm>
            <a:off x="1528763" y="1546225"/>
            <a:ext cx="2400300" cy="133350"/>
          </a:xfrm>
          <a:custGeom>
            <a:avLst/>
            <a:gdLst>
              <a:gd name="T0" fmla="*/ 0 w 1512"/>
              <a:gd name="T1" fmla="*/ 28 h 84"/>
              <a:gd name="T2" fmla="*/ 248 w 1512"/>
              <a:gd name="T3" fmla="*/ 28 h 84"/>
              <a:gd name="T4" fmla="*/ 248 w 1512"/>
              <a:gd name="T5" fmla="*/ 56 h 84"/>
              <a:gd name="T6" fmla="*/ 0 w 1512"/>
              <a:gd name="T7" fmla="*/ 56 h 84"/>
              <a:gd name="T8" fmla="*/ 0 w 1512"/>
              <a:gd name="T9" fmla="*/ 28 h 84"/>
              <a:gd name="T10" fmla="*/ 341 w 1512"/>
              <a:gd name="T11" fmla="*/ 28 h 84"/>
              <a:gd name="T12" fmla="*/ 372 w 1512"/>
              <a:gd name="T13" fmla="*/ 28 h 84"/>
              <a:gd name="T14" fmla="*/ 372 w 1512"/>
              <a:gd name="T15" fmla="*/ 56 h 84"/>
              <a:gd name="T16" fmla="*/ 341 w 1512"/>
              <a:gd name="T17" fmla="*/ 56 h 84"/>
              <a:gd name="T18" fmla="*/ 341 w 1512"/>
              <a:gd name="T19" fmla="*/ 28 h 84"/>
              <a:gd name="T20" fmla="*/ 465 w 1512"/>
              <a:gd name="T21" fmla="*/ 28 h 84"/>
              <a:gd name="T22" fmla="*/ 496 w 1512"/>
              <a:gd name="T23" fmla="*/ 28 h 84"/>
              <a:gd name="T24" fmla="*/ 496 w 1512"/>
              <a:gd name="T25" fmla="*/ 56 h 84"/>
              <a:gd name="T26" fmla="*/ 465 w 1512"/>
              <a:gd name="T27" fmla="*/ 56 h 84"/>
              <a:gd name="T28" fmla="*/ 465 w 1512"/>
              <a:gd name="T29" fmla="*/ 28 h 84"/>
              <a:gd name="T30" fmla="*/ 589 w 1512"/>
              <a:gd name="T31" fmla="*/ 28 h 84"/>
              <a:gd name="T32" fmla="*/ 837 w 1512"/>
              <a:gd name="T33" fmla="*/ 28 h 84"/>
              <a:gd name="T34" fmla="*/ 837 w 1512"/>
              <a:gd name="T35" fmla="*/ 56 h 84"/>
              <a:gd name="T36" fmla="*/ 589 w 1512"/>
              <a:gd name="T37" fmla="*/ 56 h 84"/>
              <a:gd name="T38" fmla="*/ 589 w 1512"/>
              <a:gd name="T39" fmla="*/ 28 h 84"/>
              <a:gd name="T40" fmla="*/ 930 w 1512"/>
              <a:gd name="T41" fmla="*/ 28 h 84"/>
              <a:gd name="T42" fmla="*/ 961 w 1512"/>
              <a:gd name="T43" fmla="*/ 28 h 84"/>
              <a:gd name="T44" fmla="*/ 961 w 1512"/>
              <a:gd name="T45" fmla="*/ 56 h 84"/>
              <a:gd name="T46" fmla="*/ 930 w 1512"/>
              <a:gd name="T47" fmla="*/ 56 h 84"/>
              <a:gd name="T48" fmla="*/ 930 w 1512"/>
              <a:gd name="T49" fmla="*/ 28 h 84"/>
              <a:gd name="T50" fmla="*/ 1054 w 1512"/>
              <a:gd name="T51" fmla="*/ 28 h 84"/>
              <a:gd name="T52" fmla="*/ 1085 w 1512"/>
              <a:gd name="T53" fmla="*/ 28 h 84"/>
              <a:gd name="T54" fmla="*/ 1085 w 1512"/>
              <a:gd name="T55" fmla="*/ 56 h 84"/>
              <a:gd name="T56" fmla="*/ 1054 w 1512"/>
              <a:gd name="T57" fmla="*/ 56 h 84"/>
              <a:gd name="T58" fmla="*/ 1054 w 1512"/>
              <a:gd name="T59" fmla="*/ 28 h 84"/>
              <a:gd name="T60" fmla="*/ 1178 w 1512"/>
              <a:gd name="T61" fmla="*/ 28 h 84"/>
              <a:gd name="T62" fmla="*/ 1426 w 1512"/>
              <a:gd name="T63" fmla="*/ 28 h 84"/>
              <a:gd name="T64" fmla="*/ 1426 w 1512"/>
              <a:gd name="T65" fmla="*/ 56 h 84"/>
              <a:gd name="T66" fmla="*/ 1178 w 1512"/>
              <a:gd name="T67" fmla="*/ 56 h 84"/>
              <a:gd name="T68" fmla="*/ 1178 w 1512"/>
              <a:gd name="T69" fmla="*/ 28 h 84"/>
              <a:gd name="T70" fmla="*/ 1419 w 1512"/>
              <a:gd name="T71" fmla="*/ 0 h 84"/>
              <a:gd name="T72" fmla="*/ 1512 w 1512"/>
              <a:gd name="T73" fmla="*/ 42 h 84"/>
              <a:gd name="T74" fmla="*/ 1419 w 1512"/>
              <a:gd name="T75" fmla="*/ 84 h 84"/>
              <a:gd name="T76" fmla="*/ 1419 w 1512"/>
              <a:gd name="T7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2" h="84">
                <a:moveTo>
                  <a:pt x="0" y="28"/>
                </a:moveTo>
                <a:lnTo>
                  <a:pt x="248" y="28"/>
                </a:lnTo>
                <a:lnTo>
                  <a:pt x="248" y="56"/>
                </a:lnTo>
                <a:lnTo>
                  <a:pt x="0" y="56"/>
                </a:lnTo>
                <a:lnTo>
                  <a:pt x="0" y="28"/>
                </a:lnTo>
                <a:close/>
                <a:moveTo>
                  <a:pt x="341" y="28"/>
                </a:moveTo>
                <a:lnTo>
                  <a:pt x="372" y="28"/>
                </a:lnTo>
                <a:lnTo>
                  <a:pt x="372" y="56"/>
                </a:lnTo>
                <a:lnTo>
                  <a:pt x="341" y="56"/>
                </a:lnTo>
                <a:lnTo>
                  <a:pt x="341" y="28"/>
                </a:lnTo>
                <a:close/>
                <a:moveTo>
                  <a:pt x="465" y="28"/>
                </a:moveTo>
                <a:lnTo>
                  <a:pt x="496" y="28"/>
                </a:lnTo>
                <a:lnTo>
                  <a:pt x="496" y="56"/>
                </a:lnTo>
                <a:lnTo>
                  <a:pt x="465" y="56"/>
                </a:lnTo>
                <a:lnTo>
                  <a:pt x="465" y="28"/>
                </a:lnTo>
                <a:close/>
                <a:moveTo>
                  <a:pt x="589" y="28"/>
                </a:moveTo>
                <a:lnTo>
                  <a:pt x="837" y="28"/>
                </a:lnTo>
                <a:lnTo>
                  <a:pt x="837" y="56"/>
                </a:lnTo>
                <a:lnTo>
                  <a:pt x="589" y="56"/>
                </a:lnTo>
                <a:lnTo>
                  <a:pt x="589" y="28"/>
                </a:lnTo>
                <a:close/>
                <a:moveTo>
                  <a:pt x="930" y="28"/>
                </a:moveTo>
                <a:lnTo>
                  <a:pt x="961" y="28"/>
                </a:lnTo>
                <a:lnTo>
                  <a:pt x="961" y="56"/>
                </a:lnTo>
                <a:lnTo>
                  <a:pt x="930" y="56"/>
                </a:lnTo>
                <a:lnTo>
                  <a:pt x="930" y="28"/>
                </a:lnTo>
                <a:close/>
                <a:moveTo>
                  <a:pt x="1054" y="28"/>
                </a:moveTo>
                <a:lnTo>
                  <a:pt x="1085" y="28"/>
                </a:lnTo>
                <a:lnTo>
                  <a:pt x="1085" y="56"/>
                </a:lnTo>
                <a:lnTo>
                  <a:pt x="1054" y="56"/>
                </a:lnTo>
                <a:lnTo>
                  <a:pt x="1054" y="28"/>
                </a:lnTo>
                <a:close/>
                <a:moveTo>
                  <a:pt x="1178" y="28"/>
                </a:moveTo>
                <a:lnTo>
                  <a:pt x="1426" y="28"/>
                </a:lnTo>
                <a:lnTo>
                  <a:pt x="1426" y="56"/>
                </a:lnTo>
                <a:lnTo>
                  <a:pt x="1178" y="56"/>
                </a:lnTo>
                <a:lnTo>
                  <a:pt x="1178" y="28"/>
                </a:lnTo>
                <a:close/>
                <a:moveTo>
                  <a:pt x="1419" y="0"/>
                </a:moveTo>
                <a:lnTo>
                  <a:pt x="1512" y="42"/>
                </a:lnTo>
                <a:lnTo>
                  <a:pt x="1419" y="84"/>
                </a:lnTo>
                <a:lnTo>
                  <a:pt x="1419" y="0"/>
                </a:lnTo>
                <a:close/>
              </a:path>
            </a:pathLst>
          </a:custGeom>
          <a:solidFill>
            <a:srgbClr val="376092"/>
          </a:solidFill>
          <a:ln w="0" cap="flat">
            <a:solidFill>
              <a:srgbClr val="376092"/>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45" name="Freeform 62"/>
          <p:cNvSpPr>
            <a:spLocks noEditPoints="1"/>
          </p:cNvSpPr>
          <p:nvPr/>
        </p:nvSpPr>
        <p:spPr bwMode="auto">
          <a:xfrm>
            <a:off x="1528763" y="2755900"/>
            <a:ext cx="2552700" cy="133350"/>
          </a:xfrm>
          <a:custGeom>
            <a:avLst/>
            <a:gdLst>
              <a:gd name="T0" fmla="*/ 0 w 1608"/>
              <a:gd name="T1" fmla="*/ 28 h 84"/>
              <a:gd name="T2" fmla="*/ 248 w 1608"/>
              <a:gd name="T3" fmla="*/ 28 h 84"/>
              <a:gd name="T4" fmla="*/ 248 w 1608"/>
              <a:gd name="T5" fmla="*/ 56 h 84"/>
              <a:gd name="T6" fmla="*/ 0 w 1608"/>
              <a:gd name="T7" fmla="*/ 56 h 84"/>
              <a:gd name="T8" fmla="*/ 0 w 1608"/>
              <a:gd name="T9" fmla="*/ 28 h 84"/>
              <a:gd name="T10" fmla="*/ 341 w 1608"/>
              <a:gd name="T11" fmla="*/ 28 h 84"/>
              <a:gd name="T12" fmla="*/ 372 w 1608"/>
              <a:gd name="T13" fmla="*/ 28 h 84"/>
              <a:gd name="T14" fmla="*/ 372 w 1608"/>
              <a:gd name="T15" fmla="*/ 56 h 84"/>
              <a:gd name="T16" fmla="*/ 341 w 1608"/>
              <a:gd name="T17" fmla="*/ 56 h 84"/>
              <a:gd name="T18" fmla="*/ 341 w 1608"/>
              <a:gd name="T19" fmla="*/ 28 h 84"/>
              <a:gd name="T20" fmla="*/ 465 w 1608"/>
              <a:gd name="T21" fmla="*/ 28 h 84"/>
              <a:gd name="T22" fmla="*/ 496 w 1608"/>
              <a:gd name="T23" fmla="*/ 28 h 84"/>
              <a:gd name="T24" fmla="*/ 496 w 1608"/>
              <a:gd name="T25" fmla="*/ 56 h 84"/>
              <a:gd name="T26" fmla="*/ 465 w 1608"/>
              <a:gd name="T27" fmla="*/ 56 h 84"/>
              <a:gd name="T28" fmla="*/ 465 w 1608"/>
              <a:gd name="T29" fmla="*/ 28 h 84"/>
              <a:gd name="T30" fmla="*/ 589 w 1608"/>
              <a:gd name="T31" fmla="*/ 28 h 84"/>
              <a:gd name="T32" fmla="*/ 837 w 1608"/>
              <a:gd name="T33" fmla="*/ 28 h 84"/>
              <a:gd name="T34" fmla="*/ 837 w 1608"/>
              <a:gd name="T35" fmla="*/ 56 h 84"/>
              <a:gd name="T36" fmla="*/ 589 w 1608"/>
              <a:gd name="T37" fmla="*/ 56 h 84"/>
              <a:gd name="T38" fmla="*/ 589 w 1608"/>
              <a:gd name="T39" fmla="*/ 28 h 84"/>
              <a:gd name="T40" fmla="*/ 930 w 1608"/>
              <a:gd name="T41" fmla="*/ 28 h 84"/>
              <a:gd name="T42" fmla="*/ 961 w 1608"/>
              <a:gd name="T43" fmla="*/ 28 h 84"/>
              <a:gd name="T44" fmla="*/ 961 w 1608"/>
              <a:gd name="T45" fmla="*/ 56 h 84"/>
              <a:gd name="T46" fmla="*/ 930 w 1608"/>
              <a:gd name="T47" fmla="*/ 56 h 84"/>
              <a:gd name="T48" fmla="*/ 930 w 1608"/>
              <a:gd name="T49" fmla="*/ 28 h 84"/>
              <a:gd name="T50" fmla="*/ 1054 w 1608"/>
              <a:gd name="T51" fmla="*/ 28 h 84"/>
              <a:gd name="T52" fmla="*/ 1085 w 1608"/>
              <a:gd name="T53" fmla="*/ 28 h 84"/>
              <a:gd name="T54" fmla="*/ 1085 w 1608"/>
              <a:gd name="T55" fmla="*/ 56 h 84"/>
              <a:gd name="T56" fmla="*/ 1054 w 1608"/>
              <a:gd name="T57" fmla="*/ 56 h 84"/>
              <a:gd name="T58" fmla="*/ 1054 w 1608"/>
              <a:gd name="T59" fmla="*/ 28 h 84"/>
              <a:gd name="T60" fmla="*/ 1178 w 1608"/>
              <a:gd name="T61" fmla="*/ 28 h 84"/>
              <a:gd name="T62" fmla="*/ 1426 w 1608"/>
              <a:gd name="T63" fmla="*/ 28 h 84"/>
              <a:gd name="T64" fmla="*/ 1426 w 1608"/>
              <a:gd name="T65" fmla="*/ 56 h 84"/>
              <a:gd name="T66" fmla="*/ 1178 w 1608"/>
              <a:gd name="T67" fmla="*/ 56 h 84"/>
              <a:gd name="T68" fmla="*/ 1178 w 1608"/>
              <a:gd name="T69" fmla="*/ 28 h 84"/>
              <a:gd name="T70" fmla="*/ 1519 w 1608"/>
              <a:gd name="T71" fmla="*/ 28 h 84"/>
              <a:gd name="T72" fmla="*/ 1531 w 1608"/>
              <a:gd name="T73" fmla="*/ 28 h 84"/>
              <a:gd name="T74" fmla="*/ 1531 w 1608"/>
              <a:gd name="T75" fmla="*/ 56 h 84"/>
              <a:gd name="T76" fmla="*/ 1519 w 1608"/>
              <a:gd name="T77" fmla="*/ 56 h 84"/>
              <a:gd name="T78" fmla="*/ 1519 w 1608"/>
              <a:gd name="T79" fmla="*/ 28 h 84"/>
              <a:gd name="T80" fmla="*/ 1515 w 1608"/>
              <a:gd name="T81" fmla="*/ 0 h 84"/>
              <a:gd name="T82" fmla="*/ 1608 w 1608"/>
              <a:gd name="T83" fmla="*/ 42 h 84"/>
              <a:gd name="T84" fmla="*/ 1515 w 1608"/>
              <a:gd name="T85" fmla="*/ 84 h 84"/>
              <a:gd name="T86" fmla="*/ 1515 w 1608"/>
              <a:gd name="T8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8" h="84">
                <a:moveTo>
                  <a:pt x="0" y="28"/>
                </a:moveTo>
                <a:lnTo>
                  <a:pt x="248" y="28"/>
                </a:lnTo>
                <a:lnTo>
                  <a:pt x="248" y="56"/>
                </a:lnTo>
                <a:lnTo>
                  <a:pt x="0" y="56"/>
                </a:lnTo>
                <a:lnTo>
                  <a:pt x="0" y="28"/>
                </a:lnTo>
                <a:close/>
                <a:moveTo>
                  <a:pt x="341" y="28"/>
                </a:moveTo>
                <a:lnTo>
                  <a:pt x="372" y="28"/>
                </a:lnTo>
                <a:lnTo>
                  <a:pt x="372" y="56"/>
                </a:lnTo>
                <a:lnTo>
                  <a:pt x="341" y="56"/>
                </a:lnTo>
                <a:lnTo>
                  <a:pt x="341" y="28"/>
                </a:lnTo>
                <a:close/>
                <a:moveTo>
                  <a:pt x="465" y="28"/>
                </a:moveTo>
                <a:lnTo>
                  <a:pt x="496" y="28"/>
                </a:lnTo>
                <a:lnTo>
                  <a:pt x="496" y="56"/>
                </a:lnTo>
                <a:lnTo>
                  <a:pt x="465" y="56"/>
                </a:lnTo>
                <a:lnTo>
                  <a:pt x="465" y="28"/>
                </a:lnTo>
                <a:close/>
                <a:moveTo>
                  <a:pt x="589" y="28"/>
                </a:moveTo>
                <a:lnTo>
                  <a:pt x="837" y="28"/>
                </a:lnTo>
                <a:lnTo>
                  <a:pt x="837" y="56"/>
                </a:lnTo>
                <a:lnTo>
                  <a:pt x="589" y="56"/>
                </a:lnTo>
                <a:lnTo>
                  <a:pt x="589" y="28"/>
                </a:lnTo>
                <a:close/>
                <a:moveTo>
                  <a:pt x="930" y="28"/>
                </a:moveTo>
                <a:lnTo>
                  <a:pt x="961" y="28"/>
                </a:lnTo>
                <a:lnTo>
                  <a:pt x="961" y="56"/>
                </a:lnTo>
                <a:lnTo>
                  <a:pt x="930" y="56"/>
                </a:lnTo>
                <a:lnTo>
                  <a:pt x="930" y="28"/>
                </a:lnTo>
                <a:close/>
                <a:moveTo>
                  <a:pt x="1054" y="28"/>
                </a:moveTo>
                <a:lnTo>
                  <a:pt x="1085" y="28"/>
                </a:lnTo>
                <a:lnTo>
                  <a:pt x="1085" y="56"/>
                </a:lnTo>
                <a:lnTo>
                  <a:pt x="1054" y="56"/>
                </a:lnTo>
                <a:lnTo>
                  <a:pt x="1054" y="28"/>
                </a:lnTo>
                <a:close/>
                <a:moveTo>
                  <a:pt x="1178" y="28"/>
                </a:moveTo>
                <a:lnTo>
                  <a:pt x="1426" y="28"/>
                </a:lnTo>
                <a:lnTo>
                  <a:pt x="1426" y="56"/>
                </a:lnTo>
                <a:lnTo>
                  <a:pt x="1178" y="56"/>
                </a:lnTo>
                <a:lnTo>
                  <a:pt x="1178" y="28"/>
                </a:lnTo>
                <a:close/>
                <a:moveTo>
                  <a:pt x="1519" y="28"/>
                </a:moveTo>
                <a:lnTo>
                  <a:pt x="1531" y="28"/>
                </a:lnTo>
                <a:lnTo>
                  <a:pt x="1531" y="56"/>
                </a:lnTo>
                <a:lnTo>
                  <a:pt x="1519" y="56"/>
                </a:lnTo>
                <a:lnTo>
                  <a:pt x="1519" y="28"/>
                </a:lnTo>
                <a:close/>
                <a:moveTo>
                  <a:pt x="1515" y="0"/>
                </a:moveTo>
                <a:lnTo>
                  <a:pt x="1608" y="42"/>
                </a:lnTo>
                <a:lnTo>
                  <a:pt x="1515" y="84"/>
                </a:lnTo>
                <a:lnTo>
                  <a:pt x="1515" y="0"/>
                </a:lnTo>
                <a:close/>
              </a:path>
            </a:pathLst>
          </a:custGeom>
          <a:solidFill>
            <a:srgbClr val="376092"/>
          </a:solidFill>
          <a:ln w="0" cap="flat">
            <a:solidFill>
              <a:srgbClr val="376092"/>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46" name="Freeform 63"/>
          <p:cNvSpPr>
            <a:spLocks noEditPoints="1"/>
          </p:cNvSpPr>
          <p:nvPr/>
        </p:nvSpPr>
        <p:spPr bwMode="auto">
          <a:xfrm>
            <a:off x="1585913" y="2068513"/>
            <a:ext cx="866775" cy="134938"/>
          </a:xfrm>
          <a:custGeom>
            <a:avLst/>
            <a:gdLst>
              <a:gd name="T0" fmla="*/ 0 w 546"/>
              <a:gd name="T1" fmla="*/ 28 h 85"/>
              <a:gd name="T2" fmla="*/ 469 w 546"/>
              <a:gd name="T3" fmla="*/ 28 h 85"/>
              <a:gd name="T4" fmla="*/ 469 w 546"/>
              <a:gd name="T5" fmla="*/ 56 h 85"/>
              <a:gd name="T6" fmla="*/ 0 w 546"/>
              <a:gd name="T7" fmla="*/ 56 h 85"/>
              <a:gd name="T8" fmla="*/ 0 w 546"/>
              <a:gd name="T9" fmla="*/ 28 h 85"/>
              <a:gd name="T10" fmla="*/ 453 w 546"/>
              <a:gd name="T11" fmla="*/ 0 h 85"/>
              <a:gd name="T12" fmla="*/ 546 w 546"/>
              <a:gd name="T13" fmla="*/ 42 h 85"/>
              <a:gd name="T14" fmla="*/ 453 w 546"/>
              <a:gd name="T15" fmla="*/ 85 h 85"/>
              <a:gd name="T16" fmla="*/ 453 w 546"/>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6" h="85">
                <a:moveTo>
                  <a:pt x="0" y="28"/>
                </a:moveTo>
                <a:lnTo>
                  <a:pt x="469" y="28"/>
                </a:lnTo>
                <a:lnTo>
                  <a:pt x="469" y="56"/>
                </a:lnTo>
                <a:lnTo>
                  <a:pt x="0" y="56"/>
                </a:lnTo>
                <a:lnTo>
                  <a:pt x="0" y="28"/>
                </a:lnTo>
                <a:close/>
                <a:moveTo>
                  <a:pt x="453" y="0"/>
                </a:moveTo>
                <a:lnTo>
                  <a:pt x="546" y="42"/>
                </a:lnTo>
                <a:lnTo>
                  <a:pt x="453" y="85"/>
                </a:lnTo>
                <a:lnTo>
                  <a:pt x="453" y="0"/>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47" name="Freeform 64"/>
          <p:cNvSpPr>
            <a:spLocks noEditPoints="1"/>
          </p:cNvSpPr>
          <p:nvPr/>
        </p:nvSpPr>
        <p:spPr bwMode="auto">
          <a:xfrm>
            <a:off x="5006975" y="2270125"/>
            <a:ext cx="98425" cy="298450"/>
          </a:xfrm>
          <a:custGeom>
            <a:avLst/>
            <a:gdLst>
              <a:gd name="T0" fmla="*/ 41 w 62"/>
              <a:gd name="T1" fmla="*/ 0 h 188"/>
              <a:gd name="T2" fmla="*/ 41 w 62"/>
              <a:gd name="T3" fmla="*/ 75 h 188"/>
              <a:gd name="T4" fmla="*/ 20 w 62"/>
              <a:gd name="T5" fmla="*/ 75 h 188"/>
              <a:gd name="T6" fmla="*/ 20 w 62"/>
              <a:gd name="T7" fmla="*/ 0 h 188"/>
              <a:gd name="T8" fmla="*/ 41 w 62"/>
              <a:gd name="T9" fmla="*/ 0 h 188"/>
              <a:gd name="T10" fmla="*/ 41 w 62"/>
              <a:gd name="T11" fmla="*/ 132 h 188"/>
              <a:gd name="T12" fmla="*/ 41 w 62"/>
              <a:gd name="T13" fmla="*/ 141 h 188"/>
              <a:gd name="T14" fmla="*/ 20 w 62"/>
              <a:gd name="T15" fmla="*/ 141 h 188"/>
              <a:gd name="T16" fmla="*/ 20 w 62"/>
              <a:gd name="T17" fmla="*/ 132 h 188"/>
              <a:gd name="T18" fmla="*/ 41 w 62"/>
              <a:gd name="T19" fmla="*/ 132 h 188"/>
              <a:gd name="T20" fmla="*/ 62 w 62"/>
              <a:gd name="T21" fmla="*/ 132 h 188"/>
              <a:gd name="T22" fmla="*/ 31 w 62"/>
              <a:gd name="T23" fmla="*/ 188 h 188"/>
              <a:gd name="T24" fmla="*/ 0 w 62"/>
              <a:gd name="T25" fmla="*/ 132 h 188"/>
              <a:gd name="T26" fmla="*/ 62 w 62"/>
              <a:gd name="T27" fmla="*/ 13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88">
                <a:moveTo>
                  <a:pt x="41" y="0"/>
                </a:moveTo>
                <a:lnTo>
                  <a:pt x="41" y="75"/>
                </a:lnTo>
                <a:lnTo>
                  <a:pt x="20" y="75"/>
                </a:lnTo>
                <a:lnTo>
                  <a:pt x="20" y="0"/>
                </a:lnTo>
                <a:lnTo>
                  <a:pt x="41" y="0"/>
                </a:lnTo>
                <a:close/>
                <a:moveTo>
                  <a:pt x="41" y="132"/>
                </a:moveTo>
                <a:lnTo>
                  <a:pt x="41" y="141"/>
                </a:lnTo>
                <a:lnTo>
                  <a:pt x="20" y="141"/>
                </a:lnTo>
                <a:lnTo>
                  <a:pt x="20" y="132"/>
                </a:lnTo>
                <a:lnTo>
                  <a:pt x="41" y="132"/>
                </a:lnTo>
                <a:close/>
                <a:moveTo>
                  <a:pt x="62" y="132"/>
                </a:moveTo>
                <a:lnTo>
                  <a:pt x="31" y="188"/>
                </a:lnTo>
                <a:lnTo>
                  <a:pt x="0" y="132"/>
                </a:lnTo>
                <a:lnTo>
                  <a:pt x="62" y="132"/>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48" name="Freeform 65"/>
          <p:cNvSpPr>
            <a:spLocks noEditPoints="1"/>
          </p:cNvSpPr>
          <p:nvPr/>
        </p:nvSpPr>
        <p:spPr bwMode="auto">
          <a:xfrm>
            <a:off x="5538788" y="2987675"/>
            <a:ext cx="1241425" cy="441325"/>
          </a:xfrm>
          <a:custGeom>
            <a:avLst/>
            <a:gdLst>
              <a:gd name="T0" fmla="*/ 11 w 782"/>
              <a:gd name="T1" fmla="*/ 0 h 278"/>
              <a:gd name="T2" fmla="*/ 99 w 782"/>
              <a:gd name="T3" fmla="*/ 29 h 278"/>
              <a:gd name="T4" fmla="*/ 88 w 782"/>
              <a:gd name="T5" fmla="*/ 56 h 278"/>
              <a:gd name="T6" fmla="*/ 0 w 782"/>
              <a:gd name="T7" fmla="*/ 27 h 278"/>
              <a:gd name="T8" fmla="*/ 11 w 782"/>
              <a:gd name="T9" fmla="*/ 0 h 278"/>
              <a:gd name="T10" fmla="*/ 128 w 782"/>
              <a:gd name="T11" fmla="*/ 38 h 278"/>
              <a:gd name="T12" fmla="*/ 215 w 782"/>
              <a:gd name="T13" fmla="*/ 67 h 278"/>
              <a:gd name="T14" fmla="*/ 205 w 782"/>
              <a:gd name="T15" fmla="*/ 94 h 278"/>
              <a:gd name="T16" fmla="*/ 117 w 782"/>
              <a:gd name="T17" fmla="*/ 65 h 278"/>
              <a:gd name="T18" fmla="*/ 128 w 782"/>
              <a:gd name="T19" fmla="*/ 38 h 278"/>
              <a:gd name="T20" fmla="*/ 245 w 782"/>
              <a:gd name="T21" fmla="*/ 77 h 278"/>
              <a:gd name="T22" fmla="*/ 332 w 782"/>
              <a:gd name="T23" fmla="*/ 105 h 278"/>
              <a:gd name="T24" fmla="*/ 322 w 782"/>
              <a:gd name="T25" fmla="*/ 131 h 278"/>
              <a:gd name="T26" fmla="*/ 234 w 782"/>
              <a:gd name="T27" fmla="*/ 103 h 278"/>
              <a:gd name="T28" fmla="*/ 245 w 782"/>
              <a:gd name="T29" fmla="*/ 77 h 278"/>
              <a:gd name="T30" fmla="*/ 361 w 782"/>
              <a:gd name="T31" fmla="*/ 114 h 278"/>
              <a:gd name="T32" fmla="*/ 449 w 782"/>
              <a:gd name="T33" fmla="*/ 143 h 278"/>
              <a:gd name="T34" fmla="*/ 438 w 782"/>
              <a:gd name="T35" fmla="*/ 169 h 278"/>
              <a:gd name="T36" fmla="*/ 351 w 782"/>
              <a:gd name="T37" fmla="*/ 141 h 278"/>
              <a:gd name="T38" fmla="*/ 361 w 782"/>
              <a:gd name="T39" fmla="*/ 114 h 278"/>
              <a:gd name="T40" fmla="*/ 478 w 782"/>
              <a:gd name="T41" fmla="*/ 152 h 278"/>
              <a:gd name="T42" fmla="*/ 566 w 782"/>
              <a:gd name="T43" fmla="*/ 181 h 278"/>
              <a:gd name="T44" fmla="*/ 555 w 782"/>
              <a:gd name="T45" fmla="*/ 207 h 278"/>
              <a:gd name="T46" fmla="*/ 468 w 782"/>
              <a:gd name="T47" fmla="*/ 179 h 278"/>
              <a:gd name="T48" fmla="*/ 478 w 782"/>
              <a:gd name="T49" fmla="*/ 152 h 278"/>
              <a:gd name="T50" fmla="*/ 595 w 782"/>
              <a:gd name="T51" fmla="*/ 190 h 278"/>
              <a:gd name="T52" fmla="*/ 683 w 782"/>
              <a:gd name="T53" fmla="*/ 219 h 278"/>
              <a:gd name="T54" fmla="*/ 672 w 782"/>
              <a:gd name="T55" fmla="*/ 246 h 278"/>
              <a:gd name="T56" fmla="*/ 584 w 782"/>
              <a:gd name="T57" fmla="*/ 217 h 278"/>
              <a:gd name="T58" fmla="*/ 595 w 782"/>
              <a:gd name="T59" fmla="*/ 190 h 278"/>
              <a:gd name="T60" fmla="*/ 712 w 782"/>
              <a:gd name="T61" fmla="*/ 228 h 278"/>
              <a:gd name="T62" fmla="*/ 714 w 782"/>
              <a:gd name="T63" fmla="*/ 229 h 278"/>
              <a:gd name="T64" fmla="*/ 704 w 782"/>
              <a:gd name="T65" fmla="*/ 256 h 278"/>
              <a:gd name="T66" fmla="*/ 701 w 782"/>
              <a:gd name="T67" fmla="*/ 255 h 278"/>
              <a:gd name="T68" fmla="*/ 712 w 782"/>
              <a:gd name="T69" fmla="*/ 228 h 278"/>
              <a:gd name="T70" fmla="*/ 710 w 782"/>
              <a:gd name="T71" fmla="*/ 198 h 278"/>
              <a:gd name="T72" fmla="*/ 782 w 782"/>
              <a:gd name="T73" fmla="*/ 266 h 278"/>
              <a:gd name="T74" fmla="*/ 679 w 782"/>
              <a:gd name="T75" fmla="*/ 278 h 278"/>
              <a:gd name="T76" fmla="*/ 710 w 782"/>
              <a:gd name="T77" fmla="*/ 19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2" h="278">
                <a:moveTo>
                  <a:pt x="11" y="0"/>
                </a:moveTo>
                <a:lnTo>
                  <a:pt x="99" y="29"/>
                </a:lnTo>
                <a:lnTo>
                  <a:pt x="88" y="56"/>
                </a:lnTo>
                <a:lnTo>
                  <a:pt x="0" y="27"/>
                </a:lnTo>
                <a:lnTo>
                  <a:pt x="11" y="0"/>
                </a:lnTo>
                <a:close/>
                <a:moveTo>
                  <a:pt x="128" y="38"/>
                </a:moveTo>
                <a:lnTo>
                  <a:pt x="215" y="67"/>
                </a:lnTo>
                <a:lnTo>
                  <a:pt x="205" y="94"/>
                </a:lnTo>
                <a:lnTo>
                  <a:pt x="117" y="65"/>
                </a:lnTo>
                <a:lnTo>
                  <a:pt x="128" y="38"/>
                </a:lnTo>
                <a:close/>
                <a:moveTo>
                  <a:pt x="245" y="77"/>
                </a:moveTo>
                <a:lnTo>
                  <a:pt x="332" y="105"/>
                </a:lnTo>
                <a:lnTo>
                  <a:pt x="322" y="131"/>
                </a:lnTo>
                <a:lnTo>
                  <a:pt x="234" y="103"/>
                </a:lnTo>
                <a:lnTo>
                  <a:pt x="245" y="77"/>
                </a:lnTo>
                <a:close/>
                <a:moveTo>
                  <a:pt x="361" y="114"/>
                </a:moveTo>
                <a:lnTo>
                  <a:pt x="449" y="143"/>
                </a:lnTo>
                <a:lnTo>
                  <a:pt x="438" y="169"/>
                </a:lnTo>
                <a:lnTo>
                  <a:pt x="351" y="141"/>
                </a:lnTo>
                <a:lnTo>
                  <a:pt x="361" y="114"/>
                </a:lnTo>
                <a:close/>
                <a:moveTo>
                  <a:pt x="478" y="152"/>
                </a:moveTo>
                <a:lnTo>
                  <a:pt x="566" y="181"/>
                </a:lnTo>
                <a:lnTo>
                  <a:pt x="555" y="207"/>
                </a:lnTo>
                <a:lnTo>
                  <a:pt x="468" y="179"/>
                </a:lnTo>
                <a:lnTo>
                  <a:pt x="478" y="152"/>
                </a:lnTo>
                <a:close/>
                <a:moveTo>
                  <a:pt x="595" y="190"/>
                </a:moveTo>
                <a:lnTo>
                  <a:pt x="683" y="219"/>
                </a:lnTo>
                <a:lnTo>
                  <a:pt x="672" y="246"/>
                </a:lnTo>
                <a:lnTo>
                  <a:pt x="584" y="217"/>
                </a:lnTo>
                <a:lnTo>
                  <a:pt x="595" y="190"/>
                </a:lnTo>
                <a:close/>
                <a:moveTo>
                  <a:pt x="712" y="228"/>
                </a:moveTo>
                <a:lnTo>
                  <a:pt x="714" y="229"/>
                </a:lnTo>
                <a:lnTo>
                  <a:pt x="704" y="256"/>
                </a:lnTo>
                <a:lnTo>
                  <a:pt x="701" y="255"/>
                </a:lnTo>
                <a:lnTo>
                  <a:pt x="712" y="228"/>
                </a:lnTo>
                <a:close/>
                <a:moveTo>
                  <a:pt x="710" y="198"/>
                </a:moveTo>
                <a:lnTo>
                  <a:pt x="782" y="266"/>
                </a:lnTo>
                <a:lnTo>
                  <a:pt x="679" y="278"/>
                </a:lnTo>
                <a:lnTo>
                  <a:pt x="710" y="198"/>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49" name="Freeform 66"/>
          <p:cNvSpPr>
            <a:spLocks noEditPoints="1"/>
          </p:cNvSpPr>
          <p:nvPr/>
        </p:nvSpPr>
        <p:spPr bwMode="auto">
          <a:xfrm>
            <a:off x="6269038" y="2735263"/>
            <a:ext cx="596900" cy="133350"/>
          </a:xfrm>
          <a:custGeom>
            <a:avLst/>
            <a:gdLst>
              <a:gd name="T0" fmla="*/ 0 w 376"/>
              <a:gd name="T1" fmla="*/ 31 h 84"/>
              <a:gd name="T2" fmla="*/ 93 w 376"/>
              <a:gd name="T3" fmla="*/ 30 h 84"/>
              <a:gd name="T4" fmla="*/ 94 w 376"/>
              <a:gd name="T5" fmla="*/ 59 h 84"/>
              <a:gd name="T6" fmla="*/ 1 w 376"/>
              <a:gd name="T7" fmla="*/ 60 h 84"/>
              <a:gd name="T8" fmla="*/ 0 w 376"/>
              <a:gd name="T9" fmla="*/ 31 h 84"/>
              <a:gd name="T10" fmla="*/ 124 w 376"/>
              <a:gd name="T11" fmla="*/ 30 h 84"/>
              <a:gd name="T12" fmla="*/ 217 w 376"/>
              <a:gd name="T13" fmla="*/ 29 h 84"/>
              <a:gd name="T14" fmla="*/ 218 w 376"/>
              <a:gd name="T15" fmla="*/ 57 h 84"/>
              <a:gd name="T16" fmla="*/ 125 w 376"/>
              <a:gd name="T17" fmla="*/ 58 h 84"/>
              <a:gd name="T18" fmla="*/ 124 w 376"/>
              <a:gd name="T19" fmla="*/ 30 h 84"/>
              <a:gd name="T20" fmla="*/ 248 w 376"/>
              <a:gd name="T21" fmla="*/ 29 h 84"/>
              <a:gd name="T22" fmla="*/ 298 w 376"/>
              <a:gd name="T23" fmla="*/ 28 h 84"/>
              <a:gd name="T24" fmla="*/ 298 w 376"/>
              <a:gd name="T25" fmla="*/ 56 h 84"/>
              <a:gd name="T26" fmla="*/ 249 w 376"/>
              <a:gd name="T27" fmla="*/ 57 h 84"/>
              <a:gd name="T28" fmla="*/ 248 w 376"/>
              <a:gd name="T29" fmla="*/ 29 h 84"/>
              <a:gd name="T30" fmla="*/ 282 w 376"/>
              <a:gd name="T31" fmla="*/ 0 h 84"/>
              <a:gd name="T32" fmla="*/ 376 w 376"/>
              <a:gd name="T33" fmla="*/ 41 h 84"/>
              <a:gd name="T34" fmla="*/ 284 w 376"/>
              <a:gd name="T35" fmla="*/ 84 h 84"/>
              <a:gd name="T36" fmla="*/ 282 w 376"/>
              <a:gd name="T3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6" h="84">
                <a:moveTo>
                  <a:pt x="0" y="31"/>
                </a:moveTo>
                <a:lnTo>
                  <a:pt x="93" y="30"/>
                </a:lnTo>
                <a:lnTo>
                  <a:pt x="94" y="59"/>
                </a:lnTo>
                <a:lnTo>
                  <a:pt x="1" y="60"/>
                </a:lnTo>
                <a:lnTo>
                  <a:pt x="0" y="31"/>
                </a:lnTo>
                <a:close/>
                <a:moveTo>
                  <a:pt x="124" y="30"/>
                </a:moveTo>
                <a:lnTo>
                  <a:pt x="217" y="29"/>
                </a:lnTo>
                <a:lnTo>
                  <a:pt x="218" y="57"/>
                </a:lnTo>
                <a:lnTo>
                  <a:pt x="125" y="58"/>
                </a:lnTo>
                <a:lnTo>
                  <a:pt x="124" y="30"/>
                </a:lnTo>
                <a:close/>
                <a:moveTo>
                  <a:pt x="248" y="29"/>
                </a:moveTo>
                <a:lnTo>
                  <a:pt x="298" y="28"/>
                </a:lnTo>
                <a:lnTo>
                  <a:pt x="298" y="56"/>
                </a:lnTo>
                <a:lnTo>
                  <a:pt x="249" y="57"/>
                </a:lnTo>
                <a:lnTo>
                  <a:pt x="248" y="29"/>
                </a:lnTo>
                <a:close/>
                <a:moveTo>
                  <a:pt x="282" y="0"/>
                </a:moveTo>
                <a:lnTo>
                  <a:pt x="376" y="41"/>
                </a:lnTo>
                <a:lnTo>
                  <a:pt x="284" y="84"/>
                </a:lnTo>
                <a:lnTo>
                  <a:pt x="282"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50" name="Freeform 67"/>
          <p:cNvSpPr>
            <a:spLocks noEditPoints="1"/>
          </p:cNvSpPr>
          <p:nvPr/>
        </p:nvSpPr>
        <p:spPr bwMode="auto">
          <a:xfrm>
            <a:off x="5768975" y="1733550"/>
            <a:ext cx="1011238" cy="377825"/>
          </a:xfrm>
          <a:custGeom>
            <a:avLst/>
            <a:gdLst>
              <a:gd name="T0" fmla="*/ 11 w 637"/>
              <a:gd name="T1" fmla="*/ 0 h 238"/>
              <a:gd name="T2" fmla="*/ 98 w 637"/>
              <a:gd name="T3" fmla="*/ 30 h 238"/>
              <a:gd name="T4" fmla="*/ 87 w 637"/>
              <a:gd name="T5" fmla="*/ 56 h 238"/>
              <a:gd name="T6" fmla="*/ 0 w 637"/>
              <a:gd name="T7" fmla="*/ 27 h 238"/>
              <a:gd name="T8" fmla="*/ 11 w 637"/>
              <a:gd name="T9" fmla="*/ 0 h 238"/>
              <a:gd name="T10" fmla="*/ 127 w 637"/>
              <a:gd name="T11" fmla="*/ 40 h 238"/>
              <a:gd name="T12" fmla="*/ 214 w 637"/>
              <a:gd name="T13" fmla="*/ 69 h 238"/>
              <a:gd name="T14" fmla="*/ 203 w 637"/>
              <a:gd name="T15" fmla="*/ 96 h 238"/>
              <a:gd name="T16" fmla="*/ 116 w 637"/>
              <a:gd name="T17" fmla="*/ 66 h 238"/>
              <a:gd name="T18" fmla="*/ 127 w 637"/>
              <a:gd name="T19" fmla="*/ 40 h 238"/>
              <a:gd name="T20" fmla="*/ 243 w 637"/>
              <a:gd name="T21" fmla="*/ 79 h 238"/>
              <a:gd name="T22" fmla="*/ 331 w 637"/>
              <a:gd name="T23" fmla="*/ 109 h 238"/>
              <a:gd name="T24" fmla="*/ 320 w 637"/>
              <a:gd name="T25" fmla="*/ 135 h 238"/>
              <a:gd name="T26" fmla="*/ 232 w 637"/>
              <a:gd name="T27" fmla="*/ 106 h 238"/>
              <a:gd name="T28" fmla="*/ 243 w 637"/>
              <a:gd name="T29" fmla="*/ 79 h 238"/>
              <a:gd name="T30" fmla="*/ 360 w 637"/>
              <a:gd name="T31" fmla="*/ 119 h 238"/>
              <a:gd name="T32" fmla="*/ 447 w 637"/>
              <a:gd name="T33" fmla="*/ 148 h 238"/>
              <a:gd name="T34" fmla="*/ 436 w 637"/>
              <a:gd name="T35" fmla="*/ 174 h 238"/>
              <a:gd name="T36" fmla="*/ 349 w 637"/>
              <a:gd name="T37" fmla="*/ 145 h 238"/>
              <a:gd name="T38" fmla="*/ 360 w 637"/>
              <a:gd name="T39" fmla="*/ 119 h 238"/>
              <a:gd name="T40" fmla="*/ 476 w 637"/>
              <a:gd name="T41" fmla="*/ 158 h 238"/>
              <a:gd name="T42" fmla="*/ 563 w 637"/>
              <a:gd name="T43" fmla="*/ 187 h 238"/>
              <a:gd name="T44" fmla="*/ 552 w 637"/>
              <a:gd name="T45" fmla="*/ 214 h 238"/>
              <a:gd name="T46" fmla="*/ 465 w 637"/>
              <a:gd name="T47" fmla="*/ 184 h 238"/>
              <a:gd name="T48" fmla="*/ 476 w 637"/>
              <a:gd name="T49" fmla="*/ 158 h 238"/>
              <a:gd name="T50" fmla="*/ 566 w 637"/>
              <a:gd name="T51" fmla="*/ 158 h 238"/>
              <a:gd name="T52" fmla="*/ 637 w 637"/>
              <a:gd name="T53" fmla="*/ 228 h 238"/>
              <a:gd name="T54" fmla="*/ 533 w 637"/>
              <a:gd name="T55" fmla="*/ 238 h 238"/>
              <a:gd name="T56" fmla="*/ 566 w 637"/>
              <a:gd name="T57" fmla="*/ 15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7" h="238">
                <a:moveTo>
                  <a:pt x="11" y="0"/>
                </a:moveTo>
                <a:lnTo>
                  <a:pt x="98" y="30"/>
                </a:lnTo>
                <a:lnTo>
                  <a:pt x="87" y="56"/>
                </a:lnTo>
                <a:lnTo>
                  <a:pt x="0" y="27"/>
                </a:lnTo>
                <a:lnTo>
                  <a:pt x="11" y="0"/>
                </a:lnTo>
                <a:close/>
                <a:moveTo>
                  <a:pt x="127" y="40"/>
                </a:moveTo>
                <a:lnTo>
                  <a:pt x="214" y="69"/>
                </a:lnTo>
                <a:lnTo>
                  <a:pt x="203" y="96"/>
                </a:lnTo>
                <a:lnTo>
                  <a:pt x="116" y="66"/>
                </a:lnTo>
                <a:lnTo>
                  <a:pt x="127" y="40"/>
                </a:lnTo>
                <a:close/>
                <a:moveTo>
                  <a:pt x="243" y="79"/>
                </a:moveTo>
                <a:lnTo>
                  <a:pt x="331" y="109"/>
                </a:lnTo>
                <a:lnTo>
                  <a:pt x="320" y="135"/>
                </a:lnTo>
                <a:lnTo>
                  <a:pt x="232" y="106"/>
                </a:lnTo>
                <a:lnTo>
                  <a:pt x="243" y="79"/>
                </a:lnTo>
                <a:close/>
                <a:moveTo>
                  <a:pt x="360" y="119"/>
                </a:moveTo>
                <a:lnTo>
                  <a:pt x="447" y="148"/>
                </a:lnTo>
                <a:lnTo>
                  <a:pt x="436" y="174"/>
                </a:lnTo>
                <a:lnTo>
                  <a:pt x="349" y="145"/>
                </a:lnTo>
                <a:lnTo>
                  <a:pt x="360" y="119"/>
                </a:lnTo>
                <a:close/>
                <a:moveTo>
                  <a:pt x="476" y="158"/>
                </a:moveTo>
                <a:lnTo>
                  <a:pt x="563" y="187"/>
                </a:lnTo>
                <a:lnTo>
                  <a:pt x="552" y="214"/>
                </a:lnTo>
                <a:lnTo>
                  <a:pt x="465" y="184"/>
                </a:lnTo>
                <a:lnTo>
                  <a:pt x="476" y="158"/>
                </a:lnTo>
                <a:close/>
                <a:moveTo>
                  <a:pt x="566" y="158"/>
                </a:moveTo>
                <a:lnTo>
                  <a:pt x="637" y="228"/>
                </a:lnTo>
                <a:lnTo>
                  <a:pt x="533" y="238"/>
                </a:lnTo>
                <a:lnTo>
                  <a:pt x="566" y="158"/>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51" name="Freeform 68"/>
          <p:cNvSpPr>
            <a:spLocks noEditPoints="1"/>
          </p:cNvSpPr>
          <p:nvPr/>
        </p:nvSpPr>
        <p:spPr bwMode="auto">
          <a:xfrm>
            <a:off x="3546475" y="3667125"/>
            <a:ext cx="685800" cy="220663"/>
          </a:xfrm>
          <a:custGeom>
            <a:avLst/>
            <a:gdLst>
              <a:gd name="T0" fmla="*/ 432 w 432"/>
              <a:gd name="T1" fmla="*/ 27 h 139"/>
              <a:gd name="T2" fmla="*/ 342 w 432"/>
              <a:gd name="T3" fmla="*/ 50 h 139"/>
              <a:gd name="T4" fmla="*/ 334 w 432"/>
              <a:gd name="T5" fmla="*/ 22 h 139"/>
              <a:gd name="T6" fmla="*/ 423 w 432"/>
              <a:gd name="T7" fmla="*/ 0 h 139"/>
              <a:gd name="T8" fmla="*/ 432 w 432"/>
              <a:gd name="T9" fmla="*/ 27 h 139"/>
              <a:gd name="T10" fmla="*/ 312 w 432"/>
              <a:gd name="T11" fmla="*/ 57 h 139"/>
              <a:gd name="T12" fmla="*/ 222 w 432"/>
              <a:gd name="T13" fmla="*/ 80 h 139"/>
              <a:gd name="T14" fmla="*/ 214 w 432"/>
              <a:gd name="T15" fmla="*/ 52 h 139"/>
              <a:gd name="T16" fmla="*/ 304 w 432"/>
              <a:gd name="T17" fmla="*/ 30 h 139"/>
              <a:gd name="T18" fmla="*/ 312 w 432"/>
              <a:gd name="T19" fmla="*/ 57 h 139"/>
              <a:gd name="T20" fmla="*/ 192 w 432"/>
              <a:gd name="T21" fmla="*/ 87 h 139"/>
              <a:gd name="T22" fmla="*/ 103 w 432"/>
              <a:gd name="T23" fmla="*/ 110 h 139"/>
              <a:gd name="T24" fmla="*/ 94 w 432"/>
              <a:gd name="T25" fmla="*/ 82 h 139"/>
              <a:gd name="T26" fmla="*/ 184 w 432"/>
              <a:gd name="T27" fmla="*/ 60 h 139"/>
              <a:gd name="T28" fmla="*/ 192 w 432"/>
              <a:gd name="T29" fmla="*/ 87 h 139"/>
              <a:gd name="T30" fmla="*/ 102 w 432"/>
              <a:gd name="T31" fmla="*/ 139 h 139"/>
              <a:gd name="T32" fmla="*/ 0 w 432"/>
              <a:gd name="T33" fmla="*/ 120 h 139"/>
              <a:gd name="T34" fmla="*/ 77 w 432"/>
              <a:gd name="T35" fmla="*/ 57 h 139"/>
              <a:gd name="T36" fmla="*/ 102 w 432"/>
              <a:gd name="T37"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2" h="139">
                <a:moveTo>
                  <a:pt x="432" y="27"/>
                </a:moveTo>
                <a:lnTo>
                  <a:pt x="342" y="50"/>
                </a:lnTo>
                <a:lnTo>
                  <a:pt x="334" y="22"/>
                </a:lnTo>
                <a:lnTo>
                  <a:pt x="423" y="0"/>
                </a:lnTo>
                <a:lnTo>
                  <a:pt x="432" y="27"/>
                </a:lnTo>
                <a:close/>
                <a:moveTo>
                  <a:pt x="312" y="57"/>
                </a:moveTo>
                <a:lnTo>
                  <a:pt x="222" y="80"/>
                </a:lnTo>
                <a:lnTo>
                  <a:pt x="214" y="52"/>
                </a:lnTo>
                <a:lnTo>
                  <a:pt x="304" y="30"/>
                </a:lnTo>
                <a:lnTo>
                  <a:pt x="312" y="57"/>
                </a:lnTo>
                <a:close/>
                <a:moveTo>
                  <a:pt x="192" y="87"/>
                </a:moveTo>
                <a:lnTo>
                  <a:pt x="103" y="110"/>
                </a:lnTo>
                <a:lnTo>
                  <a:pt x="94" y="82"/>
                </a:lnTo>
                <a:lnTo>
                  <a:pt x="184" y="60"/>
                </a:lnTo>
                <a:lnTo>
                  <a:pt x="192" y="87"/>
                </a:lnTo>
                <a:close/>
                <a:moveTo>
                  <a:pt x="102" y="139"/>
                </a:moveTo>
                <a:lnTo>
                  <a:pt x="0" y="120"/>
                </a:lnTo>
                <a:lnTo>
                  <a:pt x="77" y="57"/>
                </a:lnTo>
                <a:lnTo>
                  <a:pt x="102" y="139"/>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52" name="Freeform 69"/>
          <p:cNvSpPr>
            <a:spLocks noEditPoints="1"/>
          </p:cNvSpPr>
          <p:nvPr/>
        </p:nvSpPr>
        <p:spPr bwMode="auto">
          <a:xfrm>
            <a:off x="4702175" y="3740150"/>
            <a:ext cx="357188" cy="312738"/>
          </a:xfrm>
          <a:custGeom>
            <a:avLst/>
            <a:gdLst>
              <a:gd name="T0" fmla="*/ 225 w 225"/>
              <a:gd name="T1" fmla="*/ 20 h 197"/>
              <a:gd name="T2" fmla="*/ 158 w 225"/>
              <a:gd name="T3" fmla="*/ 79 h 197"/>
              <a:gd name="T4" fmla="*/ 137 w 225"/>
              <a:gd name="T5" fmla="*/ 59 h 197"/>
              <a:gd name="T6" fmla="*/ 204 w 225"/>
              <a:gd name="T7" fmla="*/ 0 h 197"/>
              <a:gd name="T8" fmla="*/ 225 w 225"/>
              <a:gd name="T9" fmla="*/ 20 h 197"/>
              <a:gd name="T10" fmla="*/ 136 w 225"/>
              <a:gd name="T11" fmla="*/ 98 h 197"/>
              <a:gd name="T12" fmla="*/ 68 w 225"/>
              <a:gd name="T13" fmla="*/ 157 h 197"/>
              <a:gd name="T14" fmla="*/ 47 w 225"/>
              <a:gd name="T15" fmla="*/ 137 h 197"/>
              <a:gd name="T16" fmla="*/ 114 w 225"/>
              <a:gd name="T17" fmla="*/ 78 h 197"/>
              <a:gd name="T18" fmla="*/ 136 w 225"/>
              <a:gd name="T19" fmla="*/ 98 h 197"/>
              <a:gd name="T20" fmla="*/ 100 w 225"/>
              <a:gd name="T21" fmla="*/ 169 h 197"/>
              <a:gd name="T22" fmla="*/ 0 w 225"/>
              <a:gd name="T23" fmla="*/ 197 h 197"/>
              <a:gd name="T24" fmla="*/ 36 w 225"/>
              <a:gd name="T25" fmla="*/ 108 h 197"/>
              <a:gd name="T26" fmla="*/ 100 w 225"/>
              <a:gd name="T27" fmla="*/ 16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5" h="197">
                <a:moveTo>
                  <a:pt x="225" y="20"/>
                </a:moveTo>
                <a:lnTo>
                  <a:pt x="158" y="79"/>
                </a:lnTo>
                <a:lnTo>
                  <a:pt x="137" y="59"/>
                </a:lnTo>
                <a:lnTo>
                  <a:pt x="204" y="0"/>
                </a:lnTo>
                <a:lnTo>
                  <a:pt x="225" y="20"/>
                </a:lnTo>
                <a:close/>
                <a:moveTo>
                  <a:pt x="136" y="98"/>
                </a:moveTo>
                <a:lnTo>
                  <a:pt x="68" y="157"/>
                </a:lnTo>
                <a:lnTo>
                  <a:pt x="47" y="137"/>
                </a:lnTo>
                <a:lnTo>
                  <a:pt x="114" y="78"/>
                </a:lnTo>
                <a:lnTo>
                  <a:pt x="136" y="98"/>
                </a:lnTo>
                <a:close/>
                <a:moveTo>
                  <a:pt x="100" y="169"/>
                </a:moveTo>
                <a:lnTo>
                  <a:pt x="0" y="197"/>
                </a:lnTo>
                <a:lnTo>
                  <a:pt x="36" y="108"/>
                </a:lnTo>
                <a:lnTo>
                  <a:pt x="100" y="169"/>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53" name="Freeform 70"/>
          <p:cNvSpPr>
            <a:spLocks noEditPoints="1"/>
          </p:cNvSpPr>
          <p:nvPr/>
        </p:nvSpPr>
        <p:spPr bwMode="auto">
          <a:xfrm>
            <a:off x="3662363" y="2257425"/>
            <a:ext cx="754063" cy="366713"/>
          </a:xfrm>
          <a:custGeom>
            <a:avLst/>
            <a:gdLst>
              <a:gd name="T0" fmla="*/ 9 w 475"/>
              <a:gd name="T1" fmla="*/ 0 h 231"/>
              <a:gd name="T2" fmla="*/ 82 w 475"/>
              <a:gd name="T3" fmla="*/ 34 h 231"/>
              <a:gd name="T4" fmla="*/ 73 w 475"/>
              <a:gd name="T5" fmla="*/ 51 h 231"/>
              <a:gd name="T6" fmla="*/ 0 w 475"/>
              <a:gd name="T7" fmla="*/ 16 h 231"/>
              <a:gd name="T8" fmla="*/ 9 w 475"/>
              <a:gd name="T9" fmla="*/ 0 h 231"/>
              <a:gd name="T10" fmla="*/ 138 w 475"/>
              <a:gd name="T11" fmla="*/ 61 h 231"/>
              <a:gd name="T12" fmla="*/ 156 w 475"/>
              <a:gd name="T13" fmla="*/ 69 h 231"/>
              <a:gd name="T14" fmla="*/ 146 w 475"/>
              <a:gd name="T15" fmla="*/ 86 h 231"/>
              <a:gd name="T16" fmla="*/ 128 w 475"/>
              <a:gd name="T17" fmla="*/ 77 h 231"/>
              <a:gd name="T18" fmla="*/ 138 w 475"/>
              <a:gd name="T19" fmla="*/ 61 h 231"/>
              <a:gd name="T20" fmla="*/ 211 w 475"/>
              <a:gd name="T21" fmla="*/ 95 h 231"/>
              <a:gd name="T22" fmla="*/ 284 w 475"/>
              <a:gd name="T23" fmla="*/ 130 h 231"/>
              <a:gd name="T24" fmla="*/ 275 w 475"/>
              <a:gd name="T25" fmla="*/ 147 h 231"/>
              <a:gd name="T26" fmla="*/ 201 w 475"/>
              <a:gd name="T27" fmla="*/ 112 h 231"/>
              <a:gd name="T28" fmla="*/ 211 w 475"/>
              <a:gd name="T29" fmla="*/ 95 h 231"/>
              <a:gd name="T30" fmla="*/ 339 w 475"/>
              <a:gd name="T31" fmla="*/ 156 h 231"/>
              <a:gd name="T32" fmla="*/ 358 w 475"/>
              <a:gd name="T33" fmla="*/ 165 h 231"/>
              <a:gd name="T34" fmla="*/ 348 w 475"/>
              <a:gd name="T35" fmla="*/ 181 h 231"/>
              <a:gd name="T36" fmla="*/ 330 w 475"/>
              <a:gd name="T37" fmla="*/ 173 h 231"/>
              <a:gd name="T38" fmla="*/ 339 w 475"/>
              <a:gd name="T39" fmla="*/ 156 h 231"/>
              <a:gd name="T40" fmla="*/ 412 w 475"/>
              <a:gd name="T41" fmla="*/ 191 h 231"/>
              <a:gd name="T42" fmla="*/ 433 w 475"/>
              <a:gd name="T43" fmla="*/ 201 h 231"/>
              <a:gd name="T44" fmla="*/ 424 w 475"/>
              <a:gd name="T45" fmla="*/ 217 h 231"/>
              <a:gd name="T46" fmla="*/ 403 w 475"/>
              <a:gd name="T47" fmla="*/ 208 h 231"/>
              <a:gd name="T48" fmla="*/ 412 w 475"/>
              <a:gd name="T49" fmla="*/ 191 h 231"/>
              <a:gd name="T50" fmla="*/ 434 w 475"/>
              <a:gd name="T51" fmla="*/ 180 h 231"/>
              <a:gd name="T52" fmla="*/ 475 w 475"/>
              <a:gd name="T53" fmla="*/ 231 h 231"/>
              <a:gd name="T54" fmla="*/ 405 w 475"/>
              <a:gd name="T55" fmla="*/ 230 h 231"/>
              <a:gd name="T56" fmla="*/ 434 w 475"/>
              <a:gd name="T57" fmla="*/ 18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5" h="231">
                <a:moveTo>
                  <a:pt x="9" y="0"/>
                </a:moveTo>
                <a:lnTo>
                  <a:pt x="82" y="34"/>
                </a:lnTo>
                <a:lnTo>
                  <a:pt x="73" y="51"/>
                </a:lnTo>
                <a:lnTo>
                  <a:pt x="0" y="16"/>
                </a:lnTo>
                <a:lnTo>
                  <a:pt x="9" y="0"/>
                </a:lnTo>
                <a:close/>
                <a:moveTo>
                  <a:pt x="138" y="61"/>
                </a:moveTo>
                <a:lnTo>
                  <a:pt x="156" y="69"/>
                </a:lnTo>
                <a:lnTo>
                  <a:pt x="146" y="86"/>
                </a:lnTo>
                <a:lnTo>
                  <a:pt x="128" y="77"/>
                </a:lnTo>
                <a:lnTo>
                  <a:pt x="138" y="61"/>
                </a:lnTo>
                <a:close/>
                <a:moveTo>
                  <a:pt x="211" y="95"/>
                </a:moveTo>
                <a:lnTo>
                  <a:pt x="284" y="130"/>
                </a:lnTo>
                <a:lnTo>
                  <a:pt x="275" y="147"/>
                </a:lnTo>
                <a:lnTo>
                  <a:pt x="201" y="112"/>
                </a:lnTo>
                <a:lnTo>
                  <a:pt x="211" y="95"/>
                </a:lnTo>
                <a:close/>
                <a:moveTo>
                  <a:pt x="339" y="156"/>
                </a:moveTo>
                <a:lnTo>
                  <a:pt x="358" y="165"/>
                </a:lnTo>
                <a:lnTo>
                  <a:pt x="348" y="181"/>
                </a:lnTo>
                <a:lnTo>
                  <a:pt x="330" y="173"/>
                </a:lnTo>
                <a:lnTo>
                  <a:pt x="339" y="156"/>
                </a:lnTo>
                <a:close/>
                <a:moveTo>
                  <a:pt x="412" y="191"/>
                </a:moveTo>
                <a:lnTo>
                  <a:pt x="433" y="201"/>
                </a:lnTo>
                <a:lnTo>
                  <a:pt x="424" y="217"/>
                </a:lnTo>
                <a:lnTo>
                  <a:pt x="403" y="208"/>
                </a:lnTo>
                <a:lnTo>
                  <a:pt x="412" y="191"/>
                </a:lnTo>
                <a:close/>
                <a:moveTo>
                  <a:pt x="434" y="180"/>
                </a:moveTo>
                <a:lnTo>
                  <a:pt x="475" y="231"/>
                </a:lnTo>
                <a:lnTo>
                  <a:pt x="405" y="230"/>
                </a:lnTo>
                <a:lnTo>
                  <a:pt x="434" y="18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pic>
        <p:nvPicPr>
          <p:cNvPr id="1095" name="Picture 7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81675" y="3968750"/>
            <a:ext cx="17224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73"/>
          <p:cNvSpPr>
            <a:spLocks/>
          </p:cNvSpPr>
          <p:nvPr/>
        </p:nvSpPr>
        <p:spPr bwMode="auto">
          <a:xfrm>
            <a:off x="5794375" y="3965575"/>
            <a:ext cx="1673225" cy="306388"/>
          </a:xfrm>
          <a:custGeom>
            <a:avLst/>
            <a:gdLst>
              <a:gd name="T0" fmla="*/ 0 w 3264"/>
              <a:gd name="T1" fmla="*/ 110 h 656"/>
              <a:gd name="T2" fmla="*/ 110 w 3264"/>
              <a:gd name="T3" fmla="*/ 0 h 656"/>
              <a:gd name="T4" fmla="*/ 110 w 3264"/>
              <a:gd name="T5" fmla="*/ 0 h 656"/>
              <a:gd name="T6" fmla="*/ 110 w 3264"/>
              <a:gd name="T7" fmla="*/ 0 h 656"/>
              <a:gd name="T8" fmla="*/ 3155 w 3264"/>
              <a:gd name="T9" fmla="*/ 0 h 656"/>
              <a:gd name="T10" fmla="*/ 3155 w 3264"/>
              <a:gd name="T11" fmla="*/ 0 h 656"/>
              <a:gd name="T12" fmla="*/ 3264 w 3264"/>
              <a:gd name="T13" fmla="*/ 110 h 656"/>
              <a:gd name="T14" fmla="*/ 3264 w 3264"/>
              <a:gd name="T15" fmla="*/ 110 h 656"/>
              <a:gd name="T16" fmla="*/ 3264 w 3264"/>
              <a:gd name="T17" fmla="*/ 110 h 656"/>
              <a:gd name="T18" fmla="*/ 3264 w 3264"/>
              <a:gd name="T19" fmla="*/ 547 h 656"/>
              <a:gd name="T20" fmla="*/ 3264 w 3264"/>
              <a:gd name="T21" fmla="*/ 547 h 656"/>
              <a:gd name="T22" fmla="*/ 3155 w 3264"/>
              <a:gd name="T23" fmla="*/ 656 h 656"/>
              <a:gd name="T24" fmla="*/ 3155 w 3264"/>
              <a:gd name="T25" fmla="*/ 656 h 656"/>
              <a:gd name="T26" fmla="*/ 3155 w 3264"/>
              <a:gd name="T27" fmla="*/ 656 h 656"/>
              <a:gd name="T28" fmla="*/ 110 w 3264"/>
              <a:gd name="T29" fmla="*/ 656 h 656"/>
              <a:gd name="T30" fmla="*/ 110 w 3264"/>
              <a:gd name="T31" fmla="*/ 656 h 656"/>
              <a:gd name="T32" fmla="*/ 0 w 3264"/>
              <a:gd name="T33" fmla="*/ 547 h 656"/>
              <a:gd name="T34" fmla="*/ 0 w 3264"/>
              <a:gd name="T35" fmla="*/ 547 h 656"/>
              <a:gd name="T36" fmla="*/ 0 w 3264"/>
              <a:gd name="T37" fmla="*/ 11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4" h="656">
                <a:moveTo>
                  <a:pt x="0" y="110"/>
                </a:moveTo>
                <a:cubicBezTo>
                  <a:pt x="0" y="49"/>
                  <a:pt x="49" y="0"/>
                  <a:pt x="110" y="0"/>
                </a:cubicBezTo>
                <a:cubicBezTo>
                  <a:pt x="110" y="0"/>
                  <a:pt x="110" y="0"/>
                  <a:pt x="110" y="0"/>
                </a:cubicBezTo>
                <a:lnTo>
                  <a:pt x="110" y="0"/>
                </a:lnTo>
                <a:lnTo>
                  <a:pt x="3155" y="0"/>
                </a:lnTo>
                <a:lnTo>
                  <a:pt x="3155" y="0"/>
                </a:lnTo>
                <a:cubicBezTo>
                  <a:pt x="3216" y="0"/>
                  <a:pt x="3264" y="49"/>
                  <a:pt x="3264" y="110"/>
                </a:cubicBezTo>
                <a:cubicBezTo>
                  <a:pt x="3264" y="110"/>
                  <a:pt x="3264" y="110"/>
                  <a:pt x="3264" y="110"/>
                </a:cubicBezTo>
                <a:lnTo>
                  <a:pt x="3264" y="110"/>
                </a:lnTo>
                <a:lnTo>
                  <a:pt x="3264" y="547"/>
                </a:lnTo>
                <a:lnTo>
                  <a:pt x="3264" y="547"/>
                </a:lnTo>
                <a:cubicBezTo>
                  <a:pt x="3264" y="608"/>
                  <a:pt x="3216" y="656"/>
                  <a:pt x="3155" y="656"/>
                </a:cubicBezTo>
                <a:cubicBezTo>
                  <a:pt x="3155" y="656"/>
                  <a:pt x="3155" y="656"/>
                  <a:pt x="3155" y="656"/>
                </a:cubicBezTo>
                <a:lnTo>
                  <a:pt x="3155" y="656"/>
                </a:lnTo>
                <a:lnTo>
                  <a:pt x="110" y="656"/>
                </a:lnTo>
                <a:lnTo>
                  <a:pt x="110" y="656"/>
                </a:lnTo>
                <a:cubicBezTo>
                  <a:pt x="49" y="656"/>
                  <a:pt x="0" y="608"/>
                  <a:pt x="0" y="547"/>
                </a:cubicBezTo>
                <a:cubicBezTo>
                  <a:pt x="0" y="547"/>
                  <a:pt x="0" y="547"/>
                  <a:pt x="0" y="547"/>
                </a:cubicBezTo>
                <a:lnTo>
                  <a:pt x="0" y="110"/>
                </a:lnTo>
                <a:close/>
              </a:path>
            </a:pathLst>
          </a:cu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55" name="Freeform 74"/>
          <p:cNvSpPr>
            <a:spLocks noEditPoints="1"/>
          </p:cNvSpPr>
          <p:nvPr/>
        </p:nvSpPr>
        <p:spPr bwMode="auto">
          <a:xfrm>
            <a:off x="5776913" y="3949700"/>
            <a:ext cx="1706563" cy="336550"/>
          </a:xfrm>
          <a:custGeom>
            <a:avLst/>
            <a:gdLst>
              <a:gd name="T0" fmla="*/ 1 w 3328"/>
              <a:gd name="T1" fmla="*/ 136 h 720"/>
              <a:gd name="T2" fmla="*/ 15 w 3328"/>
              <a:gd name="T3" fmla="*/ 82 h 720"/>
              <a:gd name="T4" fmla="*/ 47 w 3328"/>
              <a:gd name="T5" fmla="*/ 38 h 720"/>
              <a:gd name="T6" fmla="*/ 93 w 3328"/>
              <a:gd name="T7" fmla="*/ 10 h 720"/>
              <a:gd name="T8" fmla="*/ 142 w 3328"/>
              <a:gd name="T9" fmla="*/ 0 h 720"/>
              <a:gd name="T10" fmla="*/ 3194 w 3328"/>
              <a:gd name="T11" fmla="*/ 1 h 720"/>
              <a:gd name="T12" fmla="*/ 3248 w 3328"/>
              <a:gd name="T13" fmla="*/ 15 h 720"/>
              <a:gd name="T14" fmla="*/ 3291 w 3328"/>
              <a:gd name="T15" fmla="*/ 46 h 720"/>
              <a:gd name="T16" fmla="*/ 3320 w 3328"/>
              <a:gd name="T17" fmla="*/ 94 h 720"/>
              <a:gd name="T18" fmla="*/ 3328 w 3328"/>
              <a:gd name="T19" fmla="*/ 142 h 720"/>
              <a:gd name="T20" fmla="*/ 3328 w 3328"/>
              <a:gd name="T21" fmla="*/ 585 h 720"/>
              <a:gd name="T22" fmla="*/ 3315 w 3328"/>
              <a:gd name="T23" fmla="*/ 641 h 720"/>
              <a:gd name="T24" fmla="*/ 3283 w 3328"/>
              <a:gd name="T25" fmla="*/ 683 h 720"/>
              <a:gd name="T26" fmla="*/ 3236 w 3328"/>
              <a:gd name="T27" fmla="*/ 712 h 720"/>
              <a:gd name="T28" fmla="*/ 3187 w 3328"/>
              <a:gd name="T29" fmla="*/ 720 h 720"/>
              <a:gd name="T30" fmla="*/ 137 w 3328"/>
              <a:gd name="T31" fmla="*/ 720 h 720"/>
              <a:gd name="T32" fmla="*/ 81 w 3328"/>
              <a:gd name="T33" fmla="*/ 707 h 720"/>
              <a:gd name="T34" fmla="*/ 38 w 3328"/>
              <a:gd name="T35" fmla="*/ 674 h 720"/>
              <a:gd name="T36" fmla="*/ 10 w 3328"/>
              <a:gd name="T37" fmla="*/ 629 h 720"/>
              <a:gd name="T38" fmla="*/ 0 w 3328"/>
              <a:gd name="T39" fmla="*/ 579 h 720"/>
              <a:gd name="T40" fmla="*/ 64 w 3328"/>
              <a:gd name="T41" fmla="*/ 579 h 720"/>
              <a:gd name="T42" fmla="*/ 73 w 3328"/>
              <a:gd name="T43" fmla="*/ 616 h 720"/>
              <a:gd name="T44" fmla="*/ 91 w 3328"/>
              <a:gd name="T45" fmla="*/ 639 h 720"/>
              <a:gd name="T46" fmla="*/ 118 w 3328"/>
              <a:gd name="T47" fmla="*/ 654 h 720"/>
              <a:gd name="T48" fmla="*/ 148 w 3328"/>
              <a:gd name="T49" fmla="*/ 657 h 720"/>
              <a:gd name="T50" fmla="*/ 3187 w 3328"/>
              <a:gd name="T51" fmla="*/ 656 h 720"/>
              <a:gd name="T52" fmla="*/ 3225 w 3328"/>
              <a:gd name="T53" fmla="*/ 649 h 720"/>
              <a:gd name="T54" fmla="*/ 3246 w 3328"/>
              <a:gd name="T55" fmla="*/ 630 h 720"/>
              <a:gd name="T56" fmla="*/ 3262 w 3328"/>
              <a:gd name="T57" fmla="*/ 604 h 720"/>
              <a:gd name="T58" fmla="*/ 3265 w 3328"/>
              <a:gd name="T59" fmla="*/ 574 h 720"/>
              <a:gd name="T60" fmla="*/ 3264 w 3328"/>
              <a:gd name="T61" fmla="*/ 142 h 720"/>
              <a:gd name="T62" fmla="*/ 3257 w 3328"/>
              <a:gd name="T63" fmla="*/ 105 h 720"/>
              <a:gd name="T64" fmla="*/ 3238 w 3328"/>
              <a:gd name="T65" fmla="*/ 83 h 720"/>
              <a:gd name="T66" fmla="*/ 3213 w 3328"/>
              <a:gd name="T67" fmla="*/ 68 h 720"/>
              <a:gd name="T68" fmla="*/ 3181 w 3328"/>
              <a:gd name="T69" fmla="*/ 64 h 720"/>
              <a:gd name="T70" fmla="*/ 142 w 3328"/>
              <a:gd name="T71" fmla="*/ 64 h 720"/>
              <a:gd name="T72" fmla="*/ 106 w 3328"/>
              <a:gd name="T73" fmla="*/ 73 h 720"/>
              <a:gd name="T74" fmla="*/ 82 w 3328"/>
              <a:gd name="T75" fmla="*/ 91 h 720"/>
              <a:gd name="T76" fmla="*/ 68 w 3328"/>
              <a:gd name="T77" fmla="*/ 117 h 720"/>
              <a:gd name="T78" fmla="*/ 64 w 3328"/>
              <a:gd name="T79" fmla="*/ 149 h 720"/>
              <a:gd name="T80" fmla="*/ 64 w 3328"/>
              <a:gd name="T81" fmla="*/ 579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28" h="720">
                <a:moveTo>
                  <a:pt x="0" y="142"/>
                </a:moveTo>
                <a:cubicBezTo>
                  <a:pt x="0" y="140"/>
                  <a:pt x="1" y="138"/>
                  <a:pt x="1" y="136"/>
                </a:cubicBezTo>
                <a:lnTo>
                  <a:pt x="10" y="93"/>
                </a:lnTo>
                <a:cubicBezTo>
                  <a:pt x="11" y="89"/>
                  <a:pt x="13" y="85"/>
                  <a:pt x="15" y="82"/>
                </a:cubicBezTo>
                <a:lnTo>
                  <a:pt x="38" y="47"/>
                </a:lnTo>
                <a:cubicBezTo>
                  <a:pt x="40" y="43"/>
                  <a:pt x="43" y="40"/>
                  <a:pt x="47" y="38"/>
                </a:cubicBezTo>
                <a:lnTo>
                  <a:pt x="82" y="15"/>
                </a:lnTo>
                <a:cubicBezTo>
                  <a:pt x="85" y="13"/>
                  <a:pt x="89" y="11"/>
                  <a:pt x="93" y="10"/>
                </a:cubicBezTo>
                <a:lnTo>
                  <a:pt x="136" y="1"/>
                </a:lnTo>
                <a:cubicBezTo>
                  <a:pt x="138" y="1"/>
                  <a:pt x="140" y="0"/>
                  <a:pt x="142" y="0"/>
                </a:cubicBezTo>
                <a:lnTo>
                  <a:pt x="3187" y="0"/>
                </a:lnTo>
                <a:cubicBezTo>
                  <a:pt x="3190" y="0"/>
                  <a:pt x="3192" y="1"/>
                  <a:pt x="3194" y="1"/>
                </a:cubicBezTo>
                <a:lnTo>
                  <a:pt x="3237" y="10"/>
                </a:lnTo>
                <a:cubicBezTo>
                  <a:pt x="3241" y="11"/>
                  <a:pt x="3245" y="13"/>
                  <a:pt x="3248" y="15"/>
                </a:cubicBezTo>
                <a:lnTo>
                  <a:pt x="3282" y="38"/>
                </a:lnTo>
                <a:cubicBezTo>
                  <a:pt x="3286" y="40"/>
                  <a:pt x="3289" y="43"/>
                  <a:pt x="3291" y="46"/>
                </a:cubicBezTo>
                <a:lnTo>
                  <a:pt x="3315" y="81"/>
                </a:lnTo>
                <a:cubicBezTo>
                  <a:pt x="3317" y="85"/>
                  <a:pt x="3319" y="89"/>
                  <a:pt x="3320" y="94"/>
                </a:cubicBezTo>
                <a:lnTo>
                  <a:pt x="3328" y="137"/>
                </a:lnTo>
                <a:cubicBezTo>
                  <a:pt x="3328" y="139"/>
                  <a:pt x="3328" y="141"/>
                  <a:pt x="3328" y="142"/>
                </a:cubicBezTo>
                <a:lnTo>
                  <a:pt x="3328" y="579"/>
                </a:lnTo>
                <a:cubicBezTo>
                  <a:pt x="3328" y="581"/>
                  <a:pt x="3328" y="583"/>
                  <a:pt x="3328" y="585"/>
                </a:cubicBezTo>
                <a:lnTo>
                  <a:pt x="3320" y="628"/>
                </a:lnTo>
                <a:cubicBezTo>
                  <a:pt x="3319" y="633"/>
                  <a:pt x="3317" y="637"/>
                  <a:pt x="3315" y="641"/>
                </a:cubicBezTo>
                <a:lnTo>
                  <a:pt x="3291" y="675"/>
                </a:lnTo>
                <a:cubicBezTo>
                  <a:pt x="3289" y="678"/>
                  <a:pt x="3286" y="681"/>
                  <a:pt x="3283" y="683"/>
                </a:cubicBezTo>
                <a:lnTo>
                  <a:pt x="3249" y="707"/>
                </a:lnTo>
                <a:cubicBezTo>
                  <a:pt x="3245" y="709"/>
                  <a:pt x="3241" y="711"/>
                  <a:pt x="3236" y="712"/>
                </a:cubicBezTo>
                <a:lnTo>
                  <a:pt x="3193" y="720"/>
                </a:lnTo>
                <a:cubicBezTo>
                  <a:pt x="3191" y="720"/>
                  <a:pt x="3189" y="720"/>
                  <a:pt x="3187" y="720"/>
                </a:cubicBezTo>
                <a:lnTo>
                  <a:pt x="142" y="720"/>
                </a:lnTo>
                <a:cubicBezTo>
                  <a:pt x="141" y="720"/>
                  <a:pt x="139" y="720"/>
                  <a:pt x="137" y="720"/>
                </a:cubicBezTo>
                <a:lnTo>
                  <a:pt x="94" y="712"/>
                </a:lnTo>
                <a:cubicBezTo>
                  <a:pt x="89" y="711"/>
                  <a:pt x="85" y="709"/>
                  <a:pt x="81" y="707"/>
                </a:cubicBezTo>
                <a:lnTo>
                  <a:pt x="46" y="683"/>
                </a:lnTo>
                <a:cubicBezTo>
                  <a:pt x="43" y="681"/>
                  <a:pt x="40" y="678"/>
                  <a:pt x="38" y="674"/>
                </a:cubicBezTo>
                <a:lnTo>
                  <a:pt x="15" y="640"/>
                </a:lnTo>
                <a:cubicBezTo>
                  <a:pt x="13" y="637"/>
                  <a:pt x="11" y="633"/>
                  <a:pt x="10" y="629"/>
                </a:cubicBezTo>
                <a:lnTo>
                  <a:pt x="1" y="586"/>
                </a:lnTo>
                <a:cubicBezTo>
                  <a:pt x="1" y="584"/>
                  <a:pt x="0" y="582"/>
                  <a:pt x="0" y="579"/>
                </a:cubicBezTo>
                <a:lnTo>
                  <a:pt x="0" y="142"/>
                </a:lnTo>
                <a:close/>
                <a:moveTo>
                  <a:pt x="64" y="579"/>
                </a:moveTo>
                <a:lnTo>
                  <a:pt x="64" y="573"/>
                </a:lnTo>
                <a:lnTo>
                  <a:pt x="73" y="616"/>
                </a:lnTo>
                <a:lnTo>
                  <a:pt x="68" y="605"/>
                </a:lnTo>
                <a:lnTo>
                  <a:pt x="91" y="639"/>
                </a:lnTo>
                <a:lnTo>
                  <a:pt x="83" y="630"/>
                </a:lnTo>
                <a:lnTo>
                  <a:pt x="118" y="654"/>
                </a:lnTo>
                <a:lnTo>
                  <a:pt x="105" y="649"/>
                </a:lnTo>
                <a:lnTo>
                  <a:pt x="148" y="657"/>
                </a:lnTo>
                <a:lnTo>
                  <a:pt x="142" y="656"/>
                </a:lnTo>
                <a:lnTo>
                  <a:pt x="3187" y="656"/>
                </a:lnTo>
                <a:lnTo>
                  <a:pt x="3182" y="657"/>
                </a:lnTo>
                <a:lnTo>
                  <a:pt x="3225" y="649"/>
                </a:lnTo>
                <a:lnTo>
                  <a:pt x="3212" y="654"/>
                </a:lnTo>
                <a:lnTo>
                  <a:pt x="3246" y="630"/>
                </a:lnTo>
                <a:lnTo>
                  <a:pt x="3238" y="638"/>
                </a:lnTo>
                <a:lnTo>
                  <a:pt x="3262" y="604"/>
                </a:lnTo>
                <a:lnTo>
                  <a:pt x="3257" y="617"/>
                </a:lnTo>
                <a:lnTo>
                  <a:pt x="3265" y="574"/>
                </a:lnTo>
                <a:lnTo>
                  <a:pt x="3264" y="579"/>
                </a:lnTo>
                <a:lnTo>
                  <a:pt x="3264" y="142"/>
                </a:lnTo>
                <a:lnTo>
                  <a:pt x="3265" y="148"/>
                </a:lnTo>
                <a:lnTo>
                  <a:pt x="3257" y="105"/>
                </a:lnTo>
                <a:lnTo>
                  <a:pt x="3262" y="118"/>
                </a:lnTo>
                <a:lnTo>
                  <a:pt x="3238" y="83"/>
                </a:lnTo>
                <a:lnTo>
                  <a:pt x="3247" y="91"/>
                </a:lnTo>
                <a:lnTo>
                  <a:pt x="3213" y="68"/>
                </a:lnTo>
                <a:lnTo>
                  <a:pt x="3224" y="73"/>
                </a:lnTo>
                <a:lnTo>
                  <a:pt x="3181" y="64"/>
                </a:lnTo>
                <a:lnTo>
                  <a:pt x="3187" y="64"/>
                </a:lnTo>
                <a:lnTo>
                  <a:pt x="142" y="64"/>
                </a:lnTo>
                <a:lnTo>
                  <a:pt x="149" y="64"/>
                </a:lnTo>
                <a:lnTo>
                  <a:pt x="106" y="73"/>
                </a:lnTo>
                <a:lnTo>
                  <a:pt x="117" y="68"/>
                </a:lnTo>
                <a:lnTo>
                  <a:pt x="82" y="91"/>
                </a:lnTo>
                <a:lnTo>
                  <a:pt x="91" y="82"/>
                </a:lnTo>
                <a:lnTo>
                  <a:pt x="68" y="117"/>
                </a:lnTo>
                <a:lnTo>
                  <a:pt x="73" y="106"/>
                </a:lnTo>
                <a:lnTo>
                  <a:pt x="64" y="149"/>
                </a:lnTo>
                <a:lnTo>
                  <a:pt x="64" y="142"/>
                </a:lnTo>
                <a:lnTo>
                  <a:pt x="64" y="579"/>
                </a:lnTo>
                <a:close/>
              </a:path>
            </a:pathLst>
          </a:custGeom>
          <a:solidFill>
            <a:srgbClr val="B6B6B6"/>
          </a:solidFill>
          <a:ln w="0" cap="flat">
            <a:solidFill>
              <a:srgbClr val="B6B6B6"/>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56" name="Rectangle 75"/>
          <p:cNvSpPr>
            <a:spLocks noChangeArrowheads="1"/>
          </p:cNvSpPr>
          <p:nvPr/>
        </p:nvSpPr>
        <p:spPr bwMode="auto">
          <a:xfrm>
            <a:off x="6031831" y="4037613"/>
            <a:ext cx="110447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900" b="1" i="0" u="none" strike="noStrike" cap="none" normalizeH="0" baseline="0" dirty="0">
                <a:ln>
                  <a:noFill/>
                </a:ln>
                <a:solidFill>
                  <a:srgbClr val="000000"/>
                </a:solidFill>
                <a:effectLst/>
                <a:latin typeface="Calibri" panose="020F0502020204030204" pitchFamily="34" charset="0"/>
              </a:rPr>
              <a:t>PUBLIC WATER SUPPLY</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sp>
        <p:nvSpPr>
          <p:cNvPr id="57" name="Freeform 76"/>
          <p:cNvSpPr>
            <a:spLocks noEditPoints="1"/>
          </p:cNvSpPr>
          <p:nvPr/>
        </p:nvSpPr>
        <p:spPr bwMode="auto">
          <a:xfrm>
            <a:off x="1528763" y="3133726"/>
            <a:ext cx="885155" cy="112712"/>
          </a:xfrm>
          <a:custGeom>
            <a:avLst/>
            <a:gdLst>
              <a:gd name="T0" fmla="*/ 414 w 414"/>
              <a:gd name="T1" fmla="*/ 34 h 56"/>
              <a:gd name="T2" fmla="*/ 332 w 414"/>
              <a:gd name="T3" fmla="*/ 34 h 56"/>
              <a:gd name="T4" fmla="*/ 331 w 414"/>
              <a:gd name="T5" fmla="*/ 16 h 56"/>
              <a:gd name="T6" fmla="*/ 414 w 414"/>
              <a:gd name="T7" fmla="*/ 15 h 56"/>
              <a:gd name="T8" fmla="*/ 414 w 414"/>
              <a:gd name="T9" fmla="*/ 34 h 56"/>
              <a:gd name="T10" fmla="*/ 270 w 414"/>
              <a:gd name="T11" fmla="*/ 35 h 56"/>
              <a:gd name="T12" fmla="*/ 249 w 414"/>
              <a:gd name="T13" fmla="*/ 35 h 56"/>
              <a:gd name="T14" fmla="*/ 249 w 414"/>
              <a:gd name="T15" fmla="*/ 17 h 56"/>
              <a:gd name="T16" fmla="*/ 269 w 414"/>
              <a:gd name="T17" fmla="*/ 17 h 56"/>
              <a:gd name="T18" fmla="*/ 270 w 414"/>
              <a:gd name="T19" fmla="*/ 35 h 56"/>
              <a:gd name="T20" fmla="*/ 187 w 414"/>
              <a:gd name="T21" fmla="*/ 36 h 56"/>
              <a:gd name="T22" fmla="*/ 104 w 414"/>
              <a:gd name="T23" fmla="*/ 37 h 56"/>
              <a:gd name="T24" fmla="*/ 104 w 414"/>
              <a:gd name="T25" fmla="*/ 18 h 56"/>
              <a:gd name="T26" fmla="*/ 187 w 414"/>
              <a:gd name="T27" fmla="*/ 17 h 56"/>
              <a:gd name="T28" fmla="*/ 187 w 414"/>
              <a:gd name="T29" fmla="*/ 36 h 56"/>
              <a:gd name="T30" fmla="*/ 62 w 414"/>
              <a:gd name="T31" fmla="*/ 56 h 56"/>
              <a:gd name="T32" fmla="*/ 0 w 414"/>
              <a:gd name="T33" fmla="*/ 29 h 56"/>
              <a:gd name="T34" fmla="*/ 61 w 414"/>
              <a:gd name="T35" fmla="*/ 0 h 56"/>
              <a:gd name="T36" fmla="*/ 62 w 414"/>
              <a:gd name="T3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4" h="56">
                <a:moveTo>
                  <a:pt x="414" y="34"/>
                </a:moveTo>
                <a:lnTo>
                  <a:pt x="332" y="34"/>
                </a:lnTo>
                <a:lnTo>
                  <a:pt x="331" y="16"/>
                </a:lnTo>
                <a:lnTo>
                  <a:pt x="414" y="15"/>
                </a:lnTo>
                <a:lnTo>
                  <a:pt x="414" y="34"/>
                </a:lnTo>
                <a:close/>
                <a:moveTo>
                  <a:pt x="270" y="35"/>
                </a:moveTo>
                <a:lnTo>
                  <a:pt x="249" y="35"/>
                </a:lnTo>
                <a:lnTo>
                  <a:pt x="249" y="17"/>
                </a:lnTo>
                <a:lnTo>
                  <a:pt x="269" y="17"/>
                </a:lnTo>
                <a:lnTo>
                  <a:pt x="270" y="35"/>
                </a:lnTo>
                <a:close/>
                <a:moveTo>
                  <a:pt x="187" y="36"/>
                </a:moveTo>
                <a:lnTo>
                  <a:pt x="104" y="37"/>
                </a:lnTo>
                <a:lnTo>
                  <a:pt x="104" y="18"/>
                </a:lnTo>
                <a:lnTo>
                  <a:pt x="187" y="17"/>
                </a:lnTo>
                <a:lnTo>
                  <a:pt x="187" y="36"/>
                </a:lnTo>
                <a:close/>
                <a:moveTo>
                  <a:pt x="62" y="56"/>
                </a:moveTo>
                <a:lnTo>
                  <a:pt x="0" y="29"/>
                </a:lnTo>
                <a:lnTo>
                  <a:pt x="61" y="0"/>
                </a:lnTo>
                <a:lnTo>
                  <a:pt x="62" y="5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61" name="Freeform 82"/>
          <p:cNvSpPr>
            <a:spLocks noEditPoints="1"/>
          </p:cNvSpPr>
          <p:nvPr/>
        </p:nvSpPr>
        <p:spPr bwMode="auto">
          <a:xfrm>
            <a:off x="5535613" y="4271963"/>
            <a:ext cx="1090613" cy="612775"/>
          </a:xfrm>
          <a:custGeom>
            <a:avLst/>
            <a:gdLst>
              <a:gd name="T0" fmla="*/ 0 w 687"/>
              <a:gd name="T1" fmla="*/ 362 h 386"/>
              <a:gd name="T2" fmla="*/ 613 w 687"/>
              <a:gd name="T3" fmla="*/ 24 h 386"/>
              <a:gd name="T4" fmla="*/ 629 w 687"/>
              <a:gd name="T5" fmla="*/ 48 h 386"/>
              <a:gd name="T6" fmla="*/ 16 w 687"/>
              <a:gd name="T7" fmla="*/ 386 h 386"/>
              <a:gd name="T8" fmla="*/ 0 w 687"/>
              <a:gd name="T9" fmla="*/ 362 h 386"/>
              <a:gd name="T10" fmla="*/ 583 w 687"/>
              <a:gd name="T11" fmla="*/ 7 h 386"/>
              <a:gd name="T12" fmla="*/ 687 w 687"/>
              <a:gd name="T13" fmla="*/ 0 h 386"/>
              <a:gd name="T14" fmla="*/ 632 w 687"/>
              <a:gd name="T15" fmla="*/ 80 h 386"/>
              <a:gd name="T16" fmla="*/ 583 w 687"/>
              <a:gd name="T17" fmla="*/ 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7" h="386">
                <a:moveTo>
                  <a:pt x="0" y="362"/>
                </a:moveTo>
                <a:lnTo>
                  <a:pt x="613" y="24"/>
                </a:lnTo>
                <a:lnTo>
                  <a:pt x="629" y="48"/>
                </a:lnTo>
                <a:lnTo>
                  <a:pt x="16" y="386"/>
                </a:lnTo>
                <a:lnTo>
                  <a:pt x="0" y="362"/>
                </a:lnTo>
                <a:close/>
                <a:moveTo>
                  <a:pt x="583" y="7"/>
                </a:moveTo>
                <a:lnTo>
                  <a:pt x="687" y="0"/>
                </a:lnTo>
                <a:lnTo>
                  <a:pt x="632" y="80"/>
                </a:lnTo>
                <a:lnTo>
                  <a:pt x="583" y="7"/>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62" name="Freeform 83"/>
          <p:cNvSpPr>
            <a:spLocks noEditPoints="1"/>
          </p:cNvSpPr>
          <p:nvPr/>
        </p:nvSpPr>
        <p:spPr bwMode="auto">
          <a:xfrm>
            <a:off x="7048500" y="3532188"/>
            <a:ext cx="147638" cy="428625"/>
          </a:xfrm>
          <a:custGeom>
            <a:avLst/>
            <a:gdLst>
              <a:gd name="T0" fmla="*/ 31 w 93"/>
              <a:gd name="T1" fmla="*/ 270 h 270"/>
              <a:gd name="T2" fmla="*/ 31 w 93"/>
              <a:gd name="T3" fmla="*/ 186 h 270"/>
              <a:gd name="T4" fmla="*/ 62 w 93"/>
              <a:gd name="T5" fmla="*/ 186 h 270"/>
              <a:gd name="T6" fmla="*/ 62 w 93"/>
              <a:gd name="T7" fmla="*/ 270 h 270"/>
              <a:gd name="T8" fmla="*/ 31 w 93"/>
              <a:gd name="T9" fmla="*/ 270 h 270"/>
              <a:gd name="T10" fmla="*/ 31 w 93"/>
              <a:gd name="T11" fmla="*/ 157 h 270"/>
              <a:gd name="T12" fmla="*/ 31 w 93"/>
              <a:gd name="T13" fmla="*/ 73 h 270"/>
              <a:gd name="T14" fmla="*/ 62 w 93"/>
              <a:gd name="T15" fmla="*/ 73 h 270"/>
              <a:gd name="T16" fmla="*/ 62 w 93"/>
              <a:gd name="T17" fmla="*/ 157 h 270"/>
              <a:gd name="T18" fmla="*/ 31 w 93"/>
              <a:gd name="T19" fmla="*/ 157 h 270"/>
              <a:gd name="T20" fmla="*/ 0 w 93"/>
              <a:gd name="T21" fmla="*/ 85 h 270"/>
              <a:gd name="T22" fmla="*/ 47 w 93"/>
              <a:gd name="T23" fmla="*/ 0 h 270"/>
              <a:gd name="T24" fmla="*/ 93 w 93"/>
              <a:gd name="T25" fmla="*/ 85 h 270"/>
              <a:gd name="T26" fmla="*/ 0 w 93"/>
              <a:gd name="T27" fmla="*/ 8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270">
                <a:moveTo>
                  <a:pt x="31" y="270"/>
                </a:moveTo>
                <a:lnTo>
                  <a:pt x="31" y="186"/>
                </a:lnTo>
                <a:lnTo>
                  <a:pt x="62" y="186"/>
                </a:lnTo>
                <a:lnTo>
                  <a:pt x="62" y="270"/>
                </a:lnTo>
                <a:lnTo>
                  <a:pt x="31" y="270"/>
                </a:lnTo>
                <a:close/>
                <a:moveTo>
                  <a:pt x="31" y="157"/>
                </a:moveTo>
                <a:lnTo>
                  <a:pt x="31" y="73"/>
                </a:lnTo>
                <a:lnTo>
                  <a:pt x="62" y="73"/>
                </a:lnTo>
                <a:lnTo>
                  <a:pt x="62" y="157"/>
                </a:lnTo>
                <a:lnTo>
                  <a:pt x="31" y="157"/>
                </a:lnTo>
                <a:close/>
                <a:moveTo>
                  <a:pt x="0" y="85"/>
                </a:moveTo>
                <a:lnTo>
                  <a:pt x="47" y="0"/>
                </a:lnTo>
                <a:lnTo>
                  <a:pt x="93" y="85"/>
                </a:lnTo>
                <a:lnTo>
                  <a:pt x="0" y="85"/>
                </a:lnTo>
                <a:close/>
              </a:path>
            </a:pathLst>
          </a:custGeom>
          <a:solidFill>
            <a:srgbClr val="372BD9"/>
          </a:solidFill>
          <a:ln w="0" cap="flat">
            <a:solidFill>
              <a:srgbClr val="372BD9"/>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63" name="Freeform 84"/>
          <p:cNvSpPr>
            <a:spLocks noEditPoints="1"/>
          </p:cNvSpPr>
          <p:nvPr/>
        </p:nvSpPr>
        <p:spPr bwMode="auto">
          <a:xfrm>
            <a:off x="3636963" y="2987675"/>
            <a:ext cx="762000" cy="239713"/>
          </a:xfrm>
          <a:custGeom>
            <a:avLst/>
            <a:gdLst>
              <a:gd name="T0" fmla="*/ 480 w 480"/>
              <a:gd name="T1" fmla="*/ 27 h 151"/>
              <a:gd name="T2" fmla="*/ 79 w 480"/>
              <a:gd name="T3" fmla="*/ 128 h 151"/>
              <a:gd name="T4" fmla="*/ 70 w 480"/>
              <a:gd name="T5" fmla="*/ 100 h 151"/>
              <a:gd name="T6" fmla="*/ 471 w 480"/>
              <a:gd name="T7" fmla="*/ 0 h 151"/>
              <a:gd name="T8" fmla="*/ 480 w 480"/>
              <a:gd name="T9" fmla="*/ 27 h 151"/>
              <a:gd name="T10" fmla="*/ 102 w 480"/>
              <a:gd name="T11" fmla="*/ 151 h 151"/>
              <a:gd name="T12" fmla="*/ 0 w 480"/>
              <a:gd name="T13" fmla="*/ 133 h 151"/>
              <a:gd name="T14" fmla="*/ 77 w 480"/>
              <a:gd name="T15" fmla="*/ 69 h 151"/>
              <a:gd name="T16" fmla="*/ 102 w 480"/>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151">
                <a:moveTo>
                  <a:pt x="480" y="27"/>
                </a:moveTo>
                <a:lnTo>
                  <a:pt x="79" y="128"/>
                </a:lnTo>
                <a:lnTo>
                  <a:pt x="70" y="100"/>
                </a:lnTo>
                <a:lnTo>
                  <a:pt x="471" y="0"/>
                </a:lnTo>
                <a:lnTo>
                  <a:pt x="480" y="27"/>
                </a:lnTo>
                <a:close/>
                <a:moveTo>
                  <a:pt x="102" y="151"/>
                </a:moveTo>
                <a:lnTo>
                  <a:pt x="0" y="133"/>
                </a:lnTo>
                <a:lnTo>
                  <a:pt x="77" y="69"/>
                </a:lnTo>
                <a:lnTo>
                  <a:pt x="102" y="151"/>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24" name="Freeform 85"/>
          <p:cNvSpPr>
            <a:spLocks noEditPoints="1"/>
          </p:cNvSpPr>
          <p:nvPr/>
        </p:nvSpPr>
        <p:spPr bwMode="auto">
          <a:xfrm>
            <a:off x="5041900" y="3038475"/>
            <a:ext cx="157163" cy="282575"/>
          </a:xfrm>
          <a:custGeom>
            <a:avLst/>
            <a:gdLst>
              <a:gd name="T0" fmla="*/ 99 w 99"/>
              <a:gd name="T1" fmla="*/ 10 h 178"/>
              <a:gd name="T2" fmla="*/ 52 w 99"/>
              <a:gd name="T3" fmla="*/ 118 h 178"/>
              <a:gd name="T4" fmla="*/ 23 w 99"/>
              <a:gd name="T5" fmla="*/ 107 h 178"/>
              <a:gd name="T6" fmla="*/ 70 w 99"/>
              <a:gd name="T7" fmla="*/ 0 h 178"/>
              <a:gd name="T8" fmla="*/ 99 w 99"/>
              <a:gd name="T9" fmla="*/ 10 h 178"/>
              <a:gd name="T10" fmla="*/ 86 w 99"/>
              <a:gd name="T11" fmla="*/ 115 h 178"/>
              <a:gd name="T12" fmla="*/ 9 w 99"/>
              <a:gd name="T13" fmla="*/ 178 h 178"/>
              <a:gd name="T14" fmla="*/ 0 w 99"/>
              <a:gd name="T15" fmla="*/ 84 h 178"/>
              <a:gd name="T16" fmla="*/ 86 w 99"/>
              <a:gd name="T17" fmla="*/ 1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8">
                <a:moveTo>
                  <a:pt x="99" y="10"/>
                </a:moveTo>
                <a:lnTo>
                  <a:pt x="52" y="118"/>
                </a:lnTo>
                <a:lnTo>
                  <a:pt x="23" y="107"/>
                </a:lnTo>
                <a:lnTo>
                  <a:pt x="70" y="0"/>
                </a:lnTo>
                <a:lnTo>
                  <a:pt x="99" y="10"/>
                </a:lnTo>
                <a:close/>
                <a:moveTo>
                  <a:pt x="86" y="115"/>
                </a:moveTo>
                <a:lnTo>
                  <a:pt x="9" y="178"/>
                </a:lnTo>
                <a:lnTo>
                  <a:pt x="0" y="84"/>
                </a:lnTo>
                <a:lnTo>
                  <a:pt x="86" y="115"/>
                </a:lnTo>
                <a:close/>
              </a:path>
            </a:pathLst>
          </a:custGeom>
          <a:solidFill>
            <a:srgbClr val="376092"/>
          </a:solidFill>
          <a:ln w="0" cap="flat">
            <a:solidFill>
              <a:srgbClr val="376092"/>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25" name="Freeform 86"/>
          <p:cNvSpPr>
            <a:spLocks noEditPoints="1"/>
          </p:cNvSpPr>
          <p:nvPr/>
        </p:nvSpPr>
        <p:spPr bwMode="auto">
          <a:xfrm>
            <a:off x="5359400" y="4084638"/>
            <a:ext cx="434975" cy="141288"/>
          </a:xfrm>
          <a:custGeom>
            <a:avLst/>
            <a:gdLst>
              <a:gd name="T0" fmla="*/ 274 w 274"/>
              <a:gd name="T1" fmla="*/ 28 h 89"/>
              <a:gd name="T2" fmla="*/ 183 w 274"/>
              <a:gd name="T3" fmla="*/ 45 h 89"/>
              <a:gd name="T4" fmla="*/ 177 w 274"/>
              <a:gd name="T5" fmla="*/ 17 h 89"/>
              <a:gd name="T6" fmla="*/ 268 w 274"/>
              <a:gd name="T7" fmla="*/ 0 h 89"/>
              <a:gd name="T8" fmla="*/ 274 w 274"/>
              <a:gd name="T9" fmla="*/ 28 h 89"/>
              <a:gd name="T10" fmla="*/ 153 w 274"/>
              <a:gd name="T11" fmla="*/ 50 h 89"/>
              <a:gd name="T12" fmla="*/ 79 w 274"/>
              <a:gd name="T13" fmla="*/ 64 h 89"/>
              <a:gd name="T14" fmla="*/ 73 w 274"/>
              <a:gd name="T15" fmla="*/ 36 h 89"/>
              <a:gd name="T16" fmla="*/ 147 w 274"/>
              <a:gd name="T17" fmla="*/ 23 h 89"/>
              <a:gd name="T18" fmla="*/ 153 w 274"/>
              <a:gd name="T19" fmla="*/ 50 h 89"/>
              <a:gd name="T20" fmla="*/ 100 w 274"/>
              <a:gd name="T21" fmla="*/ 89 h 89"/>
              <a:gd name="T22" fmla="*/ 0 w 274"/>
              <a:gd name="T23" fmla="*/ 64 h 89"/>
              <a:gd name="T24" fmla="*/ 82 w 274"/>
              <a:gd name="T25" fmla="*/ 6 h 89"/>
              <a:gd name="T26" fmla="*/ 100 w 274"/>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 h="89">
                <a:moveTo>
                  <a:pt x="274" y="28"/>
                </a:moveTo>
                <a:lnTo>
                  <a:pt x="183" y="45"/>
                </a:lnTo>
                <a:lnTo>
                  <a:pt x="177" y="17"/>
                </a:lnTo>
                <a:lnTo>
                  <a:pt x="268" y="0"/>
                </a:lnTo>
                <a:lnTo>
                  <a:pt x="274" y="28"/>
                </a:lnTo>
                <a:close/>
                <a:moveTo>
                  <a:pt x="153" y="50"/>
                </a:moveTo>
                <a:lnTo>
                  <a:pt x="79" y="64"/>
                </a:lnTo>
                <a:lnTo>
                  <a:pt x="73" y="36"/>
                </a:lnTo>
                <a:lnTo>
                  <a:pt x="147" y="23"/>
                </a:lnTo>
                <a:lnTo>
                  <a:pt x="153" y="50"/>
                </a:lnTo>
                <a:close/>
                <a:moveTo>
                  <a:pt x="100" y="89"/>
                </a:moveTo>
                <a:lnTo>
                  <a:pt x="0" y="64"/>
                </a:lnTo>
                <a:lnTo>
                  <a:pt x="82" y="6"/>
                </a:lnTo>
                <a:lnTo>
                  <a:pt x="100" y="89"/>
                </a:lnTo>
                <a:close/>
              </a:path>
            </a:pathLst>
          </a:custGeom>
          <a:solidFill>
            <a:srgbClr val="372BD9"/>
          </a:solidFill>
          <a:ln w="0" cap="flat">
            <a:solidFill>
              <a:srgbClr val="372BD9"/>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26" name="Freeform 87"/>
          <p:cNvSpPr>
            <a:spLocks noEditPoints="1"/>
          </p:cNvSpPr>
          <p:nvPr/>
        </p:nvSpPr>
        <p:spPr bwMode="auto">
          <a:xfrm>
            <a:off x="3808413" y="3390900"/>
            <a:ext cx="4570413" cy="2024063"/>
          </a:xfrm>
          <a:custGeom>
            <a:avLst/>
            <a:gdLst>
              <a:gd name="T0" fmla="*/ 2795 w 2879"/>
              <a:gd name="T1" fmla="*/ 28 h 1275"/>
              <a:gd name="T2" fmla="*/ 2826 w 2879"/>
              <a:gd name="T3" fmla="*/ 0 h 1275"/>
              <a:gd name="T4" fmla="*/ 2848 w 2879"/>
              <a:gd name="T5" fmla="*/ 65 h 1275"/>
              <a:gd name="T6" fmla="*/ 2826 w 2879"/>
              <a:gd name="T7" fmla="*/ 28 h 1275"/>
              <a:gd name="T8" fmla="*/ 2879 w 2879"/>
              <a:gd name="T9" fmla="*/ 178 h 1275"/>
              <a:gd name="T10" fmla="*/ 2879 w 2879"/>
              <a:gd name="T11" fmla="*/ 93 h 1275"/>
              <a:gd name="T12" fmla="*/ 2848 w 2879"/>
              <a:gd name="T13" fmla="*/ 291 h 1275"/>
              <a:gd name="T14" fmla="*/ 2879 w 2879"/>
              <a:gd name="T15" fmla="*/ 319 h 1275"/>
              <a:gd name="T16" fmla="*/ 2848 w 2879"/>
              <a:gd name="T17" fmla="*/ 319 h 1275"/>
              <a:gd name="T18" fmla="*/ 2879 w 2879"/>
              <a:gd name="T19" fmla="*/ 516 h 1275"/>
              <a:gd name="T20" fmla="*/ 2879 w 2879"/>
              <a:gd name="T21" fmla="*/ 432 h 1275"/>
              <a:gd name="T22" fmla="*/ 2848 w 2879"/>
              <a:gd name="T23" fmla="*/ 629 h 1275"/>
              <a:gd name="T24" fmla="*/ 2879 w 2879"/>
              <a:gd name="T25" fmla="*/ 657 h 1275"/>
              <a:gd name="T26" fmla="*/ 2848 w 2879"/>
              <a:gd name="T27" fmla="*/ 657 h 1275"/>
              <a:gd name="T28" fmla="*/ 2879 w 2879"/>
              <a:gd name="T29" fmla="*/ 855 h 1275"/>
              <a:gd name="T30" fmla="*/ 2879 w 2879"/>
              <a:gd name="T31" fmla="*/ 770 h 1275"/>
              <a:gd name="T32" fmla="*/ 2848 w 2879"/>
              <a:gd name="T33" fmla="*/ 968 h 1275"/>
              <a:gd name="T34" fmla="*/ 2879 w 2879"/>
              <a:gd name="T35" fmla="*/ 996 h 1275"/>
              <a:gd name="T36" fmla="*/ 2848 w 2879"/>
              <a:gd name="T37" fmla="*/ 996 h 1275"/>
              <a:gd name="T38" fmla="*/ 2879 w 2879"/>
              <a:gd name="T39" fmla="*/ 1194 h 1275"/>
              <a:gd name="T40" fmla="*/ 2879 w 2879"/>
              <a:gd name="T41" fmla="*/ 1109 h 1275"/>
              <a:gd name="T42" fmla="*/ 2782 w 2879"/>
              <a:gd name="T43" fmla="*/ 1247 h 1275"/>
              <a:gd name="T44" fmla="*/ 2848 w 2879"/>
              <a:gd name="T45" fmla="*/ 1233 h 1275"/>
              <a:gd name="T46" fmla="*/ 2751 w 2879"/>
              <a:gd name="T47" fmla="*/ 1247 h 1275"/>
              <a:gd name="T48" fmla="*/ 2751 w 2879"/>
              <a:gd name="T49" fmla="*/ 1219 h 1275"/>
              <a:gd name="T50" fmla="*/ 2534 w 2879"/>
              <a:gd name="T51" fmla="*/ 1247 h 1275"/>
              <a:gd name="T52" fmla="*/ 2627 w 2879"/>
              <a:gd name="T53" fmla="*/ 1247 h 1275"/>
              <a:gd name="T54" fmla="*/ 2410 w 2879"/>
              <a:gd name="T55" fmla="*/ 1219 h 1275"/>
              <a:gd name="T56" fmla="*/ 2379 w 2879"/>
              <a:gd name="T57" fmla="*/ 1247 h 1275"/>
              <a:gd name="T58" fmla="*/ 2379 w 2879"/>
              <a:gd name="T59" fmla="*/ 1219 h 1275"/>
              <a:gd name="T60" fmla="*/ 2162 w 2879"/>
              <a:gd name="T61" fmla="*/ 1247 h 1275"/>
              <a:gd name="T62" fmla="*/ 2255 w 2879"/>
              <a:gd name="T63" fmla="*/ 1247 h 1275"/>
              <a:gd name="T64" fmla="*/ 2038 w 2879"/>
              <a:gd name="T65" fmla="*/ 1219 h 1275"/>
              <a:gd name="T66" fmla="*/ 2007 w 2879"/>
              <a:gd name="T67" fmla="*/ 1247 h 1275"/>
              <a:gd name="T68" fmla="*/ 2007 w 2879"/>
              <a:gd name="T69" fmla="*/ 1219 h 1275"/>
              <a:gd name="T70" fmla="*/ 1790 w 2879"/>
              <a:gd name="T71" fmla="*/ 1247 h 1275"/>
              <a:gd name="T72" fmla="*/ 1883 w 2879"/>
              <a:gd name="T73" fmla="*/ 1247 h 1275"/>
              <a:gd name="T74" fmla="*/ 1666 w 2879"/>
              <a:gd name="T75" fmla="*/ 1219 h 1275"/>
              <a:gd name="T76" fmla="*/ 1635 w 2879"/>
              <a:gd name="T77" fmla="*/ 1247 h 1275"/>
              <a:gd name="T78" fmla="*/ 1635 w 2879"/>
              <a:gd name="T79" fmla="*/ 1219 h 1275"/>
              <a:gd name="T80" fmla="*/ 1418 w 2879"/>
              <a:gd name="T81" fmla="*/ 1247 h 1275"/>
              <a:gd name="T82" fmla="*/ 1511 w 2879"/>
              <a:gd name="T83" fmla="*/ 1247 h 1275"/>
              <a:gd name="T84" fmla="*/ 1294 w 2879"/>
              <a:gd name="T85" fmla="*/ 1219 h 1275"/>
              <a:gd name="T86" fmla="*/ 1263 w 2879"/>
              <a:gd name="T87" fmla="*/ 1247 h 1275"/>
              <a:gd name="T88" fmla="*/ 1263 w 2879"/>
              <a:gd name="T89" fmla="*/ 1219 h 1275"/>
              <a:gd name="T90" fmla="*/ 1046 w 2879"/>
              <a:gd name="T91" fmla="*/ 1247 h 1275"/>
              <a:gd name="T92" fmla="*/ 1139 w 2879"/>
              <a:gd name="T93" fmla="*/ 1247 h 1275"/>
              <a:gd name="T94" fmla="*/ 922 w 2879"/>
              <a:gd name="T95" fmla="*/ 1219 h 1275"/>
              <a:gd name="T96" fmla="*/ 891 w 2879"/>
              <a:gd name="T97" fmla="*/ 1247 h 1275"/>
              <a:gd name="T98" fmla="*/ 891 w 2879"/>
              <a:gd name="T99" fmla="*/ 1219 h 1275"/>
              <a:gd name="T100" fmla="*/ 674 w 2879"/>
              <a:gd name="T101" fmla="*/ 1247 h 1275"/>
              <a:gd name="T102" fmla="*/ 767 w 2879"/>
              <a:gd name="T103" fmla="*/ 1247 h 1275"/>
              <a:gd name="T104" fmla="*/ 550 w 2879"/>
              <a:gd name="T105" fmla="*/ 1219 h 1275"/>
              <a:gd name="T106" fmla="*/ 519 w 2879"/>
              <a:gd name="T107" fmla="*/ 1247 h 1275"/>
              <a:gd name="T108" fmla="*/ 519 w 2879"/>
              <a:gd name="T109" fmla="*/ 1219 h 1275"/>
              <a:gd name="T110" fmla="*/ 302 w 2879"/>
              <a:gd name="T111" fmla="*/ 1247 h 1275"/>
              <a:gd name="T112" fmla="*/ 395 w 2879"/>
              <a:gd name="T113" fmla="*/ 1247 h 1275"/>
              <a:gd name="T114" fmla="*/ 178 w 2879"/>
              <a:gd name="T115" fmla="*/ 1219 h 1275"/>
              <a:gd name="T116" fmla="*/ 147 w 2879"/>
              <a:gd name="T117" fmla="*/ 1247 h 1275"/>
              <a:gd name="T118" fmla="*/ 147 w 2879"/>
              <a:gd name="T119" fmla="*/ 1219 h 1275"/>
              <a:gd name="T120" fmla="*/ 0 w 2879"/>
              <a:gd name="T121" fmla="*/ 1233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79" h="1275">
                <a:moveTo>
                  <a:pt x="2702" y="0"/>
                </a:moveTo>
                <a:lnTo>
                  <a:pt x="2795" y="0"/>
                </a:lnTo>
                <a:lnTo>
                  <a:pt x="2795" y="28"/>
                </a:lnTo>
                <a:lnTo>
                  <a:pt x="2702" y="28"/>
                </a:lnTo>
                <a:lnTo>
                  <a:pt x="2702" y="0"/>
                </a:lnTo>
                <a:close/>
                <a:moveTo>
                  <a:pt x="2826" y="0"/>
                </a:moveTo>
                <a:lnTo>
                  <a:pt x="2879" y="0"/>
                </a:lnTo>
                <a:lnTo>
                  <a:pt x="2879" y="65"/>
                </a:lnTo>
                <a:lnTo>
                  <a:pt x="2848" y="65"/>
                </a:lnTo>
                <a:lnTo>
                  <a:pt x="2848" y="14"/>
                </a:lnTo>
                <a:lnTo>
                  <a:pt x="2863" y="28"/>
                </a:lnTo>
                <a:lnTo>
                  <a:pt x="2826" y="28"/>
                </a:lnTo>
                <a:lnTo>
                  <a:pt x="2826" y="0"/>
                </a:lnTo>
                <a:close/>
                <a:moveTo>
                  <a:pt x="2879" y="93"/>
                </a:moveTo>
                <a:lnTo>
                  <a:pt x="2879" y="178"/>
                </a:lnTo>
                <a:lnTo>
                  <a:pt x="2848" y="178"/>
                </a:lnTo>
                <a:lnTo>
                  <a:pt x="2848" y="93"/>
                </a:lnTo>
                <a:lnTo>
                  <a:pt x="2879" y="93"/>
                </a:lnTo>
                <a:close/>
                <a:moveTo>
                  <a:pt x="2879" y="206"/>
                </a:moveTo>
                <a:lnTo>
                  <a:pt x="2879" y="291"/>
                </a:lnTo>
                <a:lnTo>
                  <a:pt x="2848" y="291"/>
                </a:lnTo>
                <a:lnTo>
                  <a:pt x="2848" y="206"/>
                </a:lnTo>
                <a:lnTo>
                  <a:pt x="2879" y="206"/>
                </a:lnTo>
                <a:close/>
                <a:moveTo>
                  <a:pt x="2879" y="319"/>
                </a:moveTo>
                <a:lnTo>
                  <a:pt x="2879" y="403"/>
                </a:lnTo>
                <a:lnTo>
                  <a:pt x="2848" y="403"/>
                </a:lnTo>
                <a:lnTo>
                  <a:pt x="2848" y="319"/>
                </a:lnTo>
                <a:lnTo>
                  <a:pt x="2879" y="319"/>
                </a:lnTo>
                <a:close/>
                <a:moveTo>
                  <a:pt x="2879" y="432"/>
                </a:moveTo>
                <a:lnTo>
                  <a:pt x="2879" y="516"/>
                </a:lnTo>
                <a:lnTo>
                  <a:pt x="2848" y="516"/>
                </a:lnTo>
                <a:lnTo>
                  <a:pt x="2848" y="432"/>
                </a:lnTo>
                <a:lnTo>
                  <a:pt x="2879" y="432"/>
                </a:lnTo>
                <a:close/>
                <a:moveTo>
                  <a:pt x="2879" y="545"/>
                </a:moveTo>
                <a:lnTo>
                  <a:pt x="2879" y="629"/>
                </a:lnTo>
                <a:lnTo>
                  <a:pt x="2848" y="629"/>
                </a:lnTo>
                <a:lnTo>
                  <a:pt x="2848" y="545"/>
                </a:lnTo>
                <a:lnTo>
                  <a:pt x="2879" y="545"/>
                </a:lnTo>
                <a:close/>
                <a:moveTo>
                  <a:pt x="2879" y="657"/>
                </a:moveTo>
                <a:lnTo>
                  <a:pt x="2879" y="742"/>
                </a:lnTo>
                <a:lnTo>
                  <a:pt x="2848" y="742"/>
                </a:lnTo>
                <a:lnTo>
                  <a:pt x="2848" y="657"/>
                </a:lnTo>
                <a:lnTo>
                  <a:pt x="2879" y="657"/>
                </a:lnTo>
                <a:close/>
                <a:moveTo>
                  <a:pt x="2879" y="770"/>
                </a:moveTo>
                <a:lnTo>
                  <a:pt x="2879" y="855"/>
                </a:lnTo>
                <a:lnTo>
                  <a:pt x="2848" y="855"/>
                </a:lnTo>
                <a:lnTo>
                  <a:pt x="2848" y="770"/>
                </a:lnTo>
                <a:lnTo>
                  <a:pt x="2879" y="770"/>
                </a:lnTo>
                <a:close/>
                <a:moveTo>
                  <a:pt x="2879" y="883"/>
                </a:moveTo>
                <a:lnTo>
                  <a:pt x="2879" y="968"/>
                </a:lnTo>
                <a:lnTo>
                  <a:pt x="2848" y="968"/>
                </a:lnTo>
                <a:lnTo>
                  <a:pt x="2848" y="883"/>
                </a:lnTo>
                <a:lnTo>
                  <a:pt x="2879" y="883"/>
                </a:lnTo>
                <a:close/>
                <a:moveTo>
                  <a:pt x="2879" y="996"/>
                </a:moveTo>
                <a:lnTo>
                  <a:pt x="2879" y="1081"/>
                </a:lnTo>
                <a:lnTo>
                  <a:pt x="2848" y="1081"/>
                </a:lnTo>
                <a:lnTo>
                  <a:pt x="2848" y="996"/>
                </a:lnTo>
                <a:lnTo>
                  <a:pt x="2879" y="996"/>
                </a:lnTo>
                <a:close/>
                <a:moveTo>
                  <a:pt x="2879" y="1109"/>
                </a:moveTo>
                <a:lnTo>
                  <a:pt x="2879" y="1194"/>
                </a:lnTo>
                <a:lnTo>
                  <a:pt x="2848" y="1194"/>
                </a:lnTo>
                <a:lnTo>
                  <a:pt x="2848" y="1109"/>
                </a:lnTo>
                <a:lnTo>
                  <a:pt x="2879" y="1109"/>
                </a:lnTo>
                <a:close/>
                <a:moveTo>
                  <a:pt x="2879" y="1222"/>
                </a:moveTo>
                <a:lnTo>
                  <a:pt x="2879" y="1247"/>
                </a:lnTo>
                <a:lnTo>
                  <a:pt x="2782" y="1247"/>
                </a:lnTo>
                <a:lnTo>
                  <a:pt x="2782" y="1219"/>
                </a:lnTo>
                <a:lnTo>
                  <a:pt x="2863" y="1219"/>
                </a:lnTo>
                <a:lnTo>
                  <a:pt x="2848" y="1233"/>
                </a:lnTo>
                <a:lnTo>
                  <a:pt x="2848" y="1222"/>
                </a:lnTo>
                <a:lnTo>
                  <a:pt x="2879" y="1222"/>
                </a:lnTo>
                <a:close/>
                <a:moveTo>
                  <a:pt x="2751" y="1247"/>
                </a:moveTo>
                <a:lnTo>
                  <a:pt x="2658" y="1247"/>
                </a:lnTo>
                <a:lnTo>
                  <a:pt x="2658" y="1219"/>
                </a:lnTo>
                <a:lnTo>
                  <a:pt x="2751" y="1219"/>
                </a:lnTo>
                <a:lnTo>
                  <a:pt x="2751" y="1247"/>
                </a:lnTo>
                <a:close/>
                <a:moveTo>
                  <a:pt x="2627" y="1247"/>
                </a:moveTo>
                <a:lnTo>
                  <a:pt x="2534" y="1247"/>
                </a:lnTo>
                <a:lnTo>
                  <a:pt x="2534" y="1219"/>
                </a:lnTo>
                <a:lnTo>
                  <a:pt x="2627" y="1219"/>
                </a:lnTo>
                <a:lnTo>
                  <a:pt x="2627" y="1247"/>
                </a:lnTo>
                <a:close/>
                <a:moveTo>
                  <a:pt x="2503" y="1247"/>
                </a:moveTo>
                <a:lnTo>
                  <a:pt x="2410" y="1247"/>
                </a:lnTo>
                <a:lnTo>
                  <a:pt x="2410" y="1219"/>
                </a:lnTo>
                <a:lnTo>
                  <a:pt x="2503" y="1219"/>
                </a:lnTo>
                <a:lnTo>
                  <a:pt x="2503" y="1247"/>
                </a:lnTo>
                <a:close/>
                <a:moveTo>
                  <a:pt x="2379" y="1247"/>
                </a:moveTo>
                <a:lnTo>
                  <a:pt x="2286" y="1247"/>
                </a:lnTo>
                <a:lnTo>
                  <a:pt x="2286" y="1219"/>
                </a:lnTo>
                <a:lnTo>
                  <a:pt x="2379" y="1219"/>
                </a:lnTo>
                <a:lnTo>
                  <a:pt x="2379" y="1247"/>
                </a:lnTo>
                <a:close/>
                <a:moveTo>
                  <a:pt x="2255" y="1247"/>
                </a:moveTo>
                <a:lnTo>
                  <a:pt x="2162" y="1247"/>
                </a:lnTo>
                <a:lnTo>
                  <a:pt x="2162" y="1219"/>
                </a:lnTo>
                <a:lnTo>
                  <a:pt x="2255" y="1219"/>
                </a:lnTo>
                <a:lnTo>
                  <a:pt x="2255" y="1247"/>
                </a:lnTo>
                <a:close/>
                <a:moveTo>
                  <a:pt x="2131" y="1247"/>
                </a:moveTo>
                <a:lnTo>
                  <a:pt x="2038" y="1247"/>
                </a:lnTo>
                <a:lnTo>
                  <a:pt x="2038" y="1219"/>
                </a:lnTo>
                <a:lnTo>
                  <a:pt x="2131" y="1219"/>
                </a:lnTo>
                <a:lnTo>
                  <a:pt x="2131" y="1247"/>
                </a:lnTo>
                <a:close/>
                <a:moveTo>
                  <a:pt x="2007" y="1247"/>
                </a:moveTo>
                <a:lnTo>
                  <a:pt x="1914" y="1247"/>
                </a:lnTo>
                <a:lnTo>
                  <a:pt x="1914" y="1219"/>
                </a:lnTo>
                <a:lnTo>
                  <a:pt x="2007" y="1219"/>
                </a:lnTo>
                <a:lnTo>
                  <a:pt x="2007" y="1247"/>
                </a:lnTo>
                <a:close/>
                <a:moveTo>
                  <a:pt x="1883" y="1247"/>
                </a:moveTo>
                <a:lnTo>
                  <a:pt x="1790" y="1247"/>
                </a:lnTo>
                <a:lnTo>
                  <a:pt x="1790" y="1219"/>
                </a:lnTo>
                <a:lnTo>
                  <a:pt x="1883" y="1219"/>
                </a:lnTo>
                <a:lnTo>
                  <a:pt x="1883" y="1247"/>
                </a:lnTo>
                <a:close/>
                <a:moveTo>
                  <a:pt x="1759" y="1247"/>
                </a:moveTo>
                <a:lnTo>
                  <a:pt x="1666" y="1247"/>
                </a:lnTo>
                <a:lnTo>
                  <a:pt x="1666" y="1219"/>
                </a:lnTo>
                <a:lnTo>
                  <a:pt x="1759" y="1219"/>
                </a:lnTo>
                <a:lnTo>
                  <a:pt x="1759" y="1247"/>
                </a:lnTo>
                <a:close/>
                <a:moveTo>
                  <a:pt x="1635" y="1247"/>
                </a:moveTo>
                <a:lnTo>
                  <a:pt x="1542" y="1247"/>
                </a:lnTo>
                <a:lnTo>
                  <a:pt x="1542" y="1219"/>
                </a:lnTo>
                <a:lnTo>
                  <a:pt x="1635" y="1219"/>
                </a:lnTo>
                <a:lnTo>
                  <a:pt x="1635" y="1247"/>
                </a:lnTo>
                <a:close/>
                <a:moveTo>
                  <a:pt x="1511" y="1247"/>
                </a:moveTo>
                <a:lnTo>
                  <a:pt x="1418" y="1247"/>
                </a:lnTo>
                <a:lnTo>
                  <a:pt x="1418" y="1219"/>
                </a:lnTo>
                <a:lnTo>
                  <a:pt x="1511" y="1219"/>
                </a:lnTo>
                <a:lnTo>
                  <a:pt x="1511" y="1247"/>
                </a:lnTo>
                <a:close/>
                <a:moveTo>
                  <a:pt x="1387" y="1247"/>
                </a:moveTo>
                <a:lnTo>
                  <a:pt x="1294" y="1247"/>
                </a:lnTo>
                <a:lnTo>
                  <a:pt x="1294" y="1219"/>
                </a:lnTo>
                <a:lnTo>
                  <a:pt x="1387" y="1219"/>
                </a:lnTo>
                <a:lnTo>
                  <a:pt x="1387" y="1247"/>
                </a:lnTo>
                <a:close/>
                <a:moveTo>
                  <a:pt x="1263" y="1247"/>
                </a:moveTo>
                <a:lnTo>
                  <a:pt x="1170" y="1247"/>
                </a:lnTo>
                <a:lnTo>
                  <a:pt x="1170" y="1219"/>
                </a:lnTo>
                <a:lnTo>
                  <a:pt x="1263" y="1219"/>
                </a:lnTo>
                <a:lnTo>
                  <a:pt x="1263" y="1247"/>
                </a:lnTo>
                <a:close/>
                <a:moveTo>
                  <a:pt x="1139" y="1247"/>
                </a:moveTo>
                <a:lnTo>
                  <a:pt x="1046" y="1247"/>
                </a:lnTo>
                <a:lnTo>
                  <a:pt x="1046" y="1219"/>
                </a:lnTo>
                <a:lnTo>
                  <a:pt x="1139" y="1219"/>
                </a:lnTo>
                <a:lnTo>
                  <a:pt x="1139" y="1247"/>
                </a:lnTo>
                <a:close/>
                <a:moveTo>
                  <a:pt x="1015" y="1247"/>
                </a:moveTo>
                <a:lnTo>
                  <a:pt x="922" y="1247"/>
                </a:lnTo>
                <a:lnTo>
                  <a:pt x="922" y="1219"/>
                </a:lnTo>
                <a:lnTo>
                  <a:pt x="1015" y="1219"/>
                </a:lnTo>
                <a:lnTo>
                  <a:pt x="1015" y="1247"/>
                </a:lnTo>
                <a:close/>
                <a:moveTo>
                  <a:pt x="891" y="1247"/>
                </a:moveTo>
                <a:lnTo>
                  <a:pt x="798" y="1247"/>
                </a:lnTo>
                <a:lnTo>
                  <a:pt x="798" y="1219"/>
                </a:lnTo>
                <a:lnTo>
                  <a:pt x="891" y="1219"/>
                </a:lnTo>
                <a:lnTo>
                  <a:pt x="891" y="1247"/>
                </a:lnTo>
                <a:close/>
                <a:moveTo>
                  <a:pt x="767" y="1247"/>
                </a:moveTo>
                <a:lnTo>
                  <a:pt x="674" y="1247"/>
                </a:lnTo>
                <a:lnTo>
                  <a:pt x="674" y="1219"/>
                </a:lnTo>
                <a:lnTo>
                  <a:pt x="767" y="1219"/>
                </a:lnTo>
                <a:lnTo>
                  <a:pt x="767" y="1247"/>
                </a:lnTo>
                <a:close/>
                <a:moveTo>
                  <a:pt x="643" y="1247"/>
                </a:moveTo>
                <a:lnTo>
                  <a:pt x="550" y="1247"/>
                </a:lnTo>
                <a:lnTo>
                  <a:pt x="550" y="1219"/>
                </a:lnTo>
                <a:lnTo>
                  <a:pt x="643" y="1219"/>
                </a:lnTo>
                <a:lnTo>
                  <a:pt x="643" y="1247"/>
                </a:lnTo>
                <a:close/>
                <a:moveTo>
                  <a:pt x="519" y="1247"/>
                </a:moveTo>
                <a:lnTo>
                  <a:pt x="426" y="1247"/>
                </a:lnTo>
                <a:lnTo>
                  <a:pt x="426" y="1219"/>
                </a:lnTo>
                <a:lnTo>
                  <a:pt x="519" y="1219"/>
                </a:lnTo>
                <a:lnTo>
                  <a:pt x="519" y="1247"/>
                </a:lnTo>
                <a:close/>
                <a:moveTo>
                  <a:pt x="395" y="1247"/>
                </a:moveTo>
                <a:lnTo>
                  <a:pt x="302" y="1247"/>
                </a:lnTo>
                <a:lnTo>
                  <a:pt x="302" y="1219"/>
                </a:lnTo>
                <a:lnTo>
                  <a:pt x="395" y="1219"/>
                </a:lnTo>
                <a:lnTo>
                  <a:pt x="395" y="1247"/>
                </a:lnTo>
                <a:close/>
                <a:moveTo>
                  <a:pt x="271" y="1247"/>
                </a:moveTo>
                <a:lnTo>
                  <a:pt x="178" y="1247"/>
                </a:lnTo>
                <a:lnTo>
                  <a:pt x="178" y="1219"/>
                </a:lnTo>
                <a:lnTo>
                  <a:pt x="271" y="1219"/>
                </a:lnTo>
                <a:lnTo>
                  <a:pt x="271" y="1247"/>
                </a:lnTo>
                <a:close/>
                <a:moveTo>
                  <a:pt x="147" y="1247"/>
                </a:moveTo>
                <a:lnTo>
                  <a:pt x="78" y="1247"/>
                </a:lnTo>
                <a:lnTo>
                  <a:pt x="78" y="1219"/>
                </a:lnTo>
                <a:lnTo>
                  <a:pt x="147" y="1219"/>
                </a:lnTo>
                <a:lnTo>
                  <a:pt x="147" y="1247"/>
                </a:lnTo>
                <a:close/>
                <a:moveTo>
                  <a:pt x="93" y="1275"/>
                </a:moveTo>
                <a:lnTo>
                  <a:pt x="0" y="1233"/>
                </a:lnTo>
                <a:lnTo>
                  <a:pt x="93" y="1191"/>
                </a:lnTo>
                <a:lnTo>
                  <a:pt x="93" y="1275"/>
                </a:lnTo>
                <a:close/>
              </a:path>
            </a:pathLst>
          </a:custGeom>
          <a:solidFill>
            <a:srgbClr val="E36C0A"/>
          </a:solidFill>
          <a:ln w="0" cap="flat">
            <a:solidFill>
              <a:srgbClr val="E36C0A"/>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27" name="Freeform 88"/>
          <p:cNvSpPr>
            <a:spLocks noEditPoints="1"/>
          </p:cNvSpPr>
          <p:nvPr/>
        </p:nvSpPr>
        <p:spPr bwMode="auto">
          <a:xfrm>
            <a:off x="1593850" y="5257800"/>
            <a:ext cx="603250" cy="90488"/>
          </a:xfrm>
          <a:custGeom>
            <a:avLst/>
            <a:gdLst>
              <a:gd name="T0" fmla="*/ 380 w 380"/>
              <a:gd name="T1" fmla="*/ 37 h 57"/>
              <a:gd name="T2" fmla="*/ 297 w 380"/>
              <a:gd name="T3" fmla="*/ 37 h 57"/>
              <a:gd name="T4" fmla="*/ 297 w 380"/>
              <a:gd name="T5" fmla="*/ 19 h 57"/>
              <a:gd name="T6" fmla="*/ 380 w 380"/>
              <a:gd name="T7" fmla="*/ 18 h 57"/>
              <a:gd name="T8" fmla="*/ 380 w 380"/>
              <a:gd name="T9" fmla="*/ 37 h 57"/>
              <a:gd name="T10" fmla="*/ 235 w 380"/>
              <a:gd name="T11" fmla="*/ 37 h 57"/>
              <a:gd name="T12" fmla="*/ 214 w 380"/>
              <a:gd name="T13" fmla="*/ 37 h 57"/>
              <a:gd name="T14" fmla="*/ 214 w 380"/>
              <a:gd name="T15" fmla="*/ 19 h 57"/>
              <a:gd name="T16" fmla="*/ 235 w 380"/>
              <a:gd name="T17" fmla="*/ 19 h 57"/>
              <a:gd name="T18" fmla="*/ 235 w 380"/>
              <a:gd name="T19" fmla="*/ 37 h 57"/>
              <a:gd name="T20" fmla="*/ 152 w 380"/>
              <a:gd name="T21" fmla="*/ 38 h 57"/>
              <a:gd name="T22" fmla="*/ 70 w 380"/>
              <a:gd name="T23" fmla="*/ 38 h 57"/>
              <a:gd name="T24" fmla="*/ 70 w 380"/>
              <a:gd name="T25" fmla="*/ 19 h 57"/>
              <a:gd name="T26" fmla="*/ 152 w 380"/>
              <a:gd name="T27" fmla="*/ 19 h 57"/>
              <a:gd name="T28" fmla="*/ 152 w 380"/>
              <a:gd name="T29" fmla="*/ 38 h 57"/>
              <a:gd name="T30" fmla="*/ 62 w 380"/>
              <a:gd name="T31" fmla="*/ 57 h 57"/>
              <a:gd name="T32" fmla="*/ 0 w 380"/>
              <a:gd name="T33" fmla="*/ 29 h 57"/>
              <a:gd name="T34" fmla="*/ 62 w 380"/>
              <a:gd name="T35" fmla="*/ 0 h 57"/>
              <a:gd name="T36" fmla="*/ 62 w 380"/>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0" h="57">
                <a:moveTo>
                  <a:pt x="380" y="37"/>
                </a:moveTo>
                <a:lnTo>
                  <a:pt x="297" y="37"/>
                </a:lnTo>
                <a:lnTo>
                  <a:pt x="297" y="19"/>
                </a:lnTo>
                <a:lnTo>
                  <a:pt x="380" y="18"/>
                </a:lnTo>
                <a:lnTo>
                  <a:pt x="380" y="37"/>
                </a:lnTo>
                <a:close/>
                <a:moveTo>
                  <a:pt x="235" y="37"/>
                </a:moveTo>
                <a:lnTo>
                  <a:pt x="214" y="37"/>
                </a:lnTo>
                <a:lnTo>
                  <a:pt x="214" y="19"/>
                </a:lnTo>
                <a:lnTo>
                  <a:pt x="235" y="19"/>
                </a:lnTo>
                <a:lnTo>
                  <a:pt x="235" y="37"/>
                </a:lnTo>
                <a:close/>
                <a:moveTo>
                  <a:pt x="152" y="38"/>
                </a:moveTo>
                <a:lnTo>
                  <a:pt x="70" y="38"/>
                </a:lnTo>
                <a:lnTo>
                  <a:pt x="70" y="19"/>
                </a:lnTo>
                <a:lnTo>
                  <a:pt x="152" y="19"/>
                </a:lnTo>
                <a:lnTo>
                  <a:pt x="152" y="38"/>
                </a:lnTo>
                <a:close/>
                <a:moveTo>
                  <a:pt x="62" y="57"/>
                </a:moveTo>
                <a:lnTo>
                  <a:pt x="0" y="29"/>
                </a:lnTo>
                <a:lnTo>
                  <a:pt x="62" y="0"/>
                </a:lnTo>
                <a:lnTo>
                  <a:pt x="62" y="57"/>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pic>
        <p:nvPicPr>
          <p:cNvPr id="1113" name="Picture 8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14613" y="4416425"/>
            <a:ext cx="1854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Freeform 91"/>
          <p:cNvSpPr>
            <a:spLocks/>
          </p:cNvSpPr>
          <p:nvPr/>
        </p:nvSpPr>
        <p:spPr bwMode="auto">
          <a:xfrm>
            <a:off x="2627313" y="4413250"/>
            <a:ext cx="1804988" cy="336550"/>
          </a:xfrm>
          <a:custGeom>
            <a:avLst/>
            <a:gdLst>
              <a:gd name="T0" fmla="*/ 0 w 3520"/>
              <a:gd name="T1" fmla="*/ 120 h 720"/>
              <a:gd name="T2" fmla="*/ 120 w 3520"/>
              <a:gd name="T3" fmla="*/ 0 h 720"/>
              <a:gd name="T4" fmla="*/ 120 w 3520"/>
              <a:gd name="T5" fmla="*/ 0 h 720"/>
              <a:gd name="T6" fmla="*/ 120 w 3520"/>
              <a:gd name="T7" fmla="*/ 0 h 720"/>
              <a:gd name="T8" fmla="*/ 3400 w 3520"/>
              <a:gd name="T9" fmla="*/ 0 h 720"/>
              <a:gd name="T10" fmla="*/ 3400 w 3520"/>
              <a:gd name="T11" fmla="*/ 0 h 720"/>
              <a:gd name="T12" fmla="*/ 3520 w 3520"/>
              <a:gd name="T13" fmla="*/ 120 h 720"/>
              <a:gd name="T14" fmla="*/ 3520 w 3520"/>
              <a:gd name="T15" fmla="*/ 120 h 720"/>
              <a:gd name="T16" fmla="*/ 3520 w 3520"/>
              <a:gd name="T17" fmla="*/ 120 h 720"/>
              <a:gd name="T18" fmla="*/ 3520 w 3520"/>
              <a:gd name="T19" fmla="*/ 600 h 720"/>
              <a:gd name="T20" fmla="*/ 3520 w 3520"/>
              <a:gd name="T21" fmla="*/ 600 h 720"/>
              <a:gd name="T22" fmla="*/ 3400 w 3520"/>
              <a:gd name="T23" fmla="*/ 720 h 720"/>
              <a:gd name="T24" fmla="*/ 3400 w 3520"/>
              <a:gd name="T25" fmla="*/ 720 h 720"/>
              <a:gd name="T26" fmla="*/ 3400 w 3520"/>
              <a:gd name="T27" fmla="*/ 720 h 720"/>
              <a:gd name="T28" fmla="*/ 120 w 3520"/>
              <a:gd name="T29" fmla="*/ 720 h 720"/>
              <a:gd name="T30" fmla="*/ 120 w 3520"/>
              <a:gd name="T31" fmla="*/ 720 h 720"/>
              <a:gd name="T32" fmla="*/ 0 w 3520"/>
              <a:gd name="T33" fmla="*/ 600 h 720"/>
              <a:gd name="T34" fmla="*/ 0 w 3520"/>
              <a:gd name="T35" fmla="*/ 600 h 720"/>
              <a:gd name="T36" fmla="*/ 0 w 3520"/>
              <a:gd name="T37" fmla="*/ 1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0" h="720">
                <a:moveTo>
                  <a:pt x="0" y="120"/>
                </a:moveTo>
                <a:cubicBezTo>
                  <a:pt x="0" y="54"/>
                  <a:pt x="54" y="0"/>
                  <a:pt x="120" y="0"/>
                </a:cubicBezTo>
                <a:cubicBezTo>
                  <a:pt x="120" y="0"/>
                  <a:pt x="120" y="0"/>
                  <a:pt x="120" y="0"/>
                </a:cubicBezTo>
                <a:lnTo>
                  <a:pt x="120" y="0"/>
                </a:lnTo>
                <a:lnTo>
                  <a:pt x="3400" y="0"/>
                </a:lnTo>
                <a:lnTo>
                  <a:pt x="3400" y="0"/>
                </a:lnTo>
                <a:cubicBezTo>
                  <a:pt x="3467" y="0"/>
                  <a:pt x="3520" y="54"/>
                  <a:pt x="3520" y="120"/>
                </a:cubicBezTo>
                <a:cubicBezTo>
                  <a:pt x="3520" y="120"/>
                  <a:pt x="3520" y="120"/>
                  <a:pt x="3520" y="120"/>
                </a:cubicBezTo>
                <a:lnTo>
                  <a:pt x="3520" y="120"/>
                </a:lnTo>
                <a:lnTo>
                  <a:pt x="3520" y="600"/>
                </a:lnTo>
                <a:lnTo>
                  <a:pt x="3520" y="600"/>
                </a:lnTo>
                <a:cubicBezTo>
                  <a:pt x="3520" y="667"/>
                  <a:pt x="3467" y="720"/>
                  <a:pt x="3400" y="720"/>
                </a:cubicBezTo>
                <a:cubicBezTo>
                  <a:pt x="3400" y="720"/>
                  <a:pt x="3400" y="720"/>
                  <a:pt x="3400" y="720"/>
                </a:cubicBezTo>
                <a:lnTo>
                  <a:pt x="3400" y="720"/>
                </a:lnTo>
                <a:lnTo>
                  <a:pt x="120" y="720"/>
                </a:lnTo>
                <a:lnTo>
                  <a:pt x="120" y="720"/>
                </a:lnTo>
                <a:cubicBezTo>
                  <a:pt x="54" y="720"/>
                  <a:pt x="0" y="667"/>
                  <a:pt x="0" y="600"/>
                </a:cubicBezTo>
                <a:cubicBezTo>
                  <a:pt x="0" y="600"/>
                  <a:pt x="0" y="600"/>
                  <a:pt x="0" y="600"/>
                </a:cubicBezTo>
                <a:lnTo>
                  <a:pt x="0" y="120"/>
                </a:lnTo>
                <a:close/>
              </a:path>
            </a:pathLst>
          </a:custGeom>
          <a:solidFill>
            <a:srgbClr val="FAC09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31" name="Freeform 92"/>
          <p:cNvSpPr>
            <a:spLocks noEditPoints="1"/>
          </p:cNvSpPr>
          <p:nvPr/>
        </p:nvSpPr>
        <p:spPr bwMode="auto">
          <a:xfrm>
            <a:off x="2611438" y="4398963"/>
            <a:ext cx="1836738" cy="365125"/>
          </a:xfrm>
          <a:custGeom>
            <a:avLst/>
            <a:gdLst>
              <a:gd name="T0" fmla="*/ 1 w 3584"/>
              <a:gd name="T1" fmla="*/ 146 h 784"/>
              <a:gd name="T2" fmla="*/ 15 w 3584"/>
              <a:gd name="T3" fmla="*/ 87 h 784"/>
              <a:gd name="T4" fmla="*/ 49 w 3584"/>
              <a:gd name="T5" fmla="*/ 41 h 784"/>
              <a:gd name="T6" fmla="*/ 99 w 3584"/>
              <a:gd name="T7" fmla="*/ 10 h 784"/>
              <a:gd name="T8" fmla="*/ 152 w 3584"/>
              <a:gd name="T9" fmla="*/ 0 h 784"/>
              <a:gd name="T10" fmla="*/ 3438 w 3584"/>
              <a:gd name="T11" fmla="*/ 1 h 784"/>
              <a:gd name="T12" fmla="*/ 3498 w 3584"/>
              <a:gd name="T13" fmla="*/ 15 h 784"/>
              <a:gd name="T14" fmla="*/ 3544 w 3584"/>
              <a:gd name="T15" fmla="*/ 49 h 784"/>
              <a:gd name="T16" fmla="*/ 3575 w 3584"/>
              <a:gd name="T17" fmla="*/ 99 h 784"/>
              <a:gd name="T18" fmla="*/ 3584 w 3584"/>
              <a:gd name="T19" fmla="*/ 152 h 784"/>
              <a:gd name="T20" fmla="*/ 3584 w 3584"/>
              <a:gd name="T21" fmla="*/ 638 h 784"/>
              <a:gd name="T22" fmla="*/ 3570 w 3584"/>
              <a:gd name="T23" fmla="*/ 698 h 784"/>
              <a:gd name="T24" fmla="*/ 3536 w 3584"/>
              <a:gd name="T25" fmla="*/ 744 h 784"/>
              <a:gd name="T26" fmla="*/ 3485 w 3584"/>
              <a:gd name="T27" fmla="*/ 775 h 784"/>
              <a:gd name="T28" fmla="*/ 3432 w 3584"/>
              <a:gd name="T29" fmla="*/ 784 h 784"/>
              <a:gd name="T30" fmla="*/ 146 w 3584"/>
              <a:gd name="T31" fmla="*/ 784 h 784"/>
              <a:gd name="T32" fmla="*/ 87 w 3584"/>
              <a:gd name="T33" fmla="*/ 770 h 784"/>
              <a:gd name="T34" fmla="*/ 41 w 3584"/>
              <a:gd name="T35" fmla="*/ 736 h 784"/>
              <a:gd name="T36" fmla="*/ 10 w 3584"/>
              <a:gd name="T37" fmla="*/ 685 h 784"/>
              <a:gd name="T38" fmla="*/ 0 w 3584"/>
              <a:gd name="T39" fmla="*/ 632 h 784"/>
              <a:gd name="T40" fmla="*/ 64 w 3584"/>
              <a:gd name="T41" fmla="*/ 632 h 784"/>
              <a:gd name="T42" fmla="*/ 73 w 3584"/>
              <a:gd name="T43" fmla="*/ 673 h 784"/>
              <a:gd name="T44" fmla="*/ 94 w 3584"/>
              <a:gd name="T45" fmla="*/ 699 h 784"/>
              <a:gd name="T46" fmla="*/ 124 w 3584"/>
              <a:gd name="T47" fmla="*/ 717 h 784"/>
              <a:gd name="T48" fmla="*/ 158 w 3584"/>
              <a:gd name="T49" fmla="*/ 721 h 784"/>
              <a:gd name="T50" fmla="*/ 3432 w 3584"/>
              <a:gd name="T51" fmla="*/ 720 h 784"/>
              <a:gd name="T52" fmla="*/ 3473 w 3584"/>
              <a:gd name="T53" fmla="*/ 712 h 784"/>
              <a:gd name="T54" fmla="*/ 3499 w 3584"/>
              <a:gd name="T55" fmla="*/ 691 h 784"/>
              <a:gd name="T56" fmla="*/ 3517 w 3584"/>
              <a:gd name="T57" fmla="*/ 661 h 784"/>
              <a:gd name="T58" fmla="*/ 3521 w 3584"/>
              <a:gd name="T59" fmla="*/ 626 h 784"/>
              <a:gd name="T60" fmla="*/ 3520 w 3584"/>
              <a:gd name="T61" fmla="*/ 152 h 784"/>
              <a:gd name="T62" fmla="*/ 3512 w 3584"/>
              <a:gd name="T63" fmla="*/ 111 h 784"/>
              <a:gd name="T64" fmla="*/ 3491 w 3584"/>
              <a:gd name="T65" fmla="*/ 86 h 784"/>
              <a:gd name="T66" fmla="*/ 3461 w 3584"/>
              <a:gd name="T67" fmla="*/ 68 h 784"/>
              <a:gd name="T68" fmla="*/ 3426 w 3584"/>
              <a:gd name="T69" fmla="*/ 64 h 784"/>
              <a:gd name="T70" fmla="*/ 152 w 3584"/>
              <a:gd name="T71" fmla="*/ 64 h 784"/>
              <a:gd name="T72" fmla="*/ 111 w 3584"/>
              <a:gd name="T73" fmla="*/ 73 h 784"/>
              <a:gd name="T74" fmla="*/ 86 w 3584"/>
              <a:gd name="T75" fmla="*/ 94 h 784"/>
              <a:gd name="T76" fmla="*/ 68 w 3584"/>
              <a:gd name="T77" fmla="*/ 124 h 784"/>
              <a:gd name="T78" fmla="*/ 64 w 3584"/>
              <a:gd name="T79" fmla="*/ 158 h 784"/>
              <a:gd name="T80" fmla="*/ 64 w 3584"/>
              <a:gd name="T81" fmla="*/ 63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84" h="784">
                <a:moveTo>
                  <a:pt x="0" y="152"/>
                </a:moveTo>
                <a:cubicBezTo>
                  <a:pt x="0" y="150"/>
                  <a:pt x="1" y="148"/>
                  <a:pt x="1" y="146"/>
                </a:cubicBezTo>
                <a:lnTo>
                  <a:pt x="10" y="99"/>
                </a:lnTo>
                <a:cubicBezTo>
                  <a:pt x="11" y="95"/>
                  <a:pt x="13" y="91"/>
                  <a:pt x="15" y="87"/>
                </a:cubicBezTo>
                <a:lnTo>
                  <a:pt x="41" y="49"/>
                </a:lnTo>
                <a:cubicBezTo>
                  <a:pt x="43" y="46"/>
                  <a:pt x="46" y="43"/>
                  <a:pt x="49" y="41"/>
                </a:cubicBezTo>
                <a:lnTo>
                  <a:pt x="87" y="15"/>
                </a:lnTo>
                <a:cubicBezTo>
                  <a:pt x="91" y="13"/>
                  <a:pt x="95" y="11"/>
                  <a:pt x="99" y="10"/>
                </a:cubicBezTo>
                <a:lnTo>
                  <a:pt x="146" y="1"/>
                </a:lnTo>
                <a:cubicBezTo>
                  <a:pt x="148" y="1"/>
                  <a:pt x="150" y="0"/>
                  <a:pt x="152" y="0"/>
                </a:cubicBezTo>
                <a:lnTo>
                  <a:pt x="3432" y="0"/>
                </a:lnTo>
                <a:cubicBezTo>
                  <a:pt x="3434" y="0"/>
                  <a:pt x="3437" y="1"/>
                  <a:pt x="3438" y="1"/>
                </a:cubicBezTo>
                <a:lnTo>
                  <a:pt x="3485" y="10"/>
                </a:lnTo>
                <a:cubicBezTo>
                  <a:pt x="3490" y="11"/>
                  <a:pt x="3494" y="13"/>
                  <a:pt x="3498" y="15"/>
                </a:cubicBezTo>
                <a:lnTo>
                  <a:pt x="3536" y="41"/>
                </a:lnTo>
                <a:cubicBezTo>
                  <a:pt x="3539" y="43"/>
                  <a:pt x="3542" y="46"/>
                  <a:pt x="3544" y="49"/>
                </a:cubicBezTo>
                <a:lnTo>
                  <a:pt x="3570" y="87"/>
                </a:lnTo>
                <a:cubicBezTo>
                  <a:pt x="3572" y="91"/>
                  <a:pt x="3574" y="95"/>
                  <a:pt x="3575" y="99"/>
                </a:cubicBezTo>
                <a:lnTo>
                  <a:pt x="3584" y="146"/>
                </a:lnTo>
                <a:cubicBezTo>
                  <a:pt x="3584" y="148"/>
                  <a:pt x="3584" y="150"/>
                  <a:pt x="3584" y="152"/>
                </a:cubicBezTo>
                <a:lnTo>
                  <a:pt x="3584" y="632"/>
                </a:lnTo>
                <a:cubicBezTo>
                  <a:pt x="3584" y="634"/>
                  <a:pt x="3584" y="637"/>
                  <a:pt x="3584" y="638"/>
                </a:cubicBezTo>
                <a:lnTo>
                  <a:pt x="3575" y="685"/>
                </a:lnTo>
                <a:cubicBezTo>
                  <a:pt x="3574" y="690"/>
                  <a:pt x="3572" y="694"/>
                  <a:pt x="3570" y="698"/>
                </a:cubicBezTo>
                <a:lnTo>
                  <a:pt x="3544" y="736"/>
                </a:lnTo>
                <a:cubicBezTo>
                  <a:pt x="3542" y="739"/>
                  <a:pt x="3539" y="742"/>
                  <a:pt x="3536" y="744"/>
                </a:cubicBezTo>
                <a:lnTo>
                  <a:pt x="3498" y="770"/>
                </a:lnTo>
                <a:cubicBezTo>
                  <a:pt x="3494" y="772"/>
                  <a:pt x="3490" y="774"/>
                  <a:pt x="3485" y="775"/>
                </a:cubicBezTo>
                <a:lnTo>
                  <a:pt x="3438" y="784"/>
                </a:lnTo>
                <a:cubicBezTo>
                  <a:pt x="3437" y="784"/>
                  <a:pt x="3434" y="784"/>
                  <a:pt x="3432" y="784"/>
                </a:cubicBezTo>
                <a:lnTo>
                  <a:pt x="152" y="784"/>
                </a:lnTo>
                <a:cubicBezTo>
                  <a:pt x="150" y="784"/>
                  <a:pt x="148" y="784"/>
                  <a:pt x="146" y="784"/>
                </a:cubicBezTo>
                <a:lnTo>
                  <a:pt x="99" y="775"/>
                </a:lnTo>
                <a:cubicBezTo>
                  <a:pt x="95" y="774"/>
                  <a:pt x="91" y="772"/>
                  <a:pt x="87" y="770"/>
                </a:cubicBezTo>
                <a:lnTo>
                  <a:pt x="49" y="744"/>
                </a:lnTo>
                <a:cubicBezTo>
                  <a:pt x="46" y="742"/>
                  <a:pt x="43" y="739"/>
                  <a:pt x="41" y="736"/>
                </a:cubicBezTo>
                <a:lnTo>
                  <a:pt x="15" y="698"/>
                </a:lnTo>
                <a:cubicBezTo>
                  <a:pt x="13" y="694"/>
                  <a:pt x="11" y="690"/>
                  <a:pt x="10" y="685"/>
                </a:cubicBezTo>
                <a:lnTo>
                  <a:pt x="1" y="638"/>
                </a:lnTo>
                <a:cubicBezTo>
                  <a:pt x="1" y="637"/>
                  <a:pt x="0" y="634"/>
                  <a:pt x="0" y="632"/>
                </a:cubicBezTo>
                <a:lnTo>
                  <a:pt x="0" y="152"/>
                </a:lnTo>
                <a:close/>
                <a:moveTo>
                  <a:pt x="64" y="632"/>
                </a:moveTo>
                <a:lnTo>
                  <a:pt x="64" y="626"/>
                </a:lnTo>
                <a:lnTo>
                  <a:pt x="73" y="673"/>
                </a:lnTo>
                <a:lnTo>
                  <a:pt x="68" y="661"/>
                </a:lnTo>
                <a:lnTo>
                  <a:pt x="94" y="699"/>
                </a:lnTo>
                <a:lnTo>
                  <a:pt x="86" y="691"/>
                </a:lnTo>
                <a:lnTo>
                  <a:pt x="124" y="717"/>
                </a:lnTo>
                <a:lnTo>
                  <a:pt x="111" y="712"/>
                </a:lnTo>
                <a:lnTo>
                  <a:pt x="158" y="721"/>
                </a:lnTo>
                <a:lnTo>
                  <a:pt x="152" y="720"/>
                </a:lnTo>
                <a:lnTo>
                  <a:pt x="3432" y="720"/>
                </a:lnTo>
                <a:lnTo>
                  <a:pt x="3426" y="721"/>
                </a:lnTo>
                <a:lnTo>
                  <a:pt x="3473" y="712"/>
                </a:lnTo>
                <a:lnTo>
                  <a:pt x="3461" y="717"/>
                </a:lnTo>
                <a:lnTo>
                  <a:pt x="3499" y="691"/>
                </a:lnTo>
                <a:lnTo>
                  <a:pt x="3491" y="699"/>
                </a:lnTo>
                <a:lnTo>
                  <a:pt x="3517" y="661"/>
                </a:lnTo>
                <a:lnTo>
                  <a:pt x="3512" y="673"/>
                </a:lnTo>
                <a:lnTo>
                  <a:pt x="3521" y="626"/>
                </a:lnTo>
                <a:lnTo>
                  <a:pt x="3520" y="632"/>
                </a:lnTo>
                <a:lnTo>
                  <a:pt x="3520" y="152"/>
                </a:lnTo>
                <a:lnTo>
                  <a:pt x="3521" y="158"/>
                </a:lnTo>
                <a:lnTo>
                  <a:pt x="3512" y="111"/>
                </a:lnTo>
                <a:lnTo>
                  <a:pt x="3517" y="124"/>
                </a:lnTo>
                <a:lnTo>
                  <a:pt x="3491" y="86"/>
                </a:lnTo>
                <a:lnTo>
                  <a:pt x="3499" y="94"/>
                </a:lnTo>
                <a:lnTo>
                  <a:pt x="3461" y="68"/>
                </a:lnTo>
                <a:lnTo>
                  <a:pt x="3473" y="73"/>
                </a:lnTo>
                <a:lnTo>
                  <a:pt x="3426" y="64"/>
                </a:lnTo>
                <a:lnTo>
                  <a:pt x="3432" y="64"/>
                </a:lnTo>
                <a:lnTo>
                  <a:pt x="152" y="64"/>
                </a:lnTo>
                <a:lnTo>
                  <a:pt x="158" y="64"/>
                </a:lnTo>
                <a:lnTo>
                  <a:pt x="111" y="73"/>
                </a:lnTo>
                <a:lnTo>
                  <a:pt x="124" y="68"/>
                </a:lnTo>
                <a:lnTo>
                  <a:pt x="86" y="94"/>
                </a:lnTo>
                <a:lnTo>
                  <a:pt x="94" y="86"/>
                </a:lnTo>
                <a:lnTo>
                  <a:pt x="68" y="124"/>
                </a:lnTo>
                <a:lnTo>
                  <a:pt x="73" y="111"/>
                </a:lnTo>
                <a:lnTo>
                  <a:pt x="64" y="158"/>
                </a:lnTo>
                <a:lnTo>
                  <a:pt x="64" y="152"/>
                </a:lnTo>
                <a:lnTo>
                  <a:pt x="64" y="632"/>
                </a:lnTo>
                <a:close/>
              </a:path>
            </a:pathLst>
          </a:custGeom>
          <a:solidFill>
            <a:srgbClr val="B6B6B6"/>
          </a:solidFill>
          <a:ln w="0" cap="flat">
            <a:solidFill>
              <a:srgbClr val="B6B6B6"/>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32" name="Rectangle 93"/>
          <p:cNvSpPr>
            <a:spLocks noChangeArrowheads="1"/>
          </p:cNvSpPr>
          <p:nvPr/>
        </p:nvSpPr>
        <p:spPr bwMode="auto">
          <a:xfrm>
            <a:off x="3064650" y="4450693"/>
            <a:ext cx="6748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900" b="1" i="0" u="none" strike="noStrike" cap="none" normalizeH="0" baseline="0" dirty="0">
                <a:ln>
                  <a:noFill/>
                </a:ln>
                <a:solidFill>
                  <a:srgbClr val="000000"/>
                </a:solidFill>
                <a:effectLst/>
                <a:latin typeface="Calibri" panose="020F0502020204030204" pitchFamily="34" charset="0"/>
              </a:rPr>
              <a:t>SETTLEMENTS</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sp>
        <p:nvSpPr>
          <p:cNvPr id="1036" name="Rectangle 95"/>
          <p:cNvSpPr>
            <a:spLocks noChangeArrowheads="1"/>
          </p:cNvSpPr>
          <p:nvPr/>
        </p:nvSpPr>
        <p:spPr bwMode="auto">
          <a:xfrm>
            <a:off x="2994026" y="4600895"/>
            <a:ext cx="77745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700" b="1" i="0" u="none" strike="noStrike" cap="none" normalizeH="0" baseline="0" dirty="0">
                <a:ln>
                  <a:noFill/>
                </a:ln>
                <a:solidFill>
                  <a:srgbClr val="000000"/>
                </a:solidFill>
                <a:effectLst/>
                <a:latin typeface="Calibri" panose="020F0502020204030204" pitchFamily="34" charset="0"/>
              </a:rPr>
              <a:t>HOUSHOLDS/PUBLIC</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sp>
        <p:nvSpPr>
          <p:cNvPr id="1037" name="Freeform 96"/>
          <p:cNvSpPr>
            <a:spLocks noEditPoints="1"/>
          </p:cNvSpPr>
          <p:nvPr/>
        </p:nvSpPr>
        <p:spPr bwMode="auto">
          <a:xfrm>
            <a:off x="4432300" y="4249738"/>
            <a:ext cx="1385888" cy="395288"/>
          </a:xfrm>
          <a:custGeom>
            <a:avLst/>
            <a:gdLst>
              <a:gd name="T0" fmla="*/ 873 w 873"/>
              <a:gd name="T1" fmla="*/ 27 h 249"/>
              <a:gd name="T2" fmla="*/ 783 w 873"/>
              <a:gd name="T3" fmla="*/ 50 h 249"/>
              <a:gd name="T4" fmla="*/ 775 w 873"/>
              <a:gd name="T5" fmla="*/ 22 h 249"/>
              <a:gd name="T6" fmla="*/ 865 w 873"/>
              <a:gd name="T7" fmla="*/ 0 h 249"/>
              <a:gd name="T8" fmla="*/ 873 w 873"/>
              <a:gd name="T9" fmla="*/ 27 h 249"/>
              <a:gd name="T10" fmla="*/ 754 w 873"/>
              <a:gd name="T11" fmla="*/ 57 h 249"/>
              <a:gd name="T12" fmla="*/ 664 w 873"/>
              <a:gd name="T13" fmla="*/ 79 h 249"/>
              <a:gd name="T14" fmla="*/ 655 w 873"/>
              <a:gd name="T15" fmla="*/ 52 h 249"/>
              <a:gd name="T16" fmla="*/ 745 w 873"/>
              <a:gd name="T17" fmla="*/ 30 h 249"/>
              <a:gd name="T18" fmla="*/ 754 w 873"/>
              <a:gd name="T19" fmla="*/ 57 h 249"/>
              <a:gd name="T20" fmla="*/ 634 w 873"/>
              <a:gd name="T21" fmla="*/ 87 h 249"/>
              <a:gd name="T22" fmla="*/ 544 w 873"/>
              <a:gd name="T23" fmla="*/ 109 h 249"/>
              <a:gd name="T24" fmla="*/ 536 w 873"/>
              <a:gd name="T25" fmla="*/ 82 h 249"/>
              <a:gd name="T26" fmla="*/ 626 w 873"/>
              <a:gd name="T27" fmla="*/ 60 h 249"/>
              <a:gd name="T28" fmla="*/ 634 w 873"/>
              <a:gd name="T29" fmla="*/ 87 h 249"/>
              <a:gd name="T30" fmla="*/ 514 w 873"/>
              <a:gd name="T31" fmla="*/ 117 h 249"/>
              <a:gd name="T32" fmla="*/ 425 w 873"/>
              <a:gd name="T33" fmla="*/ 139 h 249"/>
              <a:gd name="T34" fmla="*/ 416 w 873"/>
              <a:gd name="T35" fmla="*/ 112 h 249"/>
              <a:gd name="T36" fmla="*/ 506 w 873"/>
              <a:gd name="T37" fmla="*/ 90 h 249"/>
              <a:gd name="T38" fmla="*/ 514 w 873"/>
              <a:gd name="T39" fmla="*/ 117 h 249"/>
              <a:gd name="T40" fmla="*/ 395 w 873"/>
              <a:gd name="T41" fmla="*/ 147 h 249"/>
              <a:gd name="T42" fmla="*/ 305 w 873"/>
              <a:gd name="T43" fmla="*/ 169 h 249"/>
              <a:gd name="T44" fmla="*/ 297 w 873"/>
              <a:gd name="T45" fmla="*/ 142 h 249"/>
              <a:gd name="T46" fmla="*/ 386 w 873"/>
              <a:gd name="T47" fmla="*/ 119 h 249"/>
              <a:gd name="T48" fmla="*/ 395 w 873"/>
              <a:gd name="T49" fmla="*/ 147 h 249"/>
              <a:gd name="T50" fmla="*/ 275 w 873"/>
              <a:gd name="T51" fmla="*/ 176 h 249"/>
              <a:gd name="T52" fmla="*/ 185 w 873"/>
              <a:gd name="T53" fmla="*/ 199 h 249"/>
              <a:gd name="T54" fmla="*/ 177 w 873"/>
              <a:gd name="T55" fmla="*/ 171 h 249"/>
              <a:gd name="T56" fmla="*/ 267 w 873"/>
              <a:gd name="T57" fmla="*/ 149 h 249"/>
              <a:gd name="T58" fmla="*/ 275 w 873"/>
              <a:gd name="T59" fmla="*/ 176 h 249"/>
              <a:gd name="T60" fmla="*/ 155 w 873"/>
              <a:gd name="T61" fmla="*/ 206 h 249"/>
              <a:gd name="T62" fmla="*/ 79 w 873"/>
              <a:gd name="T63" fmla="*/ 225 h 249"/>
              <a:gd name="T64" fmla="*/ 71 w 873"/>
              <a:gd name="T65" fmla="*/ 198 h 249"/>
              <a:gd name="T66" fmla="*/ 147 w 873"/>
              <a:gd name="T67" fmla="*/ 179 h 249"/>
              <a:gd name="T68" fmla="*/ 155 w 873"/>
              <a:gd name="T69" fmla="*/ 206 h 249"/>
              <a:gd name="T70" fmla="*/ 102 w 873"/>
              <a:gd name="T71" fmla="*/ 249 h 249"/>
              <a:gd name="T72" fmla="*/ 0 w 873"/>
              <a:gd name="T73" fmla="*/ 231 h 249"/>
              <a:gd name="T74" fmla="*/ 77 w 873"/>
              <a:gd name="T75" fmla="*/ 167 h 249"/>
              <a:gd name="T76" fmla="*/ 102 w 873"/>
              <a:gd name="T7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3" h="249">
                <a:moveTo>
                  <a:pt x="873" y="27"/>
                </a:moveTo>
                <a:lnTo>
                  <a:pt x="783" y="50"/>
                </a:lnTo>
                <a:lnTo>
                  <a:pt x="775" y="22"/>
                </a:lnTo>
                <a:lnTo>
                  <a:pt x="865" y="0"/>
                </a:lnTo>
                <a:lnTo>
                  <a:pt x="873" y="27"/>
                </a:lnTo>
                <a:close/>
                <a:moveTo>
                  <a:pt x="754" y="57"/>
                </a:moveTo>
                <a:lnTo>
                  <a:pt x="664" y="79"/>
                </a:lnTo>
                <a:lnTo>
                  <a:pt x="655" y="52"/>
                </a:lnTo>
                <a:lnTo>
                  <a:pt x="745" y="30"/>
                </a:lnTo>
                <a:lnTo>
                  <a:pt x="754" y="57"/>
                </a:lnTo>
                <a:close/>
                <a:moveTo>
                  <a:pt x="634" y="87"/>
                </a:moveTo>
                <a:lnTo>
                  <a:pt x="544" y="109"/>
                </a:lnTo>
                <a:lnTo>
                  <a:pt x="536" y="82"/>
                </a:lnTo>
                <a:lnTo>
                  <a:pt x="626" y="60"/>
                </a:lnTo>
                <a:lnTo>
                  <a:pt x="634" y="87"/>
                </a:lnTo>
                <a:close/>
                <a:moveTo>
                  <a:pt x="514" y="117"/>
                </a:moveTo>
                <a:lnTo>
                  <a:pt x="425" y="139"/>
                </a:lnTo>
                <a:lnTo>
                  <a:pt x="416" y="112"/>
                </a:lnTo>
                <a:lnTo>
                  <a:pt x="506" y="90"/>
                </a:lnTo>
                <a:lnTo>
                  <a:pt x="514" y="117"/>
                </a:lnTo>
                <a:close/>
                <a:moveTo>
                  <a:pt x="395" y="147"/>
                </a:moveTo>
                <a:lnTo>
                  <a:pt x="305" y="169"/>
                </a:lnTo>
                <a:lnTo>
                  <a:pt x="297" y="142"/>
                </a:lnTo>
                <a:lnTo>
                  <a:pt x="386" y="119"/>
                </a:lnTo>
                <a:lnTo>
                  <a:pt x="395" y="147"/>
                </a:lnTo>
                <a:close/>
                <a:moveTo>
                  <a:pt x="275" y="176"/>
                </a:moveTo>
                <a:lnTo>
                  <a:pt x="185" y="199"/>
                </a:lnTo>
                <a:lnTo>
                  <a:pt x="177" y="171"/>
                </a:lnTo>
                <a:lnTo>
                  <a:pt x="267" y="149"/>
                </a:lnTo>
                <a:lnTo>
                  <a:pt x="275" y="176"/>
                </a:lnTo>
                <a:close/>
                <a:moveTo>
                  <a:pt x="155" y="206"/>
                </a:moveTo>
                <a:lnTo>
                  <a:pt x="79" y="225"/>
                </a:lnTo>
                <a:lnTo>
                  <a:pt x="71" y="198"/>
                </a:lnTo>
                <a:lnTo>
                  <a:pt x="147" y="179"/>
                </a:lnTo>
                <a:lnTo>
                  <a:pt x="155" y="206"/>
                </a:lnTo>
                <a:close/>
                <a:moveTo>
                  <a:pt x="102" y="249"/>
                </a:moveTo>
                <a:lnTo>
                  <a:pt x="0" y="231"/>
                </a:lnTo>
                <a:lnTo>
                  <a:pt x="77" y="167"/>
                </a:lnTo>
                <a:lnTo>
                  <a:pt x="102" y="249"/>
                </a:lnTo>
                <a:close/>
              </a:path>
            </a:pathLst>
          </a:custGeom>
          <a:solidFill>
            <a:srgbClr val="372BD9"/>
          </a:solidFill>
          <a:ln w="0" cap="flat">
            <a:solidFill>
              <a:srgbClr val="372BD9"/>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38" name="Freeform 97"/>
          <p:cNvSpPr>
            <a:spLocks noEditPoints="1"/>
          </p:cNvSpPr>
          <p:nvPr/>
        </p:nvSpPr>
        <p:spPr bwMode="auto">
          <a:xfrm>
            <a:off x="2865438" y="4764088"/>
            <a:ext cx="147638" cy="382588"/>
          </a:xfrm>
          <a:custGeom>
            <a:avLst/>
            <a:gdLst>
              <a:gd name="T0" fmla="*/ 62 w 93"/>
              <a:gd name="T1" fmla="*/ 0 h 241"/>
              <a:gd name="T2" fmla="*/ 62 w 93"/>
              <a:gd name="T3" fmla="*/ 85 h 241"/>
              <a:gd name="T4" fmla="*/ 31 w 93"/>
              <a:gd name="T5" fmla="*/ 85 h 241"/>
              <a:gd name="T6" fmla="*/ 31 w 93"/>
              <a:gd name="T7" fmla="*/ 0 h 241"/>
              <a:gd name="T8" fmla="*/ 62 w 93"/>
              <a:gd name="T9" fmla="*/ 0 h 241"/>
              <a:gd name="T10" fmla="*/ 62 w 93"/>
              <a:gd name="T11" fmla="*/ 113 h 241"/>
              <a:gd name="T12" fmla="*/ 62 w 93"/>
              <a:gd name="T13" fmla="*/ 170 h 241"/>
              <a:gd name="T14" fmla="*/ 31 w 93"/>
              <a:gd name="T15" fmla="*/ 170 h 241"/>
              <a:gd name="T16" fmla="*/ 31 w 93"/>
              <a:gd name="T17" fmla="*/ 113 h 241"/>
              <a:gd name="T18" fmla="*/ 62 w 93"/>
              <a:gd name="T19" fmla="*/ 113 h 241"/>
              <a:gd name="T20" fmla="*/ 93 w 93"/>
              <a:gd name="T21" fmla="*/ 156 h 241"/>
              <a:gd name="T22" fmla="*/ 46 w 93"/>
              <a:gd name="T23" fmla="*/ 241 h 241"/>
              <a:gd name="T24" fmla="*/ 0 w 93"/>
              <a:gd name="T25" fmla="*/ 156 h 241"/>
              <a:gd name="T26" fmla="*/ 93 w 93"/>
              <a:gd name="T27"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241">
                <a:moveTo>
                  <a:pt x="62" y="0"/>
                </a:moveTo>
                <a:lnTo>
                  <a:pt x="62" y="85"/>
                </a:lnTo>
                <a:lnTo>
                  <a:pt x="31" y="85"/>
                </a:lnTo>
                <a:lnTo>
                  <a:pt x="31" y="0"/>
                </a:lnTo>
                <a:lnTo>
                  <a:pt x="62" y="0"/>
                </a:lnTo>
                <a:close/>
                <a:moveTo>
                  <a:pt x="62" y="113"/>
                </a:moveTo>
                <a:lnTo>
                  <a:pt x="62" y="170"/>
                </a:lnTo>
                <a:lnTo>
                  <a:pt x="31" y="170"/>
                </a:lnTo>
                <a:lnTo>
                  <a:pt x="31" y="113"/>
                </a:lnTo>
                <a:lnTo>
                  <a:pt x="62" y="113"/>
                </a:lnTo>
                <a:close/>
                <a:moveTo>
                  <a:pt x="93" y="156"/>
                </a:moveTo>
                <a:lnTo>
                  <a:pt x="46" y="241"/>
                </a:lnTo>
                <a:lnTo>
                  <a:pt x="0" y="156"/>
                </a:lnTo>
                <a:lnTo>
                  <a:pt x="93" y="156"/>
                </a:lnTo>
                <a:close/>
              </a:path>
            </a:pathLst>
          </a:custGeom>
          <a:solidFill>
            <a:srgbClr val="E36C0A"/>
          </a:solidFill>
          <a:ln w="0" cap="flat">
            <a:solidFill>
              <a:srgbClr val="E36C0A"/>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41" name="Freeform 98"/>
          <p:cNvSpPr>
            <a:spLocks noEditPoints="1"/>
          </p:cNvSpPr>
          <p:nvPr/>
        </p:nvSpPr>
        <p:spPr bwMode="auto">
          <a:xfrm>
            <a:off x="2320925" y="4167188"/>
            <a:ext cx="1728788" cy="984250"/>
          </a:xfrm>
          <a:custGeom>
            <a:avLst/>
            <a:gdLst>
              <a:gd name="T0" fmla="*/ 996 w 1089"/>
              <a:gd name="T1" fmla="*/ 28 h 620"/>
              <a:gd name="T2" fmla="*/ 1089 w 1089"/>
              <a:gd name="T3" fmla="*/ 0 h 620"/>
              <a:gd name="T4" fmla="*/ 965 w 1089"/>
              <a:gd name="T5" fmla="*/ 28 h 620"/>
              <a:gd name="T6" fmla="*/ 872 w 1089"/>
              <a:gd name="T7" fmla="*/ 0 h 620"/>
              <a:gd name="T8" fmla="*/ 965 w 1089"/>
              <a:gd name="T9" fmla="*/ 28 h 620"/>
              <a:gd name="T10" fmla="*/ 748 w 1089"/>
              <a:gd name="T11" fmla="*/ 28 h 620"/>
              <a:gd name="T12" fmla="*/ 841 w 1089"/>
              <a:gd name="T13" fmla="*/ 0 h 620"/>
              <a:gd name="T14" fmla="*/ 717 w 1089"/>
              <a:gd name="T15" fmla="*/ 28 h 620"/>
              <a:gd name="T16" fmla="*/ 624 w 1089"/>
              <a:gd name="T17" fmla="*/ 0 h 620"/>
              <a:gd name="T18" fmla="*/ 717 w 1089"/>
              <a:gd name="T19" fmla="*/ 28 h 620"/>
              <a:gd name="T20" fmla="*/ 500 w 1089"/>
              <a:gd name="T21" fmla="*/ 28 h 620"/>
              <a:gd name="T22" fmla="*/ 593 w 1089"/>
              <a:gd name="T23" fmla="*/ 0 h 620"/>
              <a:gd name="T24" fmla="*/ 469 w 1089"/>
              <a:gd name="T25" fmla="*/ 28 h 620"/>
              <a:gd name="T26" fmla="*/ 376 w 1089"/>
              <a:gd name="T27" fmla="*/ 0 h 620"/>
              <a:gd name="T28" fmla="*/ 469 w 1089"/>
              <a:gd name="T29" fmla="*/ 28 h 620"/>
              <a:gd name="T30" fmla="*/ 252 w 1089"/>
              <a:gd name="T31" fmla="*/ 28 h 620"/>
              <a:gd name="T32" fmla="*/ 345 w 1089"/>
              <a:gd name="T33" fmla="*/ 0 h 620"/>
              <a:gd name="T34" fmla="*/ 221 w 1089"/>
              <a:gd name="T35" fmla="*/ 28 h 620"/>
              <a:gd name="T36" fmla="*/ 128 w 1089"/>
              <a:gd name="T37" fmla="*/ 0 h 620"/>
              <a:gd name="T38" fmla="*/ 221 w 1089"/>
              <a:gd name="T39" fmla="*/ 28 h 620"/>
              <a:gd name="T40" fmla="*/ 46 w 1089"/>
              <a:gd name="T41" fmla="*/ 28 h 620"/>
              <a:gd name="T42" fmla="*/ 62 w 1089"/>
              <a:gd name="T43" fmla="*/ 52 h 620"/>
              <a:gd name="T44" fmla="*/ 31 w 1089"/>
              <a:gd name="T45" fmla="*/ 0 h 620"/>
              <a:gd name="T46" fmla="*/ 97 w 1089"/>
              <a:gd name="T47" fmla="*/ 28 h 620"/>
              <a:gd name="T48" fmla="*/ 61 w 1089"/>
              <a:gd name="T49" fmla="*/ 165 h 620"/>
              <a:gd name="T50" fmla="*/ 30 w 1089"/>
              <a:gd name="T51" fmla="*/ 81 h 620"/>
              <a:gd name="T52" fmla="*/ 61 w 1089"/>
              <a:gd name="T53" fmla="*/ 193 h 620"/>
              <a:gd name="T54" fmla="*/ 30 w 1089"/>
              <a:gd name="T55" fmla="*/ 278 h 620"/>
              <a:gd name="T56" fmla="*/ 61 w 1089"/>
              <a:gd name="T57" fmla="*/ 193 h 620"/>
              <a:gd name="T58" fmla="*/ 61 w 1089"/>
              <a:gd name="T59" fmla="*/ 391 h 620"/>
              <a:gd name="T60" fmla="*/ 30 w 1089"/>
              <a:gd name="T61" fmla="*/ 306 h 620"/>
              <a:gd name="T62" fmla="*/ 61 w 1089"/>
              <a:gd name="T63" fmla="*/ 419 h 620"/>
              <a:gd name="T64" fmla="*/ 30 w 1089"/>
              <a:gd name="T65" fmla="*/ 504 h 620"/>
              <a:gd name="T66" fmla="*/ 61 w 1089"/>
              <a:gd name="T67" fmla="*/ 419 h 620"/>
              <a:gd name="T68" fmla="*/ 60 w 1089"/>
              <a:gd name="T69" fmla="*/ 550 h 620"/>
              <a:gd name="T70" fmla="*/ 29 w 1089"/>
              <a:gd name="T71" fmla="*/ 532 h 620"/>
              <a:gd name="T72" fmla="*/ 93 w 1089"/>
              <a:gd name="T73" fmla="*/ 539 h 620"/>
              <a:gd name="T74" fmla="*/ 0 w 1089"/>
              <a:gd name="T75" fmla="*/ 53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9" h="620">
                <a:moveTo>
                  <a:pt x="1089" y="28"/>
                </a:moveTo>
                <a:lnTo>
                  <a:pt x="996" y="28"/>
                </a:lnTo>
                <a:lnTo>
                  <a:pt x="996" y="0"/>
                </a:lnTo>
                <a:lnTo>
                  <a:pt x="1089" y="0"/>
                </a:lnTo>
                <a:lnTo>
                  <a:pt x="1089" y="28"/>
                </a:lnTo>
                <a:close/>
                <a:moveTo>
                  <a:pt x="965" y="28"/>
                </a:moveTo>
                <a:lnTo>
                  <a:pt x="872" y="28"/>
                </a:lnTo>
                <a:lnTo>
                  <a:pt x="872" y="0"/>
                </a:lnTo>
                <a:lnTo>
                  <a:pt x="965" y="0"/>
                </a:lnTo>
                <a:lnTo>
                  <a:pt x="965" y="28"/>
                </a:lnTo>
                <a:close/>
                <a:moveTo>
                  <a:pt x="841" y="28"/>
                </a:moveTo>
                <a:lnTo>
                  <a:pt x="748" y="28"/>
                </a:lnTo>
                <a:lnTo>
                  <a:pt x="748" y="0"/>
                </a:lnTo>
                <a:lnTo>
                  <a:pt x="841" y="0"/>
                </a:lnTo>
                <a:lnTo>
                  <a:pt x="841" y="28"/>
                </a:lnTo>
                <a:close/>
                <a:moveTo>
                  <a:pt x="717" y="28"/>
                </a:moveTo>
                <a:lnTo>
                  <a:pt x="624" y="28"/>
                </a:lnTo>
                <a:lnTo>
                  <a:pt x="624" y="0"/>
                </a:lnTo>
                <a:lnTo>
                  <a:pt x="717" y="0"/>
                </a:lnTo>
                <a:lnTo>
                  <a:pt x="717" y="28"/>
                </a:lnTo>
                <a:close/>
                <a:moveTo>
                  <a:pt x="593" y="28"/>
                </a:moveTo>
                <a:lnTo>
                  <a:pt x="500" y="28"/>
                </a:lnTo>
                <a:lnTo>
                  <a:pt x="500" y="0"/>
                </a:lnTo>
                <a:lnTo>
                  <a:pt x="593" y="0"/>
                </a:lnTo>
                <a:lnTo>
                  <a:pt x="593" y="28"/>
                </a:lnTo>
                <a:close/>
                <a:moveTo>
                  <a:pt x="469" y="28"/>
                </a:moveTo>
                <a:lnTo>
                  <a:pt x="376" y="28"/>
                </a:lnTo>
                <a:lnTo>
                  <a:pt x="376" y="0"/>
                </a:lnTo>
                <a:lnTo>
                  <a:pt x="469" y="0"/>
                </a:lnTo>
                <a:lnTo>
                  <a:pt x="469" y="28"/>
                </a:lnTo>
                <a:close/>
                <a:moveTo>
                  <a:pt x="345" y="28"/>
                </a:moveTo>
                <a:lnTo>
                  <a:pt x="252" y="28"/>
                </a:lnTo>
                <a:lnTo>
                  <a:pt x="252" y="0"/>
                </a:lnTo>
                <a:lnTo>
                  <a:pt x="345" y="0"/>
                </a:lnTo>
                <a:lnTo>
                  <a:pt x="345" y="28"/>
                </a:lnTo>
                <a:close/>
                <a:moveTo>
                  <a:pt x="221" y="28"/>
                </a:moveTo>
                <a:lnTo>
                  <a:pt x="128" y="28"/>
                </a:lnTo>
                <a:lnTo>
                  <a:pt x="128" y="0"/>
                </a:lnTo>
                <a:lnTo>
                  <a:pt x="221" y="0"/>
                </a:lnTo>
                <a:lnTo>
                  <a:pt x="221" y="28"/>
                </a:lnTo>
                <a:close/>
                <a:moveTo>
                  <a:pt x="97" y="28"/>
                </a:moveTo>
                <a:lnTo>
                  <a:pt x="46" y="28"/>
                </a:lnTo>
                <a:lnTo>
                  <a:pt x="62" y="14"/>
                </a:lnTo>
                <a:lnTo>
                  <a:pt x="62" y="52"/>
                </a:lnTo>
                <a:lnTo>
                  <a:pt x="30" y="52"/>
                </a:lnTo>
                <a:lnTo>
                  <a:pt x="31" y="0"/>
                </a:lnTo>
                <a:lnTo>
                  <a:pt x="97" y="0"/>
                </a:lnTo>
                <a:lnTo>
                  <a:pt x="97" y="28"/>
                </a:lnTo>
                <a:close/>
                <a:moveTo>
                  <a:pt x="62" y="81"/>
                </a:moveTo>
                <a:lnTo>
                  <a:pt x="61" y="165"/>
                </a:lnTo>
                <a:lnTo>
                  <a:pt x="30" y="165"/>
                </a:lnTo>
                <a:lnTo>
                  <a:pt x="30" y="81"/>
                </a:lnTo>
                <a:lnTo>
                  <a:pt x="62" y="81"/>
                </a:lnTo>
                <a:close/>
                <a:moveTo>
                  <a:pt x="61" y="193"/>
                </a:moveTo>
                <a:lnTo>
                  <a:pt x="61" y="278"/>
                </a:lnTo>
                <a:lnTo>
                  <a:pt x="30" y="278"/>
                </a:lnTo>
                <a:lnTo>
                  <a:pt x="30" y="193"/>
                </a:lnTo>
                <a:lnTo>
                  <a:pt x="61" y="193"/>
                </a:lnTo>
                <a:close/>
                <a:moveTo>
                  <a:pt x="61" y="306"/>
                </a:moveTo>
                <a:lnTo>
                  <a:pt x="61" y="391"/>
                </a:lnTo>
                <a:lnTo>
                  <a:pt x="30" y="391"/>
                </a:lnTo>
                <a:lnTo>
                  <a:pt x="30" y="306"/>
                </a:lnTo>
                <a:lnTo>
                  <a:pt x="61" y="306"/>
                </a:lnTo>
                <a:close/>
                <a:moveTo>
                  <a:pt x="61" y="419"/>
                </a:moveTo>
                <a:lnTo>
                  <a:pt x="61" y="504"/>
                </a:lnTo>
                <a:lnTo>
                  <a:pt x="30" y="504"/>
                </a:lnTo>
                <a:lnTo>
                  <a:pt x="30" y="419"/>
                </a:lnTo>
                <a:lnTo>
                  <a:pt x="61" y="419"/>
                </a:lnTo>
                <a:close/>
                <a:moveTo>
                  <a:pt x="60" y="532"/>
                </a:moveTo>
                <a:lnTo>
                  <a:pt x="60" y="550"/>
                </a:lnTo>
                <a:lnTo>
                  <a:pt x="29" y="549"/>
                </a:lnTo>
                <a:lnTo>
                  <a:pt x="29" y="532"/>
                </a:lnTo>
                <a:lnTo>
                  <a:pt x="60" y="532"/>
                </a:lnTo>
                <a:close/>
                <a:moveTo>
                  <a:pt x="93" y="539"/>
                </a:moveTo>
                <a:lnTo>
                  <a:pt x="38" y="620"/>
                </a:lnTo>
                <a:lnTo>
                  <a:pt x="0" y="532"/>
                </a:lnTo>
                <a:lnTo>
                  <a:pt x="93" y="539"/>
                </a:lnTo>
                <a:close/>
              </a:path>
            </a:pathLst>
          </a:custGeom>
          <a:solidFill>
            <a:srgbClr val="E36C0A"/>
          </a:solidFill>
          <a:ln w="0" cap="flat">
            <a:solidFill>
              <a:srgbClr val="E36C0A"/>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pic>
        <p:nvPicPr>
          <p:cNvPr id="1123" name="Picture 9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91250" y="4664075"/>
            <a:ext cx="20351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5" name="Picture 10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91250" y="4648200"/>
            <a:ext cx="20177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Freeform 102"/>
          <p:cNvSpPr>
            <a:spLocks noEditPoints="1"/>
          </p:cNvSpPr>
          <p:nvPr/>
        </p:nvSpPr>
        <p:spPr bwMode="auto">
          <a:xfrm>
            <a:off x="6188075" y="4645025"/>
            <a:ext cx="2017713" cy="544513"/>
          </a:xfrm>
          <a:custGeom>
            <a:avLst/>
            <a:gdLst>
              <a:gd name="T0" fmla="*/ 11 w 3937"/>
              <a:gd name="T1" fmla="*/ 524 h 1168"/>
              <a:gd name="T2" fmla="*/ 42 w 3937"/>
              <a:gd name="T3" fmla="*/ 463 h 1168"/>
              <a:gd name="T4" fmla="*/ 157 w 3937"/>
              <a:gd name="T5" fmla="*/ 354 h 1168"/>
              <a:gd name="T6" fmla="*/ 454 w 3937"/>
              <a:gd name="T7" fmla="*/ 211 h 1168"/>
              <a:gd name="T8" fmla="*/ 871 w 3937"/>
              <a:gd name="T9" fmla="*/ 99 h 1168"/>
              <a:gd name="T10" fmla="*/ 1385 w 3937"/>
              <a:gd name="T11" fmla="*/ 27 h 1168"/>
              <a:gd name="T12" fmla="*/ 1968 w 3937"/>
              <a:gd name="T13" fmla="*/ 0 h 1168"/>
              <a:gd name="T14" fmla="*/ 2552 w 3937"/>
              <a:gd name="T15" fmla="*/ 26 h 1168"/>
              <a:gd name="T16" fmla="*/ 3066 w 3937"/>
              <a:gd name="T17" fmla="*/ 99 h 1168"/>
              <a:gd name="T18" fmla="*/ 3484 w 3937"/>
              <a:gd name="T19" fmla="*/ 211 h 1168"/>
              <a:gd name="T20" fmla="*/ 3779 w 3937"/>
              <a:gd name="T21" fmla="*/ 354 h 1168"/>
              <a:gd name="T22" fmla="*/ 3894 w 3937"/>
              <a:gd name="T23" fmla="*/ 463 h 1168"/>
              <a:gd name="T24" fmla="*/ 3926 w 3937"/>
              <a:gd name="T25" fmla="*/ 524 h 1168"/>
              <a:gd name="T26" fmla="*/ 3926 w 3937"/>
              <a:gd name="T27" fmla="*/ 645 h 1168"/>
              <a:gd name="T28" fmla="*/ 3895 w 3937"/>
              <a:gd name="T29" fmla="*/ 706 h 1168"/>
              <a:gd name="T30" fmla="*/ 3779 w 3937"/>
              <a:gd name="T31" fmla="*/ 816 h 1168"/>
              <a:gd name="T32" fmla="*/ 3484 w 3937"/>
              <a:gd name="T33" fmla="*/ 959 h 1168"/>
              <a:gd name="T34" fmla="*/ 3066 w 3937"/>
              <a:gd name="T35" fmla="*/ 1070 h 1168"/>
              <a:gd name="T36" fmla="*/ 2552 w 3937"/>
              <a:gd name="T37" fmla="*/ 1142 h 1168"/>
              <a:gd name="T38" fmla="*/ 1969 w 3937"/>
              <a:gd name="T39" fmla="*/ 1168 h 1168"/>
              <a:gd name="T40" fmla="*/ 1385 w 3937"/>
              <a:gd name="T41" fmla="*/ 1142 h 1168"/>
              <a:gd name="T42" fmla="*/ 871 w 3937"/>
              <a:gd name="T43" fmla="*/ 1070 h 1168"/>
              <a:gd name="T44" fmla="*/ 454 w 3937"/>
              <a:gd name="T45" fmla="*/ 959 h 1168"/>
              <a:gd name="T46" fmla="*/ 158 w 3937"/>
              <a:gd name="T47" fmla="*/ 816 h 1168"/>
              <a:gd name="T48" fmla="*/ 42 w 3937"/>
              <a:gd name="T49" fmla="*/ 706 h 1168"/>
              <a:gd name="T50" fmla="*/ 11 w 3937"/>
              <a:gd name="T51" fmla="*/ 645 h 1168"/>
              <a:gd name="T52" fmla="*/ 26 w 3937"/>
              <a:gd name="T53" fmla="*/ 640 h 1168"/>
              <a:gd name="T54" fmla="*/ 103 w 3937"/>
              <a:gd name="T55" fmla="*/ 751 h 1168"/>
              <a:gd name="T56" fmla="*/ 249 w 3937"/>
              <a:gd name="T57" fmla="*/ 852 h 1168"/>
              <a:gd name="T58" fmla="*/ 585 w 3937"/>
              <a:gd name="T59" fmla="*/ 985 h 1168"/>
              <a:gd name="T60" fmla="*/ 1036 w 3937"/>
              <a:gd name="T61" fmla="*/ 1084 h 1168"/>
              <a:gd name="T62" fmla="*/ 1574 w 3937"/>
              <a:gd name="T63" fmla="*/ 1140 h 1168"/>
              <a:gd name="T64" fmla="*/ 2168 w 3937"/>
              <a:gd name="T65" fmla="*/ 1149 h 1168"/>
              <a:gd name="T66" fmla="*/ 2730 w 3937"/>
              <a:gd name="T67" fmla="*/ 1108 h 1168"/>
              <a:gd name="T68" fmla="*/ 3213 w 3937"/>
              <a:gd name="T69" fmla="*/ 1022 h 1168"/>
              <a:gd name="T70" fmla="*/ 3590 w 3937"/>
              <a:gd name="T71" fmla="*/ 899 h 1168"/>
              <a:gd name="T72" fmla="*/ 3835 w 3937"/>
              <a:gd name="T73" fmla="*/ 750 h 1168"/>
              <a:gd name="T74" fmla="*/ 3881 w 3937"/>
              <a:gd name="T75" fmla="*/ 697 h 1168"/>
              <a:gd name="T76" fmla="*/ 3921 w 3937"/>
              <a:gd name="T77" fmla="*/ 583 h 1168"/>
              <a:gd name="T78" fmla="*/ 3911 w 3937"/>
              <a:gd name="T79" fmla="*/ 529 h 1168"/>
              <a:gd name="T80" fmla="*/ 3834 w 3937"/>
              <a:gd name="T81" fmla="*/ 419 h 1168"/>
              <a:gd name="T82" fmla="*/ 3689 w 3937"/>
              <a:gd name="T83" fmla="*/ 317 h 1168"/>
              <a:gd name="T84" fmla="*/ 3352 w 3937"/>
              <a:gd name="T85" fmla="*/ 185 h 1168"/>
              <a:gd name="T86" fmla="*/ 2901 w 3937"/>
              <a:gd name="T87" fmla="*/ 86 h 1168"/>
              <a:gd name="T88" fmla="*/ 2363 w 3937"/>
              <a:gd name="T89" fmla="*/ 28 h 1168"/>
              <a:gd name="T90" fmla="*/ 1769 w 3937"/>
              <a:gd name="T91" fmla="*/ 19 h 1168"/>
              <a:gd name="T92" fmla="*/ 1207 w 3937"/>
              <a:gd name="T93" fmla="*/ 61 h 1168"/>
              <a:gd name="T94" fmla="*/ 724 w 3937"/>
              <a:gd name="T95" fmla="*/ 148 h 1168"/>
              <a:gd name="T96" fmla="*/ 347 w 3937"/>
              <a:gd name="T97" fmla="*/ 270 h 1168"/>
              <a:gd name="T98" fmla="*/ 101 w 3937"/>
              <a:gd name="T99" fmla="*/ 420 h 1168"/>
              <a:gd name="T100" fmla="*/ 56 w 3937"/>
              <a:gd name="T101" fmla="*/ 472 h 1168"/>
              <a:gd name="T102" fmla="*/ 16 w 3937"/>
              <a:gd name="T103" fmla="*/ 58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37" h="1168">
                <a:moveTo>
                  <a:pt x="1" y="586"/>
                </a:moveTo>
                <a:cubicBezTo>
                  <a:pt x="0" y="585"/>
                  <a:pt x="0" y="584"/>
                  <a:pt x="1" y="583"/>
                </a:cubicBezTo>
                <a:lnTo>
                  <a:pt x="11" y="524"/>
                </a:lnTo>
                <a:cubicBezTo>
                  <a:pt x="11" y="523"/>
                  <a:pt x="11" y="522"/>
                  <a:pt x="11" y="522"/>
                </a:cubicBezTo>
                <a:lnTo>
                  <a:pt x="41" y="465"/>
                </a:lnTo>
                <a:cubicBezTo>
                  <a:pt x="42" y="464"/>
                  <a:pt x="42" y="464"/>
                  <a:pt x="42" y="463"/>
                </a:cubicBezTo>
                <a:lnTo>
                  <a:pt x="90" y="408"/>
                </a:lnTo>
                <a:cubicBezTo>
                  <a:pt x="91" y="408"/>
                  <a:pt x="91" y="408"/>
                  <a:pt x="91" y="407"/>
                </a:cubicBezTo>
                <a:lnTo>
                  <a:pt x="157" y="354"/>
                </a:lnTo>
                <a:lnTo>
                  <a:pt x="241" y="303"/>
                </a:lnTo>
                <a:lnTo>
                  <a:pt x="340" y="255"/>
                </a:lnTo>
                <a:lnTo>
                  <a:pt x="454" y="211"/>
                </a:lnTo>
                <a:lnTo>
                  <a:pt x="580" y="170"/>
                </a:lnTo>
                <a:lnTo>
                  <a:pt x="719" y="133"/>
                </a:lnTo>
                <a:lnTo>
                  <a:pt x="871" y="99"/>
                </a:lnTo>
                <a:lnTo>
                  <a:pt x="1033" y="71"/>
                </a:lnTo>
                <a:lnTo>
                  <a:pt x="1204" y="46"/>
                </a:lnTo>
                <a:lnTo>
                  <a:pt x="1385" y="27"/>
                </a:lnTo>
                <a:lnTo>
                  <a:pt x="1573" y="12"/>
                </a:lnTo>
                <a:lnTo>
                  <a:pt x="1768" y="3"/>
                </a:lnTo>
                <a:lnTo>
                  <a:pt x="1968" y="0"/>
                </a:lnTo>
                <a:lnTo>
                  <a:pt x="2169" y="3"/>
                </a:lnTo>
                <a:lnTo>
                  <a:pt x="2364" y="12"/>
                </a:lnTo>
                <a:lnTo>
                  <a:pt x="2552" y="26"/>
                </a:lnTo>
                <a:lnTo>
                  <a:pt x="2732" y="46"/>
                </a:lnTo>
                <a:lnTo>
                  <a:pt x="2904" y="71"/>
                </a:lnTo>
                <a:lnTo>
                  <a:pt x="3066" y="99"/>
                </a:lnTo>
                <a:lnTo>
                  <a:pt x="3217" y="133"/>
                </a:lnTo>
                <a:lnTo>
                  <a:pt x="3357" y="170"/>
                </a:lnTo>
                <a:lnTo>
                  <a:pt x="3484" y="211"/>
                </a:lnTo>
                <a:lnTo>
                  <a:pt x="3596" y="255"/>
                </a:lnTo>
                <a:lnTo>
                  <a:pt x="3696" y="302"/>
                </a:lnTo>
                <a:lnTo>
                  <a:pt x="3779" y="354"/>
                </a:lnTo>
                <a:lnTo>
                  <a:pt x="3845" y="407"/>
                </a:lnTo>
                <a:cubicBezTo>
                  <a:pt x="3846" y="408"/>
                  <a:pt x="3846" y="408"/>
                  <a:pt x="3846" y="408"/>
                </a:cubicBezTo>
                <a:lnTo>
                  <a:pt x="3894" y="463"/>
                </a:lnTo>
                <a:cubicBezTo>
                  <a:pt x="3895" y="464"/>
                  <a:pt x="3895" y="464"/>
                  <a:pt x="3896" y="465"/>
                </a:cubicBezTo>
                <a:lnTo>
                  <a:pt x="3926" y="522"/>
                </a:lnTo>
                <a:cubicBezTo>
                  <a:pt x="3926" y="522"/>
                  <a:pt x="3926" y="523"/>
                  <a:pt x="3926" y="524"/>
                </a:cubicBezTo>
                <a:lnTo>
                  <a:pt x="3936" y="583"/>
                </a:lnTo>
                <a:cubicBezTo>
                  <a:pt x="3937" y="584"/>
                  <a:pt x="3937" y="585"/>
                  <a:pt x="3936" y="586"/>
                </a:cubicBezTo>
                <a:lnTo>
                  <a:pt x="3926" y="645"/>
                </a:lnTo>
                <a:cubicBezTo>
                  <a:pt x="3926" y="646"/>
                  <a:pt x="3926" y="646"/>
                  <a:pt x="3926" y="647"/>
                </a:cubicBezTo>
                <a:lnTo>
                  <a:pt x="3896" y="704"/>
                </a:lnTo>
                <a:cubicBezTo>
                  <a:pt x="3895" y="705"/>
                  <a:pt x="3895" y="705"/>
                  <a:pt x="3895" y="706"/>
                </a:cubicBezTo>
                <a:lnTo>
                  <a:pt x="3847" y="762"/>
                </a:lnTo>
                <a:cubicBezTo>
                  <a:pt x="3846" y="762"/>
                  <a:pt x="3846" y="762"/>
                  <a:pt x="3845" y="763"/>
                </a:cubicBezTo>
                <a:lnTo>
                  <a:pt x="3779" y="816"/>
                </a:lnTo>
                <a:lnTo>
                  <a:pt x="3697" y="866"/>
                </a:lnTo>
                <a:lnTo>
                  <a:pt x="3597" y="914"/>
                </a:lnTo>
                <a:lnTo>
                  <a:pt x="3484" y="959"/>
                </a:lnTo>
                <a:lnTo>
                  <a:pt x="3357" y="1000"/>
                </a:lnTo>
                <a:lnTo>
                  <a:pt x="3218" y="1037"/>
                </a:lnTo>
                <a:lnTo>
                  <a:pt x="3066" y="1070"/>
                </a:lnTo>
                <a:lnTo>
                  <a:pt x="2904" y="1099"/>
                </a:lnTo>
                <a:lnTo>
                  <a:pt x="2733" y="1123"/>
                </a:lnTo>
                <a:lnTo>
                  <a:pt x="2552" y="1142"/>
                </a:lnTo>
                <a:lnTo>
                  <a:pt x="2364" y="1156"/>
                </a:lnTo>
                <a:lnTo>
                  <a:pt x="2169" y="1165"/>
                </a:lnTo>
                <a:lnTo>
                  <a:pt x="1969" y="1168"/>
                </a:lnTo>
                <a:lnTo>
                  <a:pt x="1768" y="1165"/>
                </a:lnTo>
                <a:lnTo>
                  <a:pt x="1573" y="1156"/>
                </a:lnTo>
                <a:lnTo>
                  <a:pt x="1385" y="1142"/>
                </a:lnTo>
                <a:lnTo>
                  <a:pt x="1205" y="1123"/>
                </a:lnTo>
                <a:lnTo>
                  <a:pt x="1033" y="1099"/>
                </a:lnTo>
                <a:lnTo>
                  <a:pt x="871" y="1070"/>
                </a:lnTo>
                <a:lnTo>
                  <a:pt x="720" y="1037"/>
                </a:lnTo>
                <a:lnTo>
                  <a:pt x="580" y="1000"/>
                </a:lnTo>
                <a:lnTo>
                  <a:pt x="454" y="959"/>
                </a:lnTo>
                <a:lnTo>
                  <a:pt x="341" y="914"/>
                </a:lnTo>
                <a:lnTo>
                  <a:pt x="242" y="867"/>
                </a:lnTo>
                <a:lnTo>
                  <a:pt x="158" y="816"/>
                </a:lnTo>
                <a:lnTo>
                  <a:pt x="91" y="763"/>
                </a:lnTo>
                <a:cubicBezTo>
                  <a:pt x="91" y="762"/>
                  <a:pt x="91" y="762"/>
                  <a:pt x="90" y="762"/>
                </a:cubicBezTo>
                <a:lnTo>
                  <a:pt x="42" y="706"/>
                </a:lnTo>
                <a:cubicBezTo>
                  <a:pt x="42" y="705"/>
                  <a:pt x="42" y="705"/>
                  <a:pt x="41" y="704"/>
                </a:cubicBezTo>
                <a:lnTo>
                  <a:pt x="11" y="647"/>
                </a:lnTo>
                <a:cubicBezTo>
                  <a:pt x="11" y="646"/>
                  <a:pt x="11" y="646"/>
                  <a:pt x="11" y="645"/>
                </a:cubicBezTo>
                <a:lnTo>
                  <a:pt x="1" y="586"/>
                </a:lnTo>
                <a:close/>
                <a:moveTo>
                  <a:pt x="26" y="642"/>
                </a:moveTo>
                <a:lnTo>
                  <a:pt x="26" y="640"/>
                </a:lnTo>
                <a:lnTo>
                  <a:pt x="56" y="697"/>
                </a:lnTo>
                <a:lnTo>
                  <a:pt x="55" y="695"/>
                </a:lnTo>
                <a:lnTo>
                  <a:pt x="103" y="751"/>
                </a:lnTo>
                <a:lnTo>
                  <a:pt x="101" y="750"/>
                </a:lnTo>
                <a:lnTo>
                  <a:pt x="167" y="803"/>
                </a:lnTo>
                <a:lnTo>
                  <a:pt x="249" y="852"/>
                </a:lnTo>
                <a:lnTo>
                  <a:pt x="346" y="899"/>
                </a:lnTo>
                <a:lnTo>
                  <a:pt x="459" y="944"/>
                </a:lnTo>
                <a:lnTo>
                  <a:pt x="585" y="985"/>
                </a:lnTo>
                <a:lnTo>
                  <a:pt x="723" y="1022"/>
                </a:lnTo>
                <a:lnTo>
                  <a:pt x="874" y="1055"/>
                </a:lnTo>
                <a:lnTo>
                  <a:pt x="1036" y="1084"/>
                </a:lnTo>
                <a:lnTo>
                  <a:pt x="1206" y="1108"/>
                </a:lnTo>
                <a:lnTo>
                  <a:pt x="1386" y="1126"/>
                </a:lnTo>
                <a:lnTo>
                  <a:pt x="1574" y="1140"/>
                </a:lnTo>
                <a:lnTo>
                  <a:pt x="1769" y="1149"/>
                </a:lnTo>
                <a:lnTo>
                  <a:pt x="1968" y="1152"/>
                </a:lnTo>
                <a:lnTo>
                  <a:pt x="2168" y="1149"/>
                </a:lnTo>
                <a:lnTo>
                  <a:pt x="2363" y="1140"/>
                </a:lnTo>
                <a:lnTo>
                  <a:pt x="2551" y="1127"/>
                </a:lnTo>
                <a:lnTo>
                  <a:pt x="2730" y="1108"/>
                </a:lnTo>
                <a:lnTo>
                  <a:pt x="2901" y="1084"/>
                </a:lnTo>
                <a:lnTo>
                  <a:pt x="3063" y="1055"/>
                </a:lnTo>
                <a:lnTo>
                  <a:pt x="3213" y="1022"/>
                </a:lnTo>
                <a:lnTo>
                  <a:pt x="3352" y="985"/>
                </a:lnTo>
                <a:lnTo>
                  <a:pt x="3478" y="944"/>
                </a:lnTo>
                <a:lnTo>
                  <a:pt x="3590" y="899"/>
                </a:lnTo>
                <a:lnTo>
                  <a:pt x="3688" y="853"/>
                </a:lnTo>
                <a:lnTo>
                  <a:pt x="3769" y="803"/>
                </a:lnTo>
                <a:lnTo>
                  <a:pt x="3835" y="750"/>
                </a:lnTo>
                <a:lnTo>
                  <a:pt x="3834" y="751"/>
                </a:lnTo>
                <a:lnTo>
                  <a:pt x="3882" y="695"/>
                </a:lnTo>
                <a:lnTo>
                  <a:pt x="3881" y="697"/>
                </a:lnTo>
                <a:lnTo>
                  <a:pt x="3911" y="640"/>
                </a:lnTo>
                <a:lnTo>
                  <a:pt x="3911" y="642"/>
                </a:lnTo>
                <a:lnTo>
                  <a:pt x="3921" y="583"/>
                </a:lnTo>
                <a:lnTo>
                  <a:pt x="3921" y="586"/>
                </a:lnTo>
                <a:lnTo>
                  <a:pt x="3911" y="527"/>
                </a:lnTo>
                <a:lnTo>
                  <a:pt x="3911" y="529"/>
                </a:lnTo>
                <a:lnTo>
                  <a:pt x="3881" y="472"/>
                </a:lnTo>
                <a:lnTo>
                  <a:pt x="3882" y="474"/>
                </a:lnTo>
                <a:lnTo>
                  <a:pt x="3834" y="419"/>
                </a:lnTo>
                <a:lnTo>
                  <a:pt x="3835" y="420"/>
                </a:lnTo>
                <a:lnTo>
                  <a:pt x="3770" y="367"/>
                </a:lnTo>
                <a:lnTo>
                  <a:pt x="3689" y="317"/>
                </a:lnTo>
                <a:lnTo>
                  <a:pt x="3591" y="270"/>
                </a:lnTo>
                <a:lnTo>
                  <a:pt x="3479" y="226"/>
                </a:lnTo>
                <a:lnTo>
                  <a:pt x="3352" y="185"/>
                </a:lnTo>
                <a:lnTo>
                  <a:pt x="3214" y="148"/>
                </a:lnTo>
                <a:lnTo>
                  <a:pt x="3063" y="114"/>
                </a:lnTo>
                <a:lnTo>
                  <a:pt x="2901" y="86"/>
                </a:lnTo>
                <a:lnTo>
                  <a:pt x="2731" y="61"/>
                </a:lnTo>
                <a:lnTo>
                  <a:pt x="2551" y="42"/>
                </a:lnTo>
                <a:lnTo>
                  <a:pt x="2363" y="28"/>
                </a:lnTo>
                <a:lnTo>
                  <a:pt x="2168" y="19"/>
                </a:lnTo>
                <a:lnTo>
                  <a:pt x="1969" y="16"/>
                </a:lnTo>
                <a:lnTo>
                  <a:pt x="1769" y="19"/>
                </a:lnTo>
                <a:lnTo>
                  <a:pt x="1574" y="28"/>
                </a:lnTo>
                <a:lnTo>
                  <a:pt x="1386" y="42"/>
                </a:lnTo>
                <a:lnTo>
                  <a:pt x="1207" y="61"/>
                </a:lnTo>
                <a:lnTo>
                  <a:pt x="1036" y="86"/>
                </a:lnTo>
                <a:lnTo>
                  <a:pt x="874" y="114"/>
                </a:lnTo>
                <a:lnTo>
                  <a:pt x="724" y="148"/>
                </a:lnTo>
                <a:lnTo>
                  <a:pt x="585" y="185"/>
                </a:lnTo>
                <a:lnTo>
                  <a:pt x="459" y="226"/>
                </a:lnTo>
                <a:lnTo>
                  <a:pt x="347" y="270"/>
                </a:lnTo>
                <a:lnTo>
                  <a:pt x="250" y="316"/>
                </a:lnTo>
                <a:lnTo>
                  <a:pt x="167" y="367"/>
                </a:lnTo>
                <a:lnTo>
                  <a:pt x="101" y="420"/>
                </a:lnTo>
                <a:lnTo>
                  <a:pt x="102" y="419"/>
                </a:lnTo>
                <a:lnTo>
                  <a:pt x="54" y="474"/>
                </a:lnTo>
                <a:lnTo>
                  <a:pt x="56" y="472"/>
                </a:lnTo>
                <a:lnTo>
                  <a:pt x="26" y="529"/>
                </a:lnTo>
                <a:lnTo>
                  <a:pt x="26" y="527"/>
                </a:lnTo>
                <a:lnTo>
                  <a:pt x="16" y="586"/>
                </a:lnTo>
                <a:lnTo>
                  <a:pt x="16" y="583"/>
                </a:lnTo>
                <a:lnTo>
                  <a:pt x="26" y="642"/>
                </a:lnTo>
                <a:close/>
              </a:path>
            </a:pathLst>
          </a:custGeom>
          <a:solidFill>
            <a:srgbClr val="4BACC6"/>
          </a:solidFill>
          <a:ln w="0" cap="flat">
            <a:solidFill>
              <a:srgbClr val="4BACC6"/>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43" name="Rectangle 103"/>
          <p:cNvSpPr>
            <a:spLocks noChangeArrowheads="1"/>
          </p:cNvSpPr>
          <p:nvPr/>
        </p:nvSpPr>
        <p:spPr bwMode="auto">
          <a:xfrm>
            <a:off x="6613525" y="4762500"/>
            <a:ext cx="122469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900" b="1" i="0" u="none" strike="noStrike" cap="none" normalizeH="0" baseline="0" dirty="0">
                <a:ln>
                  <a:noFill/>
                </a:ln>
                <a:solidFill>
                  <a:srgbClr val="000000"/>
                </a:solidFill>
                <a:effectLst/>
                <a:latin typeface="Calibri" panose="020F0502020204030204" pitchFamily="34" charset="0"/>
              </a:rPr>
              <a:t>IMPORTED WATER</a:t>
            </a:r>
            <a:r>
              <a:rPr kumimoji="0" lang="bg-BG" altLang="bg-BG" sz="900" b="1" i="0" u="none" strike="noStrike" cap="none" normalizeH="0" baseline="0" dirty="0">
                <a:ln>
                  <a:noFill/>
                </a:ln>
                <a:solidFill>
                  <a:srgbClr val="000000"/>
                </a:solidFill>
                <a:effectLst/>
                <a:latin typeface="Calibri" panose="020F0502020204030204" pitchFamily="34" charset="0"/>
              </a:rPr>
              <a:t> (</a:t>
            </a:r>
            <a:r>
              <a:rPr kumimoji="0" lang="en-US" altLang="bg-BG" sz="900" b="1" i="0" u="none" strike="noStrike" cap="none" normalizeH="0" baseline="0" dirty="0">
                <a:ln>
                  <a:noFill/>
                </a:ln>
                <a:solidFill>
                  <a:srgbClr val="000000"/>
                </a:solidFill>
                <a:effectLst/>
                <a:latin typeface="Calibri" panose="020F0502020204030204" pitchFamily="34" charset="0"/>
              </a:rPr>
              <a:t>from</a:t>
            </a:r>
            <a:r>
              <a:rPr kumimoji="0" lang="bg-BG" altLang="bg-BG" sz="900" b="1" i="0" u="none" strike="noStrike" cap="none" normalizeH="0" baseline="0" dirty="0">
                <a:ln>
                  <a:noFill/>
                </a:ln>
                <a:solidFill>
                  <a:srgbClr val="000000"/>
                </a:solidFill>
                <a:effectLst/>
                <a:latin typeface="Calibri" panose="020F0502020204030204" pitchFamily="34" charset="0"/>
              </a:rPr>
              <a:t> </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sp>
        <p:nvSpPr>
          <p:cNvPr id="1048" name="Rectangle 104"/>
          <p:cNvSpPr>
            <a:spLocks noChangeArrowheads="1"/>
          </p:cNvSpPr>
          <p:nvPr/>
        </p:nvSpPr>
        <p:spPr bwMode="auto">
          <a:xfrm>
            <a:off x="6745288" y="4903788"/>
            <a:ext cx="83356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900" b="1" i="0" u="none" strike="noStrike" cap="none" normalizeH="0" baseline="0" dirty="0">
                <a:ln>
                  <a:noFill/>
                </a:ln>
                <a:solidFill>
                  <a:srgbClr val="000000"/>
                </a:solidFill>
                <a:effectLst/>
                <a:latin typeface="Calibri" panose="020F0502020204030204" pitchFamily="34" charset="0"/>
              </a:rPr>
              <a:t>other</a:t>
            </a:r>
            <a:r>
              <a:rPr kumimoji="0" lang="en-US" altLang="bg-BG" sz="900" b="1" i="0" u="none" strike="noStrike" cap="none" normalizeH="0" dirty="0">
                <a:ln>
                  <a:noFill/>
                </a:ln>
                <a:solidFill>
                  <a:srgbClr val="000000"/>
                </a:solidFill>
                <a:effectLst/>
                <a:latin typeface="Calibri" panose="020F0502020204030204" pitchFamily="34" charset="0"/>
              </a:rPr>
              <a:t> river basin</a:t>
            </a:r>
            <a:r>
              <a:rPr kumimoji="0" lang="bg-BG" altLang="bg-BG" sz="900" b="1" i="0" u="none" strike="noStrike" cap="none" normalizeH="0" baseline="0" dirty="0">
                <a:ln>
                  <a:noFill/>
                </a:ln>
                <a:solidFill>
                  <a:srgbClr val="000000"/>
                </a:solidFill>
                <a:effectLst/>
                <a:latin typeface="Calibri" panose="020F0502020204030204" pitchFamily="34" charset="0"/>
              </a:rPr>
              <a:t>)</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sp>
        <p:nvSpPr>
          <p:cNvPr id="1049" name="Freeform 105"/>
          <p:cNvSpPr>
            <a:spLocks noEditPoints="1"/>
          </p:cNvSpPr>
          <p:nvPr/>
        </p:nvSpPr>
        <p:spPr bwMode="auto">
          <a:xfrm>
            <a:off x="6630988" y="4271963"/>
            <a:ext cx="577850" cy="390525"/>
          </a:xfrm>
          <a:custGeom>
            <a:avLst/>
            <a:gdLst>
              <a:gd name="T0" fmla="*/ 345 w 364"/>
              <a:gd name="T1" fmla="*/ 246 h 246"/>
              <a:gd name="T2" fmla="*/ 53 w 364"/>
              <a:gd name="T3" fmla="*/ 53 h 246"/>
              <a:gd name="T4" fmla="*/ 72 w 364"/>
              <a:gd name="T5" fmla="*/ 30 h 246"/>
              <a:gd name="T6" fmla="*/ 364 w 364"/>
              <a:gd name="T7" fmla="*/ 224 h 246"/>
              <a:gd name="T8" fmla="*/ 345 w 364"/>
              <a:gd name="T9" fmla="*/ 246 h 246"/>
              <a:gd name="T10" fmla="*/ 48 w 364"/>
              <a:gd name="T11" fmla="*/ 84 h 246"/>
              <a:gd name="T12" fmla="*/ 0 w 364"/>
              <a:gd name="T13" fmla="*/ 0 h 246"/>
              <a:gd name="T14" fmla="*/ 102 w 364"/>
              <a:gd name="T15" fmla="*/ 15 h 246"/>
              <a:gd name="T16" fmla="*/ 48 w 364"/>
              <a:gd name="T17" fmla="*/ 8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 h="246">
                <a:moveTo>
                  <a:pt x="345" y="246"/>
                </a:moveTo>
                <a:lnTo>
                  <a:pt x="53" y="53"/>
                </a:lnTo>
                <a:lnTo>
                  <a:pt x="72" y="30"/>
                </a:lnTo>
                <a:lnTo>
                  <a:pt x="364" y="224"/>
                </a:lnTo>
                <a:lnTo>
                  <a:pt x="345" y="246"/>
                </a:lnTo>
                <a:close/>
                <a:moveTo>
                  <a:pt x="48" y="84"/>
                </a:moveTo>
                <a:lnTo>
                  <a:pt x="0" y="0"/>
                </a:lnTo>
                <a:lnTo>
                  <a:pt x="102" y="15"/>
                </a:lnTo>
                <a:lnTo>
                  <a:pt x="48" y="84"/>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50" name="Freeform 106"/>
          <p:cNvSpPr>
            <a:spLocks noEditPoints="1"/>
          </p:cNvSpPr>
          <p:nvPr/>
        </p:nvSpPr>
        <p:spPr bwMode="auto">
          <a:xfrm>
            <a:off x="5006975" y="1814513"/>
            <a:ext cx="147638" cy="201613"/>
          </a:xfrm>
          <a:custGeom>
            <a:avLst/>
            <a:gdLst>
              <a:gd name="T0" fmla="*/ 62 w 93"/>
              <a:gd name="T1" fmla="*/ 0 h 127"/>
              <a:gd name="T2" fmla="*/ 62 w 93"/>
              <a:gd name="T3" fmla="*/ 57 h 127"/>
              <a:gd name="T4" fmla="*/ 31 w 93"/>
              <a:gd name="T5" fmla="*/ 57 h 127"/>
              <a:gd name="T6" fmla="*/ 31 w 93"/>
              <a:gd name="T7" fmla="*/ 0 h 127"/>
              <a:gd name="T8" fmla="*/ 62 w 93"/>
              <a:gd name="T9" fmla="*/ 0 h 127"/>
              <a:gd name="T10" fmla="*/ 93 w 93"/>
              <a:gd name="T11" fmla="*/ 43 h 127"/>
              <a:gd name="T12" fmla="*/ 46 w 93"/>
              <a:gd name="T13" fmla="*/ 127 h 127"/>
              <a:gd name="T14" fmla="*/ 0 w 93"/>
              <a:gd name="T15" fmla="*/ 43 h 127"/>
              <a:gd name="T16" fmla="*/ 93 w 93"/>
              <a:gd name="T17" fmla="*/ 4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27">
                <a:moveTo>
                  <a:pt x="62" y="0"/>
                </a:moveTo>
                <a:lnTo>
                  <a:pt x="62" y="57"/>
                </a:lnTo>
                <a:lnTo>
                  <a:pt x="31" y="57"/>
                </a:lnTo>
                <a:lnTo>
                  <a:pt x="31" y="0"/>
                </a:lnTo>
                <a:lnTo>
                  <a:pt x="62" y="0"/>
                </a:lnTo>
                <a:close/>
                <a:moveTo>
                  <a:pt x="93" y="43"/>
                </a:moveTo>
                <a:lnTo>
                  <a:pt x="46" y="127"/>
                </a:lnTo>
                <a:lnTo>
                  <a:pt x="0" y="43"/>
                </a:lnTo>
                <a:lnTo>
                  <a:pt x="93" y="43"/>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pic>
        <p:nvPicPr>
          <p:cNvPr id="1131" name="Picture 10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50050" y="1930400"/>
            <a:ext cx="15001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 name="Picture 10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15138" y="1952625"/>
            <a:ext cx="9271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 name="Picture 1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15138" y="1952625"/>
            <a:ext cx="9271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Freeform 111"/>
          <p:cNvSpPr>
            <a:spLocks/>
          </p:cNvSpPr>
          <p:nvPr/>
        </p:nvSpPr>
        <p:spPr bwMode="auto">
          <a:xfrm>
            <a:off x="6789738" y="1966913"/>
            <a:ext cx="1362075" cy="254000"/>
          </a:xfrm>
          <a:custGeom>
            <a:avLst/>
            <a:gdLst>
              <a:gd name="T0" fmla="*/ 0 w 858"/>
              <a:gd name="T1" fmla="*/ 80 h 160"/>
              <a:gd name="T2" fmla="*/ 44 w 858"/>
              <a:gd name="T3" fmla="*/ 0 h 160"/>
              <a:gd name="T4" fmla="*/ 814 w 858"/>
              <a:gd name="T5" fmla="*/ 0 h 160"/>
              <a:gd name="T6" fmla="*/ 858 w 858"/>
              <a:gd name="T7" fmla="*/ 80 h 160"/>
              <a:gd name="T8" fmla="*/ 814 w 858"/>
              <a:gd name="T9" fmla="*/ 160 h 160"/>
              <a:gd name="T10" fmla="*/ 44 w 858"/>
              <a:gd name="T11" fmla="*/ 160 h 160"/>
              <a:gd name="T12" fmla="*/ 0 w 858"/>
              <a:gd name="T13" fmla="*/ 80 h 160"/>
            </a:gdLst>
            <a:ahLst/>
            <a:cxnLst>
              <a:cxn ang="0">
                <a:pos x="T0" y="T1"/>
              </a:cxn>
              <a:cxn ang="0">
                <a:pos x="T2" y="T3"/>
              </a:cxn>
              <a:cxn ang="0">
                <a:pos x="T4" y="T5"/>
              </a:cxn>
              <a:cxn ang="0">
                <a:pos x="T6" y="T7"/>
              </a:cxn>
              <a:cxn ang="0">
                <a:pos x="T8" y="T9"/>
              </a:cxn>
              <a:cxn ang="0">
                <a:pos x="T10" y="T11"/>
              </a:cxn>
              <a:cxn ang="0">
                <a:pos x="T12" y="T13"/>
              </a:cxn>
            </a:cxnLst>
            <a:rect l="0" t="0" r="r" b="b"/>
            <a:pathLst>
              <a:path w="858" h="160">
                <a:moveTo>
                  <a:pt x="0" y="80"/>
                </a:moveTo>
                <a:lnTo>
                  <a:pt x="44" y="0"/>
                </a:lnTo>
                <a:lnTo>
                  <a:pt x="814" y="0"/>
                </a:lnTo>
                <a:lnTo>
                  <a:pt x="858" y="80"/>
                </a:lnTo>
                <a:lnTo>
                  <a:pt x="814" y="160"/>
                </a:lnTo>
                <a:lnTo>
                  <a:pt x="44" y="160"/>
                </a:lnTo>
                <a:lnTo>
                  <a:pt x="0" y="8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a:p>
        </p:txBody>
      </p:sp>
      <p:sp>
        <p:nvSpPr>
          <p:cNvPr id="1054" name="Freeform 112"/>
          <p:cNvSpPr>
            <a:spLocks noEditPoints="1"/>
          </p:cNvSpPr>
          <p:nvPr/>
        </p:nvSpPr>
        <p:spPr bwMode="auto">
          <a:xfrm>
            <a:off x="6778625" y="1955800"/>
            <a:ext cx="1385888" cy="276225"/>
          </a:xfrm>
          <a:custGeom>
            <a:avLst/>
            <a:gdLst>
              <a:gd name="T0" fmla="*/ 3 w 2705"/>
              <a:gd name="T1" fmla="*/ 307 h 592"/>
              <a:gd name="T2" fmla="*/ 3 w 2705"/>
              <a:gd name="T3" fmla="*/ 286 h 592"/>
              <a:gd name="T4" fmla="*/ 139 w 2705"/>
              <a:gd name="T5" fmla="*/ 14 h 592"/>
              <a:gd name="T6" fmla="*/ 160 w 2705"/>
              <a:gd name="T7" fmla="*/ 0 h 592"/>
              <a:gd name="T8" fmla="*/ 2544 w 2705"/>
              <a:gd name="T9" fmla="*/ 0 h 592"/>
              <a:gd name="T10" fmla="*/ 2566 w 2705"/>
              <a:gd name="T11" fmla="*/ 14 h 592"/>
              <a:gd name="T12" fmla="*/ 2702 w 2705"/>
              <a:gd name="T13" fmla="*/ 286 h 592"/>
              <a:gd name="T14" fmla="*/ 2702 w 2705"/>
              <a:gd name="T15" fmla="*/ 307 h 592"/>
              <a:gd name="T16" fmla="*/ 2566 w 2705"/>
              <a:gd name="T17" fmla="*/ 579 h 592"/>
              <a:gd name="T18" fmla="*/ 2544 w 2705"/>
              <a:gd name="T19" fmla="*/ 592 h 592"/>
              <a:gd name="T20" fmla="*/ 160 w 2705"/>
              <a:gd name="T21" fmla="*/ 592 h 592"/>
              <a:gd name="T22" fmla="*/ 139 w 2705"/>
              <a:gd name="T23" fmla="*/ 579 h 592"/>
              <a:gd name="T24" fmla="*/ 3 w 2705"/>
              <a:gd name="T25" fmla="*/ 307 h 592"/>
              <a:gd name="T26" fmla="*/ 182 w 2705"/>
              <a:gd name="T27" fmla="*/ 558 h 592"/>
              <a:gd name="T28" fmla="*/ 160 w 2705"/>
              <a:gd name="T29" fmla="*/ 544 h 592"/>
              <a:gd name="T30" fmla="*/ 2544 w 2705"/>
              <a:gd name="T31" fmla="*/ 544 h 592"/>
              <a:gd name="T32" fmla="*/ 2523 w 2705"/>
              <a:gd name="T33" fmla="*/ 558 h 592"/>
              <a:gd name="T34" fmla="*/ 2659 w 2705"/>
              <a:gd name="T35" fmla="*/ 286 h 592"/>
              <a:gd name="T36" fmla="*/ 2659 w 2705"/>
              <a:gd name="T37" fmla="*/ 307 h 592"/>
              <a:gd name="T38" fmla="*/ 2523 w 2705"/>
              <a:gd name="T39" fmla="*/ 35 h 592"/>
              <a:gd name="T40" fmla="*/ 2544 w 2705"/>
              <a:gd name="T41" fmla="*/ 48 h 592"/>
              <a:gd name="T42" fmla="*/ 160 w 2705"/>
              <a:gd name="T43" fmla="*/ 48 h 592"/>
              <a:gd name="T44" fmla="*/ 182 w 2705"/>
              <a:gd name="T45" fmla="*/ 35 h 592"/>
              <a:gd name="T46" fmla="*/ 46 w 2705"/>
              <a:gd name="T47" fmla="*/ 307 h 592"/>
              <a:gd name="T48" fmla="*/ 46 w 2705"/>
              <a:gd name="T49" fmla="*/ 286 h 592"/>
              <a:gd name="T50" fmla="*/ 182 w 2705"/>
              <a:gd name="T51" fmla="*/ 55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05" h="592">
                <a:moveTo>
                  <a:pt x="3" y="307"/>
                </a:moveTo>
                <a:cubicBezTo>
                  <a:pt x="0" y="300"/>
                  <a:pt x="0" y="292"/>
                  <a:pt x="3" y="286"/>
                </a:cubicBezTo>
                <a:lnTo>
                  <a:pt x="139" y="14"/>
                </a:lnTo>
                <a:cubicBezTo>
                  <a:pt x="143" y="6"/>
                  <a:pt x="151" y="0"/>
                  <a:pt x="160" y="0"/>
                </a:cubicBezTo>
                <a:lnTo>
                  <a:pt x="2544" y="0"/>
                </a:lnTo>
                <a:cubicBezTo>
                  <a:pt x="2554" y="0"/>
                  <a:pt x="2562" y="6"/>
                  <a:pt x="2566" y="14"/>
                </a:cubicBezTo>
                <a:lnTo>
                  <a:pt x="2702" y="286"/>
                </a:lnTo>
                <a:cubicBezTo>
                  <a:pt x="2705" y="292"/>
                  <a:pt x="2705" y="300"/>
                  <a:pt x="2702" y="307"/>
                </a:cubicBezTo>
                <a:lnTo>
                  <a:pt x="2566" y="579"/>
                </a:lnTo>
                <a:cubicBezTo>
                  <a:pt x="2562" y="587"/>
                  <a:pt x="2554" y="592"/>
                  <a:pt x="2544" y="592"/>
                </a:cubicBezTo>
                <a:lnTo>
                  <a:pt x="160" y="592"/>
                </a:lnTo>
                <a:cubicBezTo>
                  <a:pt x="151" y="592"/>
                  <a:pt x="143" y="587"/>
                  <a:pt x="139" y="579"/>
                </a:cubicBezTo>
                <a:lnTo>
                  <a:pt x="3" y="307"/>
                </a:lnTo>
                <a:close/>
                <a:moveTo>
                  <a:pt x="182" y="558"/>
                </a:moveTo>
                <a:lnTo>
                  <a:pt x="160" y="544"/>
                </a:lnTo>
                <a:lnTo>
                  <a:pt x="2544" y="544"/>
                </a:lnTo>
                <a:lnTo>
                  <a:pt x="2523" y="558"/>
                </a:lnTo>
                <a:lnTo>
                  <a:pt x="2659" y="286"/>
                </a:lnTo>
                <a:lnTo>
                  <a:pt x="2659" y="307"/>
                </a:lnTo>
                <a:lnTo>
                  <a:pt x="2523" y="35"/>
                </a:lnTo>
                <a:lnTo>
                  <a:pt x="2544" y="48"/>
                </a:lnTo>
                <a:lnTo>
                  <a:pt x="160" y="48"/>
                </a:lnTo>
                <a:lnTo>
                  <a:pt x="182" y="35"/>
                </a:lnTo>
                <a:lnTo>
                  <a:pt x="46" y="307"/>
                </a:lnTo>
                <a:lnTo>
                  <a:pt x="46" y="286"/>
                </a:lnTo>
                <a:lnTo>
                  <a:pt x="182" y="558"/>
                </a:lnTo>
                <a:close/>
              </a:path>
            </a:pathLst>
          </a:custGeom>
          <a:solidFill>
            <a:srgbClr val="A6A6A6"/>
          </a:solidFill>
          <a:ln w="0"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55" name="Rectangle 113"/>
          <p:cNvSpPr>
            <a:spLocks noChangeArrowheads="1"/>
          </p:cNvSpPr>
          <p:nvPr/>
        </p:nvSpPr>
        <p:spPr bwMode="auto">
          <a:xfrm>
            <a:off x="6924675" y="2012950"/>
            <a:ext cx="57868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900" b="1" i="0" u="none" strike="noStrike" cap="none" normalizeH="0" baseline="0" dirty="0">
                <a:ln>
                  <a:noFill/>
                </a:ln>
                <a:solidFill>
                  <a:srgbClr val="000000"/>
                </a:solidFill>
                <a:effectLst/>
                <a:latin typeface="Calibri" panose="020F0502020204030204" pitchFamily="34" charset="0"/>
              </a:rPr>
              <a:t>IRRIGATION</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pic>
        <p:nvPicPr>
          <p:cNvPr id="1138" name="Picture 1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31013" y="2640013"/>
            <a:ext cx="1501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0" name="Picture 1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97688" y="2662238"/>
            <a:ext cx="9271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1" name="Picture 11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97688" y="2662238"/>
            <a:ext cx="9271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6" name="Freeform 118"/>
          <p:cNvSpPr>
            <a:spLocks/>
          </p:cNvSpPr>
          <p:nvPr/>
        </p:nvSpPr>
        <p:spPr bwMode="auto">
          <a:xfrm>
            <a:off x="6872288" y="2676525"/>
            <a:ext cx="1362075" cy="254000"/>
          </a:xfrm>
          <a:custGeom>
            <a:avLst/>
            <a:gdLst>
              <a:gd name="T0" fmla="*/ 0 w 858"/>
              <a:gd name="T1" fmla="*/ 80 h 160"/>
              <a:gd name="T2" fmla="*/ 44 w 858"/>
              <a:gd name="T3" fmla="*/ 0 h 160"/>
              <a:gd name="T4" fmla="*/ 814 w 858"/>
              <a:gd name="T5" fmla="*/ 0 h 160"/>
              <a:gd name="T6" fmla="*/ 858 w 858"/>
              <a:gd name="T7" fmla="*/ 80 h 160"/>
              <a:gd name="T8" fmla="*/ 814 w 858"/>
              <a:gd name="T9" fmla="*/ 160 h 160"/>
              <a:gd name="T10" fmla="*/ 44 w 858"/>
              <a:gd name="T11" fmla="*/ 160 h 160"/>
              <a:gd name="T12" fmla="*/ 0 w 858"/>
              <a:gd name="T13" fmla="*/ 80 h 160"/>
            </a:gdLst>
            <a:ahLst/>
            <a:cxnLst>
              <a:cxn ang="0">
                <a:pos x="T0" y="T1"/>
              </a:cxn>
              <a:cxn ang="0">
                <a:pos x="T2" y="T3"/>
              </a:cxn>
              <a:cxn ang="0">
                <a:pos x="T4" y="T5"/>
              </a:cxn>
              <a:cxn ang="0">
                <a:pos x="T6" y="T7"/>
              </a:cxn>
              <a:cxn ang="0">
                <a:pos x="T8" y="T9"/>
              </a:cxn>
              <a:cxn ang="0">
                <a:pos x="T10" y="T11"/>
              </a:cxn>
              <a:cxn ang="0">
                <a:pos x="T12" y="T13"/>
              </a:cxn>
            </a:cxnLst>
            <a:rect l="0" t="0" r="r" b="b"/>
            <a:pathLst>
              <a:path w="858" h="160">
                <a:moveTo>
                  <a:pt x="0" y="80"/>
                </a:moveTo>
                <a:lnTo>
                  <a:pt x="44" y="0"/>
                </a:lnTo>
                <a:lnTo>
                  <a:pt x="814" y="0"/>
                </a:lnTo>
                <a:lnTo>
                  <a:pt x="858" y="80"/>
                </a:lnTo>
                <a:lnTo>
                  <a:pt x="814" y="160"/>
                </a:lnTo>
                <a:lnTo>
                  <a:pt x="44" y="160"/>
                </a:lnTo>
                <a:lnTo>
                  <a:pt x="0" y="8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a:p>
        </p:txBody>
      </p:sp>
      <p:sp>
        <p:nvSpPr>
          <p:cNvPr id="1061" name="Freeform 119"/>
          <p:cNvSpPr>
            <a:spLocks noEditPoints="1"/>
          </p:cNvSpPr>
          <p:nvPr/>
        </p:nvSpPr>
        <p:spPr bwMode="auto">
          <a:xfrm>
            <a:off x="6859588" y="2665413"/>
            <a:ext cx="1387475" cy="276225"/>
          </a:xfrm>
          <a:custGeom>
            <a:avLst/>
            <a:gdLst>
              <a:gd name="T0" fmla="*/ 3 w 2705"/>
              <a:gd name="T1" fmla="*/ 307 h 592"/>
              <a:gd name="T2" fmla="*/ 3 w 2705"/>
              <a:gd name="T3" fmla="*/ 286 h 592"/>
              <a:gd name="T4" fmla="*/ 139 w 2705"/>
              <a:gd name="T5" fmla="*/ 14 h 592"/>
              <a:gd name="T6" fmla="*/ 160 w 2705"/>
              <a:gd name="T7" fmla="*/ 0 h 592"/>
              <a:gd name="T8" fmla="*/ 2544 w 2705"/>
              <a:gd name="T9" fmla="*/ 0 h 592"/>
              <a:gd name="T10" fmla="*/ 2566 w 2705"/>
              <a:gd name="T11" fmla="*/ 14 h 592"/>
              <a:gd name="T12" fmla="*/ 2702 w 2705"/>
              <a:gd name="T13" fmla="*/ 286 h 592"/>
              <a:gd name="T14" fmla="*/ 2702 w 2705"/>
              <a:gd name="T15" fmla="*/ 307 h 592"/>
              <a:gd name="T16" fmla="*/ 2566 w 2705"/>
              <a:gd name="T17" fmla="*/ 579 h 592"/>
              <a:gd name="T18" fmla="*/ 2544 w 2705"/>
              <a:gd name="T19" fmla="*/ 592 h 592"/>
              <a:gd name="T20" fmla="*/ 160 w 2705"/>
              <a:gd name="T21" fmla="*/ 592 h 592"/>
              <a:gd name="T22" fmla="*/ 139 w 2705"/>
              <a:gd name="T23" fmla="*/ 579 h 592"/>
              <a:gd name="T24" fmla="*/ 3 w 2705"/>
              <a:gd name="T25" fmla="*/ 307 h 592"/>
              <a:gd name="T26" fmla="*/ 182 w 2705"/>
              <a:gd name="T27" fmla="*/ 558 h 592"/>
              <a:gd name="T28" fmla="*/ 160 w 2705"/>
              <a:gd name="T29" fmla="*/ 544 h 592"/>
              <a:gd name="T30" fmla="*/ 2544 w 2705"/>
              <a:gd name="T31" fmla="*/ 544 h 592"/>
              <a:gd name="T32" fmla="*/ 2523 w 2705"/>
              <a:gd name="T33" fmla="*/ 558 h 592"/>
              <a:gd name="T34" fmla="*/ 2659 w 2705"/>
              <a:gd name="T35" fmla="*/ 286 h 592"/>
              <a:gd name="T36" fmla="*/ 2659 w 2705"/>
              <a:gd name="T37" fmla="*/ 307 h 592"/>
              <a:gd name="T38" fmla="*/ 2523 w 2705"/>
              <a:gd name="T39" fmla="*/ 35 h 592"/>
              <a:gd name="T40" fmla="*/ 2544 w 2705"/>
              <a:gd name="T41" fmla="*/ 48 h 592"/>
              <a:gd name="T42" fmla="*/ 160 w 2705"/>
              <a:gd name="T43" fmla="*/ 48 h 592"/>
              <a:gd name="T44" fmla="*/ 182 w 2705"/>
              <a:gd name="T45" fmla="*/ 35 h 592"/>
              <a:gd name="T46" fmla="*/ 46 w 2705"/>
              <a:gd name="T47" fmla="*/ 307 h 592"/>
              <a:gd name="T48" fmla="*/ 46 w 2705"/>
              <a:gd name="T49" fmla="*/ 286 h 592"/>
              <a:gd name="T50" fmla="*/ 182 w 2705"/>
              <a:gd name="T51" fmla="*/ 55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05" h="592">
                <a:moveTo>
                  <a:pt x="3" y="307"/>
                </a:moveTo>
                <a:cubicBezTo>
                  <a:pt x="0" y="300"/>
                  <a:pt x="0" y="292"/>
                  <a:pt x="3" y="286"/>
                </a:cubicBezTo>
                <a:lnTo>
                  <a:pt x="139" y="14"/>
                </a:lnTo>
                <a:cubicBezTo>
                  <a:pt x="143" y="6"/>
                  <a:pt x="151" y="0"/>
                  <a:pt x="160" y="0"/>
                </a:cubicBezTo>
                <a:lnTo>
                  <a:pt x="2544" y="0"/>
                </a:lnTo>
                <a:cubicBezTo>
                  <a:pt x="2554" y="0"/>
                  <a:pt x="2562" y="6"/>
                  <a:pt x="2566" y="14"/>
                </a:cubicBezTo>
                <a:lnTo>
                  <a:pt x="2702" y="286"/>
                </a:lnTo>
                <a:cubicBezTo>
                  <a:pt x="2705" y="292"/>
                  <a:pt x="2705" y="300"/>
                  <a:pt x="2702" y="307"/>
                </a:cubicBezTo>
                <a:lnTo>
                  <a:pt x="2566" y="579"/>
                </a:lnTo>
                <a:cubicBezTo>
                  <a:pt x="2562" y="587"/>
                  <a:pt x="2554" y="592"/>
                  <a:pt x="2544" y="592"/>
                </a:cubicBezTo>
                <a:lnTo>
                  <a:pt x="160" y="592"/>
                </a:lnTo>
                <a:cubicBezTo>
                  <a:pt x="151" y="592"/>
                  <a:pt x="143" y="587"/>
                  <a:pt x="139" y="579"/>
                </a:cubicBezTo>
                <a:lnTo>
                  <a:pt x="3" y="307"/>
                </a:lnTo>
                <a:close/>
                <a:moveTo>
                  <a:pt x="182" y="558"/>
                </a:moveTo>
                <a:lnTo>
                  <a:pt x="160" y="544"/>
                </a:lnTo>
                <a:lnTo>
                  <a:pt x="2544" y="544"/>
                </a:lnTo>
                <a:lnTo>
                  <a:pt x="2523" y="558"/>
                </a:lnTo>
                <a:lnTo>
                  <a:pt x="2659" y="286"/>
                </a:lnTo>
                <a:lnTo>
                  <a:pt x="2659" y="307"/>
                </a:lnTo>
                <a:lnTo>
                  <a:pt x="2523" y="35"/>
                </a:lnTo>
                <a:lnTo>
                  <a:pt x="2544" y="48"/>
                </a:lnTo>
                <a:lnTo>
                  <a:pt x="160" y="48"/>
                </a:lnTo>
                <a:lnTo>
                  <a:pt x="182" y="35"/>
                </a:lnTo>
                <a:lnTo>
                  <a:pt x="46" y="307"/>
                </a:lnTo>
                <a:lnTo>
                  <a:pt x="46" y="286"/>
                </a:lnTo>
                <a:lnTo>
                  <a:pt x="182" y="558"/>
                </a:lnTo>
                <a:close/>
              </a:path>
            </a:pathLst>
          </a:custGeom>
          <a:solidFill>
            <a:srgbClr val="A6A6A6"/>
          </a:solidFill>
          <a:ln w="0"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62" name="Rectangle 120"/>
          <p:cNvSpPr>
            <a:spLocks noChangeArrowheads="1"/>
          </p:cNvSpPr>
          <p:nvPr/>
        </p:nvSpPr>
        <p:spPr bwMode="auto">
          <a:xfrm>
            <a:off x="7008813" y="2720975"/>
            <a:ext cx="57868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900" b="1" i="0" u="none" strike="noStrike" cap="none" normalizeH="0" baseline="0" dirty="0">
                <a:ln>
                  <a:noFill/>
                </a:ln>
                <a:solidFill>
                  <a:srgbClr val="000000"/>
                </a:solidFill>
                <a:effectLst/>
                <a:latin typeface="Calibri" panose="020F0502020204030204" pitchFamily="34" charset="0"/>
              </a:rPr>
              <a:t>IRRIGATION</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pic>
        <p:nvPicPr>
          <p:cNvPr id="1145" name="Picture 12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47888" y="3700463"/>
            <a:ext cx="15001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 name="Picture 12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20913" y="3722688"/>
            <a:ext cx="9271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8" name="Picture 12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20913" y="3722688"/>
            <a:ext cx="9271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3" name="Freeform 125"/>
          <p:cNvSpPr>
            <a:spLocks/>
          </p:cNvSpPr>
          <p:nvPr/>
        </p:nvSpPr>
        <p:spPr bwMode="auto">
          <a:xfrm>
            <a:off x="2187575" y="3736975"/>
            <a:ext cx="1362075" cy="254000"/>
          </a:xfrm>
          <a:custGeom>
            <a:avLst/>
            <a:gdLst>
              <a:gd name="T0" fmla="*/ 0 w 858"/>
              <a:gd name="T1" fmla="*/ 80 h 160"/>
              <a:gd name="T2" fmla="*/ 44 w 858"/>
              <a:gd name="T3" fmla="*/ 0 h 160"/>
              <a:gd name="T4" fmla="*/ 814 w 858"/>
              <a:gd name="T5" fmla="*/ 0 h 160"/>
              <a:gd name="T6" fmla="*/ 858 w 858"/>
              <a:gd name="T7" fmla="*/ 80 h 160"/>
              <a:gd name="T8" fmla="*/ 814 w 858"/>
              <a:gd name="T9" fmla="*/ 160 h 160"/>
              <a:gd name="T10" fmla="*/ 44 w 858"/>
              <a:gd name="T11" fmla="*/ 160 h 160"/>
              <a:gd name="T12" fmla="*/ 0 w 858"/>
              <a:gd name="T13" fmla="*/ 80 h 160"/>
            </a:gdLst>
            <a:ahLst/>
            <a:cxnLst>
              <a:cxn ang="0">
                <a:pos x="T0" y="T1"/>
              </a:cxn>
              <a:cxn ang="0">
                <a:pos x="T2" y="T3"/>
              </a:cxn>
              <a:cxn ang="0">
                <a:pos x="T4" y="T5"/>
              </a:cxn>
              <a:cxn ang="0">
                <a:pos x="T6" y="T7"/>
              </a:cxn>
              <a:cxn ang="0">
                <a:pos x="T8" y="T9"/>
              </a:cxn>
              <a:cxn ang="0">
                <a:pos x="T10" y="T11"/>
              </a:cxn>
              <a:cxn ang="0">
                <a:pos x="T12" y="T13"/>
              </a:cxn>
            </a:cxnLst>
            <a:rect l="0" t="0" r="r" b="b"/>
            <a:pathLst>
              <a:path w="858" h="160">
                <a:moveTo>
                  <a:pt x="0" y="80"/>
                </a:moveTo>
                <a:lnTo>
                  <a:pt x="44" y="0"/>
                </a:lnTo>
                <a:lnTo>
                  <a:pt x="814" y="0"/>
                </a:lnTo>
                <a:lnTo>
                  <a:pt x="858" y="80"/>
                </a:lnTo>
                <a:lnTo>
                  <a:pt x="814" y="160"/>
                </a:lnTo>
                <a:lnTo>
                  <a:pt x="44" y="160"/>
                </a:lnTo>
                <a:lnTo>
                  <a:pt x="0" y="8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a:p>
        </p:txBody>
      </p:sp>
      <p:sp>
        <p:nvSpPr>
          <p:cNvPr id="1064" name="Freeform 126"/>
          <p:cNvSpPr>
            <a:spLocks noEditPoints="1"/>
          </p:cNvSpPr>
          <p:nvPr/>
        </p:nvSpPr>
        <p:spPr bwMode="auto">
          <a:xfrm>
            <a:off x="2176463" y="3725863"/>
            <a:ext cx="1385888" cy="276225"/>
          </a:xfrm>
          <a:custGeom>
            <a:avLst/>
            <a:gdLst>
              <a:gd name="T0" fmla="*/ 3 w 2705"/>
              <a:gd name="T1" fmla="*/ 307 h 592"/>
              <a:gd name="T2" fmla="*/ 3 w 2705"/>
              <a:gd name="T3" fmla="*/ 286 h 592"/>
              <a:gd name="T4" fmla="*/ 139 w 2705"/>
              <a:gd name="T5" fmla="*/ 14 h 592"/>
              <a:gd name="T6" fmla="*/ 160 w 2705"/>
              <a:gd name="T7" fmla="*/ 0 h 592"/>
              <a:gd name="T8" fmla="*/ 2544 w 2705"/>
              <a:gd name="T9" fmla="*/ 0 h 592"/>
              <a:gd name="T10" fmla="*/ 2566 w 2705"/>
              <a:gd name="T11" fmla="*/ 14 h 592"/>
              <a:gd name="T12" fmla="*/ 2702 w 2705"/>
              <a:gd name="T13" fmla="*/ 286 h 592"/>
              <a:gd name="T14" fmla="*/ 2702 w 2705"/>
              <a:gd name="T15" fmla="*/ 307 h 592"/>
              <a:gd name="T16" fmla="*/ 2566 w 2705"/>
              <a:gd name="T17" fmla="*/ 579 h 592"/>
              <a:gd name="T18" fmla="*/ 2544 w 2705"/>
              <a:gd name="T19" fmla="*/ 592 h 592"/>
              <a:gd name="T20" fmla="*/ 160 w 2705"/>
              <a:gd name="T21" fmla="*/ 592 h 592"/>
              <a:gd name="T22" fmla="*/ 139 w 2705"/>
              <a:gd name="T23" fmla="*/ 579 h 592"/>
              <a:gd name="T24" fmla="*/ 3 w 2705"/>
              <a:gd name="T25" fmla="*/ 307 h 592"/>
              <a:gd name="T26" fmla="*/ 182 w 2705"/>
              <a:gd name="T27" fmla="*/ 558 h 592"/>
              <a:gd name="T28" fmla="*/ 160 w 2705"/>
              <a:gd name="T29" fmla="*/ 544 h 592"/>
              <a:gd name="T30" fmla="*/ 2544 w 2705"/>
              <a:gd name="T31" fmla="*/ 544 h 592"/>
              <a:gd name="T32" fmla="*/ 2523 w 2705"/>
              <a:gd name="T33" fmla="*/ 558 h 592"/>
              <a:gd name="T34" fmla="*/ 2659 w 2705"/>
              <a:gd name="T35" fmla="*/ 286 h 592"/>
              <a:gd name="T36" fmla="*/ 2659 w 2705"/>
              <a:gd name="T37" fmla="*/ 307 h 592"/>
              <a:gd name="T38" fmla="*/ 2523 w 2705"/>
              <a:gd name="T39" fmla="*/ 35 h 592"/>
              <a:gd name="T40" fmla="*/ 2544 w 2705"/>
              <a:gd name="T41" fmla="*/ 48 h 592"/>
              <a:gd name="T42" fmla="*/ 160 w 2705"/>
              <a:gd name="T43" fmla="*/ 48 h 592"/>
              <a:gd name="T44" fmla="*/ 182 w 2705"/>
              <a:gd name="T45" fmla="*/ 35 h 592"/>
              <a:gd name="T46" fmla="*/ 46 w 2705"/>
              <a:gd name="T47" fmla="*/ 307 h 592"/>
              <a:gd name="T48" fmla="*/ 46 w 2705"/>
              <a:gd name="T49" fmla="*/ 286 h 592"/>
              <a:gd name="T50" fmla="*/ 182 w 2705"/>
              <a:gd name="T51" fmla="*/ 55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05" h="592">
                <a:moveTo>
                  <a:pt x="3" y="307"/>
                </a:moveTo>
                <a:cubicBezTo>
                  <a:pt x="0" y="300"/>
                  <a:pt x="0" y="292"/>
                  <a:pt x="3" y="286"/>
                </a:cubicBezTo>
                <a:lnTo>
                  <a:pt x="139" y="14"/>
                </a:lnTo>
                <a:cubicBezTo>
                  <a:pt x="143" y="6"/>
                  <a:pt x="151" y="0"/>
                  <a:pt x="160" y="0"/>
                </a:cubicBezTo>
                <a:lnTo>
                  <a:pt x="2544" y="0"/>
                </a:lnTo>
                <a:cubicBezTo>
                  <a:pt x="2554" y="0"/>
                  <a:pt x="2562" y="6"/>
                  <a:pt x="2566" y="14"/>
                </a:cubicBezTo>
                <a:lnTo>
                  <a:pt x="2702" y="286"/>
                </a:lnTo>
                <a:cubicBezTo>
                  <a:pt x="2705" y="292"/>
                  <a:pt x="2705" y="300"/>
                  <a:pt x="2702" y="307"/>
                </a:cubicBezTo>
                <a:lnTo>
                  <a:pt x="2566" y="579"/>
                </a:lnTo>
                <a:cubicBezTo>
                  <a:pt x="2562" y="587"/>
                  <a:pt x="2554" y="592"/>
                  <a:pt x="2544" y="592"/>
                </a:cubicBezTo>
                <a:lnTo>
                  <a:pt x="160" y="592"/>
                </a:lnTo>
                <a:cubicBezTo>
                  <a:pt x="151" y="592"/>
                  <a:pt x="143" y="587"/>
                  <a:pt x="139" y="579"/>
                </a:cubicBezTo>
                <a:lnTo>
                  <a:pt x="3" y="307"/>
                </a:lnTo>
                <a:close/>
                <a:moveTo>
                  <a:pt x="182" y="558"/>
                </a:moveTo>
                <a:lnTo>
                  <a:pt x="160" y="544"/>
                </a:lnTo>
                <a:lnTo>
                  <a:pt x="2544" y="544"/>
                </a:lnTo>
                <a:lnTo>
                  <a:pt x="2523" y="558"/>
                </a:lnTo>
                <a:lnTo>
                  <a:pt x="2659" y="286"/>
                </a:lnTo>
                <a:lnTo>
                  <a:pt x="2659" y="307"/>
                </a:lnTo>
                <a:lnTo>
                  <a:pt x="2523" y="35"/>
                </a:lnTo>
                <a:lnTo>
                  <a:pt x="2544" y="48"/>
                </a:lnTo>
                <a:lnTo>
                  <a:pt x="160" y="48"/>
                </a:lnTo>
                <a:lnTo>
                  <a:pt x="182" y="35"/>
                </a:lnTo>
                <a:lnTo>
                  <a:pt x="46" y="307"/>
                </a:lnTo>
                <a:lnTo>
                  <a:pt x="46" y="286"/>
                </a:lnTo>
                <a:lnTo>
                  <a:pt x="182" y="558"/>
                </a:lnTo>
                <a:close/>
              </a:path>
            </a:pathLst>
          </a:custGeom>
          <a:solidFill>
            <a:srgbClr val="A6A6A6"/>
          </a:solidFill>
          <a:ln w="0"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67" name="Rectangle 127"/>
          <p:cNvSpPr>
            <a:spLocks noChangeArrowheads="1"/>
          </p:cNvSpPr>
          <p:nvPr/>
        </p:nvSpPr>
        <p:spPr bwMode="auto">
          <a:xfrm>
            <a:off x="2327275" y="3781425"/>
            <a:ext cx="57868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900" b="1" i="0" u="none" strike="noStrike" cap="none" normalizeH="0" baseline="0" dirty="0">
                <a:ln>
                  <a:noFill/>
                </a:ln>
                <a:solidFill>
                  <a:srgbClr val="000000"/>
                </a:solidFill>
                <a:effectLst/>
                <a:latin typeface="Calibri" panose="020F0502020204030204" pitchFamily="34" charset="0"/>
              </a:rPr>
              <a:t>IRRIGATION</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sp>
        <p:nvSpPr>
          <p:cNvPr id="1068" name="Freeform 128"/>
          <p:cNvSpPr>
            <a:spLocks noEditPoints="1"/>
          </p:cNvSpPr>
          <p:nvPr/>
        </p:nvSpPr>
        <p:spPr bwMode="auto">
          <a:xfrm>
            <a:off x="3521075" y="4737100"/>
            <a:ext cx="523875" cy="306388"/>
          </a:xfrm>
          <a:custGeom>
            <a:avLst/>
            <a:gdLst>
              <a:gd name="T0" fmla="*/ 11 w 330"/>
              <a:gd name="T1" fmla="*/ 0 h 193"/>
              <a:gd name="T2" fmla="*/ 81 w 330"/>
              <a:gd name="T3" fmla="*/ 40 h 193"/>
              <a:gd name="T4" fmla="*/ 70 w 330"/>
              <a:gd name="T5" fmla="*/ 56 h 193"/>
              <a:gd name="T6" fmla="*/ 0 w 330"/>
              <a:gd name="T7" fmla="*/ 16 h 193"/>
              <a:gd name="T8" fmla="*/ 11 w 330"/>
              <a:gd name="T9" fmla="*/ 0 h 193"/>
              <a:gd name="T10" fmla="*/ 134 w 330"/>
              <a:gd name="T11" fmla="*/ 70 h 193"/>
              <a:gd name="T12" fmla="*/ 151 w 330"/>
              <a:gd name="T13" fmla="*/ 80 h 193"/>
              <a:gd name="T14" fmla="*/ 140 w 330"/>
              <a:gd name="T15" fmla="*/ 96 h 193"/>
              <a:gd name="T16" fmla="*/ 123 w 330"/>
              <a:gd name="T17" fmla="*/ 86 h 193"/>
              <a:gd name="T18" fmla="*/ 134 w 330"/>
              <a:gd name="T19" fmla="*/ 70 h 193"/>
              <a:gd name="T20" fmla="*/ 204 w 330"/>
              <a:gd name="T21" fmla="*/ 110 h 193"/>
              <a:gd name="T22" fmla="*/ 273 w 330"/>
              <a:gd name="T23" fmla="*/ 150 h 193"/>
              <a:gd name="T24" fmla="*/ 262 w 330"/>
              <a:gd name="T25" fmla="*/ 166 h 193"/>
              <a:gd name="T26" fmla="*/ 193 w 330"/>
              <a:gd name="T27" fmla="*/ 126 h 193"/>
              <a:gd name="T28" fmla="*/ 204 w 330"/>
              <a:gd name="T29" fmla="*/ 110 h 193"/>
              <a:gd name="T30" fmla="*/ 294 w 330"/>
              <a:gd name="T31" fmla="*/ 139 h 193"/>
              <a:gd name="T32" fmla="*/ 330 w 330"/>
              <a:gd name="T33" fmla="*/ 193 h 193"/>
              <a:gd name="T34" fmla="*/ 261 w 330"/>
              <a:gd name="T35" fmla="*/ 187 h 193"/>
              <a:gd name="T36" fmla="*/ 294 w 330"/>
              <a:gd name="T37" fmla="*/ 13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193">
                <a:moveTo>
                  <a:pt x="11" y="0"/>
                </a:moveTo>
                <a:lnTo>
                  <a:pt x="81" y="40"/>
                </a:lnTo>
                <a:lnTo>
                  <a:pt x="70" y="56"/>
                </a:lnTo>
                <a:lnTo>
                  <a:pt x="0" y="16"/>
                </a:lnTo>
                <a:lnTo>
                  <a:pt x="11" y="0"/>
                </a:lnTo>
                <a:close/>
                <a:moveTo>
                  <a:pt x="134" y="70"/>
                </a:moveTo>
                <a:lnTo>
                  <a:pt x="151" y="80"/>
                </a:lnTo>
                <a:lnTo>
                  <a:pt x="140" y="96"/>
                </a:lnTo>
                <a:lnTo>
                  <a:pt x="123" y="86"/>
                </a:lnTo>
                <a:lnTo>
                  <a:pt x="134" y="70"/>
                </a:lnTo>
                <a:close/>
                <a:moveTo>
                  <a:pt x="204" y="110"/>
                </a:moveTo>
                <a:lnTo>
                  <a:pt x="273" y="150"/>
                </a:lnTo>
                <a:lnTo>
                  <a:pt x="262" y="166"/>
                </a:lnTo>
                <a:lnTo>
                  <a:pt x="193" y="126"/>
                </a:lnTo>
                <a:lnTo>
                  <a:pt x="204" y="110"/>
                </a:lnTo>
                <a:close/>
                <a:moveTo>
                  <a:pt x="294" y="139"/>
                </a:moveTo>
                <a:lnTo>
                  <a:pt x="330" y="193"/>
                </a:lnTo>
                <a:lnTo>
                  <a:pt x="261" y="187"/>
                </a:lnTo>
                <a:lnTo>
                  <a:pt x="294" y="139"/>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69" name="Freeform 129"/>
          <p:cNvSpPr>
            <a:spLocks noEditPoints="1"/>
          </p:cNvSpPr>
          <p:nvPr/>
        </p:nvSpPr>
        <p:spPr bwMode="auto">
          <a:xfrm>
            <a:off x="1273175" y="5727700"/>
            <a:ext cx="1181100" cy="134938"/>
          </a:xfrm>
          <a:custGeom>
            <a:avLst/>
            <a:gdLst>
              <a:gd name="T0" fmla="*/ 0 w 744"/>
              <a:gd name="T1" fmla="*/ 32 h 85"/>
              <a:gd name="T2" fmla="*/ 667 w 744"/>
              <a:gd name="T3" fmla="*/ 29 h 85"/>
              <a:gd name="T4" fmla="*/ 667 w 744"/>
              <a:gd name="T5" fmla="*/ 57 h 85"/>
              <a:gd name="T6" fmla="*/ 1 w 744"/>
              <a:gd name="T7" fmla="*/ 60 h 85"/>
              <a:gd name="T8" fmla="*/ 0 w 744"/>
              <a:gd name="T9" fmla="*/ 32 h 85"/>
              <a:gd name="T10" fmla="*/ 651 w 744"/>
              <a:gd name="T11" fmla="*/ 0 h 85"/>
              <a:gd name="T12" fmla="*/ 744 w 744"/>
              <a:gd name="T13" fmla="*/ 42 h 85"/>
              <a:gd name="T14" fmla="*/ 652 w 744"/>
              <a:gd name="T15" fmla="*/ 85 h 85"/>
              <a:gd name="T16" fmla="*/ 651 w 74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4" h="85">
                <a:moveTo>
                  <a:pt x="0" y="32"/>
                </a:moveTo>
                <a:lnTo>
                  <a:pt x="667" y="29"/>
                </a:lnTo>
                <a:lnTo>
                  <a:pt x="667" y="57"/>
                </a:lnTo>
                <a:lnTo>
                  <a:pt x="1" y="60"/>
                </a:lnTo>
                <a:lnTo>
                  <a:pt x="0" y="32"/>
                </a:lnTo>
                <a:close/>
                <a:moveTo>
                  <a:pt x="651" y="0"/>
                </a:moveTo>
                <a:lnTo>
                  <a:pt x="744" y="42"/>
                </a:lnTo>
                <a:lnTo>
                  <a:pt x="652" y="85"/>
                </a:lnTo>
                <a:lnTo>
                  <a:pt x="651" y="0"/>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73" name="Freeform 130"/>
          <p:cNvSpPr>
            <a:spLocks noEditPoints="1"/>
          </p:cNvSpPr>
          <p:nvPr/>
        </p:nvSpPr>
        <p:spPr bwMode="auto">
          <a:xfrm>
            <a:off x="4818063" y="5727700"/>
            <a:ext cx="1116013" cy="134938"/>
          </a:xfrm>
          <a:custGeom>
            <a:avLst/>
            <a:gdLst>
              <a:gd name="T0" fmla="*/ 702 w 703"/>
              <a:gd name="T1" fmla="*/ 57 h 85"/>
              <a:gd name="T2" fmla="*/ 609 w 703"/>
              <a:gd name="T3" fmla="*/ 57 h 85"/>
              <a:gd name="T4" fmla="*/ 610 w 703"/>
              <a:gd name="T5" fmla="*/ 29 h 85"/>
              <a:gd name="T6" fmla="*/ 703 w 703"/>
              <a:gd name="T7" fmla="*/ 29 h 85"/>
              <a:gd name="T8" fmla="*/ 702 w 703"/>
              <a:gd name="T9" fmla="*/ 57 h 85"/>
              <a:gd name="T10" fmla="*/ 578 w 703"/>
              <a:gd name="T11" fmla="*/ 57 h 85"/>
              <a:gd name="T12" fmla="*/ 485 w 703"/>
              <a:gd name="T13" fmla="*/ 57 h 85"/>
              <a:gd name="T14" fmla="*/ 486 w 703"/>
              <a:gd name="T15" fmla="*/ 29 h 85"/>
              <a:gd name="T16" fmla="*/ 579 w 703"/>
              <a:gd name="T17" fmla="*/ 29 h 85"/>
              <a:gd name="T18" fmla="*/ 578 w 703"/>
              <a:gd name="T19" fmla="*/ 57 h 85"/>
              <a:gd name="T20" fmla="*/ 454 w 703"/>
              <a:gd name="T21" fmla="*/ 57 h 85"/>
              <a:gd name="T22" fmla="*/ 361 w 703"/>
              <a:gd name="T23" fmla="*/ 57 h 85"/>
              <a:gd name="T24" fmla="*/ 362 w 703"/>
              <a:gd name="T25" fmla="*/ 29 h 85"/>
              <a:gd name="T26" fmla="*/ 455 w 703"/>
              <a:gd name="T27" fmla="*/ 29 h 85"/>
              <a:gd name="T28" fmla="*/ 454 w 703"/>
              <a:gd name="T29" fmla="*/ 57 h 85"/>
              <a:gd name="T30" fmla="*/ 330 w 703"/>
              <a:gd name="T31" fmla="*/ 57 h 85"/>
              <a:gd name="T32" fmla="*/ 237 w 703"/>
              <a:gd name="T33" fmla="*/ 57 h 85"/>
              <a:gd name="T34" fmla="*/ 238 w 703"/>
              <a:gd name="T35" fmla="*/ 28 h 85"/>
              <a:gd name="T36" fmla="*/ 331 w 703"/>
              <a:gd name="T37" fmla="*/ 29 h 85"/>
              <a:gd name="T38" fmla="*/ 330 w 703"/>
              <a:gd name="T39" fmla="*/ 57 h 85"/>
              <a:gd name="T40" fmla="*/ 206 w 703"/>
              <a:gd name="T41" fmla="*/ 57 h 85"/>
              <a:gd name="T42" fmla="*/ 113 w 703"/>
              <a:gd name="T43" fmla="*/ 57 h 85"/>
              <a:gd name="T44" fmla="*/ 114 w 703"/>
              <a:gd name="T45" fmla="*/ 28 h 85"/>
              <a:gd name="T46" fmla="*/ 207 w 703"/>
              <a:gd name="T47" fmla="*/ 28 h 85"/>
              <a:gd name="T48" fmla="*/ 206 w 703"/>
              <a:gd name="T49" fmla="*/ 57 h 85"/>
              <a:gd name="T50" fmla="*/ 82 w 703"/>
              <a:gd name="T51" fmla="*/ 57 h 85"/>
              <a:gd name="T52" fmla="*/ 77 w 703"/>
              <a:gd name="T53" fmla="*/ 57 h 85"/>
              <a:gd name="T54" fmla="*/ 78 w 703"/>
              <a:gd name="T55" fmla="*/ 28 h 85"/>
              <a:gd name="T56" fmla="*/ 83 w 703"/>
              <a:gd name="T57" fmla="*/ 28 h 85"/>
              <a:gd name="T58" fmla="*/ 82 w 703"/>
              <a:gd name="T59" fmla="*/ 57 h 85"/>
              <a:gd name="T60" fmla="*/ 93 w 703"/>
              <a:gd name="T61" fmla="*/ 85 h 85"/>
              <a:gd name="T62" fmla="*/ 0 w 703"/>
              <a:gd name="T63" fmla="*/ 42 h 85"/>
              <a:gd name="T64" fmla="*/ 93 w 703"/>
              <a:gd name="T65" fmla="*/ 0 h 85"/>
              <a:gd name="T66" fmla="*/ 93 w 703"/>
              <a:gd name="T6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3" h="85">
                <a:moveTo>
                  <a:pt x="702" y="57"/>
                </a:moveTo>
                <a:lnTo>
                  <a:pt x="609" y="57"/>
                </a:lnTo>
                <a:lnTo>
                  <a:pt x="610" y="29"/>
                </a:lnTo>
                <a:lnTo>
                  <a:pt x="703" y="29"/>
                </a:lnTo>
                <a:lnTo>
                  <a:pt x="702" y="57"/>
                </a:lnTo>
                <a:close/>
                <a:moveTo>
                  <a:pt x="578" y="57"/>
                </a:moveTo>
                <a:lnTo>
                  <a:pt x="485" y="57"/>
                </a:lnTo>
                <a:lnTo>
                  <a:pt x="486" y="29"/>
                </a:lnTo>
                <a:lnTo>
                  <a:pt x="579" y="29"/>
                </a:lnTo>
                <a:lnTo>
                  <a:pt x="578" y="57"/>
                </a:lnTo>
                <a:close/>
                <a:moveTo>
                  <a:pt x="454" y="57"/>
                </a:moveTo>
                <a:lnTo>
                  <a:pt x="361" y="57"/>
                </a:lnTo>
                <a:lnTo>
                  <a:pt x="362" y="29"/>
                </a:lnTo>
                <a:lnTo>
                  <a:pt x="455" y="29"/>
                </a:lnTo>
                <a:lnTo>
                  <a:pt x="454" y="57"/>
                </a:lnTo>
                <a:close/>
                <a:moveTo>
                  <a:pt x="330" y="57"/>
                </a:moveTo>
                <a:lnTo>
                  <a:pt x="237" y="57"/>
                </a:lnTo>
                <a:lnTo>
                  <a:pt x="238" y="28"/>
                </a:lnTo>
                <a:lnTo>
                  <a:pt x="331" y="29"/>
                </a:lnTo>
                <a:lnTo>
                  <a:pt x="330" y="57"/>
                </a:lnTo>
                <a:close/>
                <a:moveTo>
                  <a:pt x="206" y="57"/>
                </a:moveTo>
                <a:lnTo>
                  <a:pt x="113" y="57"/>
                </a:lnTo>
                <a:lnTo>
                  <a:pt x="114" y="28"/>
                </a:lnTo>
                <a:lnTo>
                  <a:pt x="207" y="28"/>
                </a:lnTo>
                <a:lnTo>
                  <a:pt x="206" y="57"/>
                </a:lnTo>
                <a:close/>
                <a:moveTo>
                  <a:pt x="82" y="57"/>
                </a:moveTo>
                <a:lnTo>
                  <a:pt x="77" y="57"/>
                </a:lnTo>
                <a:lnTo>
                  <a:pt x="78" y="28"/>
                </a:lnTo>
                <a:lnTo>
                  <a:pt x="83" y="28"/>
                </a:lnTo>
                <a:lnTo>
                  <a:pt x="82" y="57"/>
                </a:lnTo>
                <a:close/>
                <a:moveTo>
                  <a:pt x="93" y="85"/>
                </a:moveTo>
                <a:lnTo>
                  <a:pt x="0" y="42"/>
                </a:lnTo>
                <a:lnTo>
                  <a:pt x="93" y="0"/>
                </a:lnTo>
                <a:lnTo>
                  <a:pt x="93" y="85"/>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74" name="Rectangle 131"/>
          <p:cNvSpPr>
            <a:spLocks noChangeArrowheads="1"/>
          </p:cNvSpPr>
          <p:nvPr/>
        </p:nvSpPr>
        <p:spPr bwMode="auto">
          <a:xfrm>
            <a:off x="2603500" y="5707063"/>
            <a:ext cx="141865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1100" b="1" i="0" u="none" strike="noStrike" cap="none" normalizeH="0" baseline="0" dirty="0">
                <a:ln>
                  <a:noFill/>
                </a:ln>
                <a:solidFill>
                  <a:srgbClr val="000000"/>
                </a:solidFill>
                <a:effectLst/>
                <a:latin typeface="Calibri" panose="020F0502020204030204" pitchFamily="34" charset="0"/>
              </a:rPr>
              <a:t>Abstraction from nature</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sp>
        <p:nvSpPr>
          <p:cNvPr id="1077" name="Rectangle 132"/>
          <p:cNvSpPr>
            <a:spLocks noChangeArrowheads="1"/>
          </p:cNvSpPr>
          <p:nvPr/>
        </p:nvSpPr>
        <p:spPr bwMode="auto">
          <a:xfrm>
            <a:off x="6134100" y="5911850"/>
            <a:ext cx="96981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1100" b="1" i="0" u="none" strike="noStrike" cap="none" normalizeH="0" baseline="0" dirty="0">
                <a:ln>
                  <a:noFill/>
                </a:ln>
                <a:solidFill>
                  <a:srgbClr val="000000"/>
                </a:solidFill>
                <a:effectLst/>
                <a:latin typeface="Calibri" panose="020F0502020204030204" pitchFamily="34" charset="0"/>
              </a:rPr>
              <a:t>Within economy</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sp>
        <p:nvSpPr>
          <p:cNvPr id="1078" name="Freeform 133"/>
          <p:cNvSpPr>
            <a:spLocks noEditPoints="1"/>
          </p:cNvSpPr>
          <p:nvPr/>
        </p:nvSpPr>
        <p:spPr bwMode="auto">
          <a:xfrm>
            <a:off x="4818063" y="5848350"/>
            <a:ext cx="1114425" cy="134938"/>
          </a:xfrm>
          <a:custGeom>
            <a:avLst/>
            <a:gdLst>
              <a:gd name="T0" fmla="*/ 0 w 702"/>
              <a:gd name="T1" fmla="*/ 27 h 85"/>
              <a:gd name="T2" fmla="*/ 124 w 702"/>
              <a:gd name="T3" fmla="*/ 28 h 85"/>
              <a:gd name="T4" fmla="*/ 124 w 702"/>
              <a:gd name="T5" fmla="*/ 56 h 85"/>
              <a:gd name="T6" fmla="*/ 0 w 702"/>
              <a:gd name="T7" fmla="*/ 56 h 85"/>
              <a:gd name="T8" fmla="*/ 0 w 702"/>
              <a:gd name="T9" fmla="*/ 27 h 85"/>
              <a:gd name="T10" fmla="*/ 217 w 702"/>
              <a:gd name="T11" fmla="*/ 28 h 85"/>
              <a:gd name="T12" fmla="*/ 341 w 702"/>
              <a:gd name="T13" fmla="*/ 28 h 85"/>
              <a:gd name="T14" fmla="*/ 341 w 702"/>
              <a:gd name="T15" fmla="*/ 56 h 85"/>
              <a:gd name="T16" fmla="*/ 217 w 702"/>
              <a:gd name="T17" fmla="*/ 56 h 85"/>
              <a:gd name="T18" fmla="*/ 217 w 702"/>
              <a:gd name="T19" fmla="*/ 28 h 85"/>
              <a:gd name="T20" fmla="*/ 434 w 702"/>
              <a:gd name="T21" fmla="*/ 28 h 85"/>
              <a:gd name="T22" fmla="*/ 558 w 702"/>
              <a:gd name="T23" fmla="*/ 28 h 85"/>
              <a:gd name="T24" fmla="*/ 558 w 702"/>
              <a:gd name="T25" fmla="*/ 56 h 85"/>
              <a:gd name="T26" fmla="*/ 434 w 702"/>
              <a:gd name="T27" fmla="*/ 56 h 85"/>
              <a:gd name="T28" fmla="*/ 434 w 702"/>
              <a:gd name="T29" fmla="*/ 28 h 85"/>
              <a:gd name="T30" fmla="*/ 610 w 702"/>
              <a:gd name="T31" fmla="*/ 0 h 85"/>
              <a:gd name="T32" fmla="*/ 702 w 702"/>
              <a:gd name="T33" fmla="*/ 42 h 85"/>
              <a:gd name="T34" fmla="*/ 609 w 702"/>
              <a:gd name="T35" fmla="*/ 85 h 85"/>
              <a:gd name="T36" fmla="*/ 610 w 702"/>
              <a:gd name="T3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2" h="85">
                <a:moveTo>
                  <a:pt x="0" y="27"/>
                </a:moveTo>
                <a:lnTo>
                  <a:pt x="124" y="28"/>
                </a:lnTo>
                <a:lnTo>
                  <a:pt x="124" y="56"/>
                </a:lnTo>
                <a:lnTo>
                  <a:pt x="0" y="56"/>
                </a:lnTo>
                <a:lnTo>
                  <a:pt x="0" y="27"/>
                </a:lnTo>
                <a:close/>
                <a:moveTo>
                  <a:pt x="217" y="28"/>
                </a:moveTo>
                <a:lnTo>
                  <a:pt x="341" y="28"/>
                </a:lnTo>
                <a:lnTo>
                  <a:pt x="341" y="56"/>
                </a:lnTo>
                <a:lnTo>
                  <a:pt x="217" y="56"/>
                </a:lnTo>
                <a:lnTo>
                  <a:pt x="217" y="28"/>
                </a:lnTo>
                <a:close/>
                <a:moveTo>
                  <a:pt x="434" y="28"/>
                </a:moveTo>
                <a:lnTo>
                  <a:pt x="558" y="28"/>
                </a:lnTo>
                <a:lnTo>
                  <a:pt x="558" y="56"/>
                </a:lnTo>
                <a:lnTo>
                  <a:pt x="434" y="56"/>
                </a:lnTo>
                <a:lnTo>
                  <a:pt x="434" y="28"/>
                </a:lnTo>
                <a:close/>
                <a:moveTo>
                  <a:pt x="610" y="0"/>
                </a:moveTo>
                <a:lnTo>
                  <a:pt x="702" y="42"/>
                </a:lnTo>
                <a:lnTo>
                  <a:pt x="609" y="85"/>
                </a:lnTo>
                <a:lnTo>
                  <a:pt x="610" y="0"/>
                </a:lnTo>
                <a:close/>
              </a:path>
            </a:pathLst>
          </a:custGeom>
          <a:solidFill>
            <a:srgbClr val="31859C"/>
          </a:solidFill>
          <a:ln w="0" cap="flat">
            <a:solidFill>
              <a:srgbClr val="31859C"/>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79" name="Freeform 134"/>
          <p:cNvSpPr>
            <a:spLocks noEditPoints="1"/>
          </p:cNvSpPr>
          <p:nvPr/>
        </p:nvSpPr>
        <p:spPr bwMode="auto">
          <a:xfrm>
            <a:off x="1273175" y="5929313"/>
            <a:ext cx="1182688" cy="90488"/>
          </a:xfrm>
          <a:custGeom>
            <a:avLst/>
            <a:gdLst>
              <a:gd name="T0" fmla="*/ 744 w 745"/>
              <a:gd name="T1" fmla="*/ 38 h 57"/>
              <a:gd name="T2" fmla="*/ 662 w 745"/>
              <a:gd name="T3" fmla="*/ 38 h 57"/>
              <a:gd name="T4" fmla="*/ 662 w 745"/>
              <a:gd name="T5" fmla="*/ 20 h 57"/>
              <a:gd name="T6" fmla="*/ 745 w 745"/>
              <a:gd name="T7" fmla="*/ 20 h 57"/>
              <a:gd name="T8" fmla="*/ 744 w 745"/>
              <a:gd name="T9" fmla="*/ 38 h 57"/>
              <a:gd name="T10" fmla="*/ 600 w 745"/>
              <a:gd name="T11" fmla="*/ 38 h 57"/>
              <a:gd name="T12" fmla="*/ 579 w 745"/>
              <a:gd name="T13" fmla="*/ 38 h 57"/>
              <a:gd name="T14" fmla="*/ 579 w 745"/>
              <a:gd name="T15" fmla="*/ 20 h 57"/>
              <a:gd name="T16" fmla="*/ 600 w 745"/>
              <a:gd name="T17" fmla="*/ 20 h 57"/>
              <a:gd name="T18" fmla="*/ 600 w 745"/>
              <a:gd name="T19" fmla="*/ 38 h 57"/>
              <a:gd name="T20" fmla="*/ 517 w 745"/>
              <a:gd name="T21" fmla="*/ 38 h 57"/>
              <a:gd name="T22" fmla="*/ 434 w 745"/>
              <a:gd name="T23" fmla="*/ 38 h 57"/>
              <a:gd name="T24" fmla="*/ 435 w 745"/>
              <a:gd name="T25" fmla="*/ 19 h 57"/>
              <a:gd name="T26" fmla="*/ 517 w 745"/>
              <a:gd name="T27" fmla="*/ 19 h 57"/>
              <a:gd name="T28" fmla="*/ 517 w 745"/>
              <a:gd name="T29" fmla="*/ 38 h 57"/>
              <a:gd name="T30" fmla="*/ 372 w 745"/>
              <a:gd name="T31" fmla="*/ 38 h 57"/>
              <a:gd name="T32" fmla="*/ 352 w 745"/>
              <a:gd name="T33" fmla="*/ 38 h 57"/>
              <a:gd name="T34" fmla="*/ 352 w 745"/>
              <a:gd name="T35" fmla="*/ 19 h 57"/>
              <a:gd name="T36" fmla="*/ 373 w 745"/>
              <a:gd name="T37" fmla="*/ 19 h 57"/>
              <a:gd name="T38" fmla="*/ 372 w 745"/>
              <a:gd name="T39" fmla="*/ 38 h 57"/>
              <a:gd name="T40" fmla="*/ 290 w 745"/>
              <a:gd name="T41" fmla="*/ 38 h 57"/>
              <a:gd name="T42" fmla="*/ 207 w 745"/>
              <a:gd name="T43" fmla="*/ 38 h 57"/>
              <a:gd name="T44" fmla="*/ 207 w 745"/>
              <a:gd name="T45" fmla="*/ 19 h 57"/>
              <a:gd name="T46" fmla="*/ 290 w 745"/>
              <a:gd name="T47" fmla="*/ 19 h 57"/>
              <a:gd name="T48" fmla="*/ 290 w 745"/>
              <a:gd name="T49" fmla="*/ 38 h 57"/>
              <a:gd name="T50" fmla="*/ 145 w 745"/>
              <a:gd name="T51" fmla="*/ 38 h 57"/>
              <a:gd name="T52" fmla="*/ 124 w 745"/>
              <a:gd name="T53" fmla="*/ 38 h 57"/>
              <a:gd name="T54" fmla="*/ 125 w 745"/>
              <a:gd name="T55" fmla="*/ 19 h 57"/>
              <a:gd name="T56" fmla="*/ 145 w 745"/>
              <a:gd name="T57" fmla="*/ 19 h 57"/>
              <a:gd name="T58" fmla="*/ 145 w 745"/>
              <a:gd name="T59" fmla="*/ 38 h 57"/>
              <a:gd name="T60" fmla="*/ 62 w 745"/>
              <a:gd name="T61" fmla="*/ 38 h 57"/>
              <a:gd name="T62" fmla="*/ 52 w 745"/>
              <a:gd name="T63" fmla="*/ 38 h 57"/>
              <a:gd name="T64" fmla="*/ 52 w 745"/>
              <a:gd name="T65" fmla="*/ 19 h 57"/>
              <a:gd name="T66" fmla="*/ 63 w 745"/>
              <a:gd name="T67" fmla="*/ 19 h 57"/>
              <a:gd name="T68" fmla="*/ 62 w 745"/>
              <a:gd name="T69" fmla="*/ 38 h 57"/>
              <a:gd name="T70" fmla="*/ 62 w 745"/>
              <a:gd name="T71" fmla="*/ 57 h 57"/>
              <a:gd name="T72" fmla="*/ 0 w 745"/>
              <a:gd name="T73" fmla="*/ 28 h 57"/>
              <a:gd name="T74" fmla="*/ 63 w 745"/>
              <a:gd name="T75" fmla="*/ 0 h 57"/>
              <a:gd name="T76" fmla="*/ 62 w 745"/>
              <a:gd name="T7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5" h="57">
                <a:moveTo>
                  <a:pt x="744" y="38"/>
                </a:moveTo>
                <a:lnTo>
                  <a:pt x="662" y="38"/>
                </a:lnTo>
                <a:lnTo>
                  <a:pt x="662" y="20"/>
                </a:lnTo>
                <a:lnTo>
                  <a:pt x="745" y="20"/>
                </a:lnTo>
                <a:lnTo>
                  <a:pt x="744" y="38"/>
                </a:lnTo>
                <a:close/>
                <a:moveTo>
                  <a:pt x="600" y="38"/>
                </a:moveTo>
                <a:lnTo>
                  <a:pt x="579" y="38"/>
                </a:lnTo>
                <a:lnTo>
                  <a:pt x="579" y="20"/>
                </a:lnTo>
                <a:lnTo>
                  <a:pt x="600" y="20"/>
                </a:lnTo>
                <a:lnTo>
                  <a:pt x="600" y="38"/>
                </a:lnTo>
                <a:close/>
                <a:moveTo>
                  <a:pt x="517" y="38"/>
                </a:moveTo>
                <a:lnTo>
                  <a:pt x="434" y="38"/>
                </a:lnTo>
                <a:lnTo>
                  <a:pt x="435" y="19"/>
                </a:lnTo>
                <a:lnTo>
                  <a:pt x="517" y="19"/>
                </a:lnTo>
                <a:lnTo>
                  <a:pt x="517" y="38"/>
                </a:lnTo>
                <a:close/>
                <a:moveTo>
                  <a:pt x="372" y="38"/>
                </a:moveTo>
                <a:lnTo>
                  <a:pt x="352" y="38"/>
                </a:lnTo>
                <a:lnTo>
                  <a:pt x="352" y="19"/>
                </a:lnTo>
                <a:lnTo>
                  <a:pt x="373" y="19"/>
                </a:lnTo>
                <a:lnTo>
                  <a:pt x="372" y="38"/>
                </a:lnTo>
                <a:close/>
                <a:moveTo>
                  <a:pt x="290" y="38"/>
                </a:moveTo>
                <a:lnTo>
                  <a:pt x="207" y="38"/>
                </a:lnTo>
                <a:lnTo>
                  <a:pt x="207" y="19"/>
                </a:lnTo>
                <a:lnTo>
                  <a:pt x="290" y="19"/>
                </a:lnTo>
                <a:lnTo>
                  <a:pt x="290" y="38"/>
                </a:lnTo>
                <a:close/>
                <a:moveTo>
                  <a:pt x="145" y="38"/>
                </a:moveTo>
                <a:lnTo>
                  <a:pt x="124" y="38"/>
                </a:lnTo>
                <a:lnTo>
                  <a:pt x="125" y="19"/>
                </a:lnTo>
                <a:lnTo>
                  <a:pt x="145" y="19"/>
                </a:lnTo>
                <a:lnTo>
                  <a:pt x="145" y="38"/>
                </a:lnTo>
                <a:close/>
                <a:moveTo>
                  <a:pt x="62" y="38"/>
                </a:moveTo>
                <a:lnTo>
                  <a:pt x="52" y="38"/>
                </a:lnTo>
                <a:lnTo>
                  <a:pt x="52" y="19"/>
                </a:lnTo>
                <a:lnTo>
                  <a:pt x="63" y="19"/>
                </a:lnTo>
                <a:lnTo>
                  <a:pt x="62" y="38"/>
                </a:lnTo>
                <a:close/>
                <a:moveTo>
                  <a:pt x="62" y="57"/>
                </a:moveTo>
                <a:lnTo>
                  <a:pt x="0" y="28"/>
                </a:lnTo>
                <a:lnTo>
                  <a:pt x="63" y="0"/>
                </a:lnTo>
                <a:lnTo>
                  <a:pt x="62" y="57"/>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82" name="Rectangle 135"/>
          <p:cNvSpPr>
            <a:spLocks noChangeArrowheads="1"/>
          </p:cNvSpPr>
          <p:nvPr/>
        </p:nvSpPr>
        <p:spPr bwMode="auto">
          <a:xfrm>
            <a:off x="2603500" y="5888038"/>
            <a:ext cx="7774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1100" b="1" i="0" u="none" strike="noStrike" cap="none" normalizeH="0" baseline="0" dirty="0">
                <a:ln>
                  <a:noFill/>
                </a:ln>
                <a:solidFill>
                  <a:srgbClr val="000000"/>
                </a:solidFill>
                <a:effectLst/>
                <a:latin typeface="Calibri" panose="020F0502020204030204" pitchFamily="34" charset="0"/>
              </a:rPr>
              <a:t>Return water</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sp>
        <p:nvSpPr>
          <p:cNvPr id="1083" name="Freeform 136"/>
          <p:cNvSpPr>
            <a:spLocks noEditPoints="1"/>
          </p:cNvSpPr>
          <p:nvPr/>
        </p:nvSpPr>
        <p:spPr bwMode="auto">
          <a:xfrm>
            <a:off x="1273175" y="6088063"/>
            <a:ext cx="1181100" cy="133350"/>
          </a:xfrm>
          <a:custGeom>
            <a:avLst/>
            <a:gdLst>
              <a:gd name="T0" fmla="*/ 1 w 744"/>
              <a:gd name="T1" fmla="*/ 27 h 84"/>
              <a:gd name="T2" fmla="*/ 249 w 744"/>
              <a:gd name="T3" fmla="*/ 27 h 84"/>
              <a:gd name="T4" fmla="*/ 248 w 744"/>
              <a:gd name="T5" fmla="*/ 55 h 84"/>
              <a:gd name="T6" fmla="*/ 0 w 744"/>
              <a:gd name="T7" fmla="*/ 55 h 84"/>
              <a:gd name="T8" fmla="*/ 1 w 744"/>
              <a:gd name="T9" fmla="*/ 27 h 84"/>
              <a:gd name="T10" fmla="*/ 342 w 744"/>
              <a:gd name="T11" fmla="*/ 27 h 84"/>
              <a:gd name="T12" fmla="*/ 373 w 744"/>
              <a:gd name="T13" fmla="*/ 27 h 84"/>
              <a:gd name="T14" fmla="*/ 372 w 744"/>
              <a:gd name="T15" fmla="*/ 56 h 84"/>
              <a:gd name="T16" fmla="*/ 341 w 744"/>
              <a:gd name="T17" fmla="*/ 56 h 84"/>
              <a:gd name="T18" fmla="*/ 342 w 744"/>
              <a:gd name="T19" fmla="*/ 27 h 84"/>
              <a:gd name="T20" fmla="*/ 466 w 744"/>
              <a:gd name="T21" fmla="*/ 27 h 84"/>
              <a:gd name="T22" fmla="*/ 497 w 744"/>
              <a:gd name="T23" fmla="*/ 27 h 84"/>
              <a:gd name="T24" fmla="*/ 496 w 744"/>
              <a:gd name="T25" fmla="*/ 56 h 84"/>
              <a:gd name="T26" fmla="*/ 465 w 744"/>
              <a:gd name="T27" fmla="*/ 56 h 84"/>
              <a:gd name="T28" fmla="*/ 466 w 744"/>
              <a:gd name="T29" fmla="*/ 27 h 84"/>
              <a:gd name="T30" fmla="*/ 590 w 744"/>
              <a:gd name="T31" fmla="*/ 28 h 84"/>
              <a:gd name="T32" fmla="*/ 667 w 744"/>
              <a:gd name="T33" fmla="*/ 28 h 84"/>
              <a:gd name="T34" fmla="*/ 667 w 744"/>
              <a:gd name="T35" fmla="*/ 56 h 84"/>
              <a:gd name="T36" fmla="*/ 589 w 744"/>
              <a:gd name="T37" fmla="*/ 56 h 84"/>
              <a:gd name="T38" fmla="*/ 590 w 744"/>
              <a:gd name="T39" fmla="*/ 28 h 84"/>
              <a:gd name="T40" fmla="*/ 652 w 744"/>
              <a:gd name="T41" fmla="*/ 0 h 84"/>
              <a:gd name="T42" fmla="*/ 744 w 744"/>
              <a:gd name="T43" fmla="*/ 42 h 84"/>
              <a:gd name="T44" fmla="*/ 651 w 744"/>
              <a:gd name="T45" fmla="*/ 84 h 84"/>
              <a:gd name="T46" fmla="*/ 652 w 744"/>
              <a:gd name="T4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4" h="84">
                <a:moveTo>
                  <a:pt x="1" y="27"/>
                </a:moveTo>
                <a:lnTo>
                  <a:pt x="249" y="27"/>
                </a:lnTo>
                <a:lnTo>
                  <a:pt x="248" y="55"/>
                </a:lnTo>
                <a:lnTo>
                  <a:pt x="0" y="55"/>
                </a:lnTo>
                <a:lnTo>
                  <a:pt x="1" y="27"/>
                </a:lnTo>
                <a:close/>
                <a:moveTo>
                  <a:pt x="342" y="27"/>
                </a:moveTo>
                <a:lnTo>
                  <a:pt x="373" y="27"/>
                </a:lnTo>
                <a:lnTo>
                  <a:pt x="372" y="56"/>
                </a:lnTo>
                <a:lnTo>
                  <a:pt x="341" y="56"/>
                </a:lnTo>
                <a:lnTo>
                  <a:pt x="342" y="27"/>
                </a:lnTo>
                <a:close/>
                <a:moveTo>
                  <a:pt x="466" y="27"/>
                </a:moveTo>
                <a:lnTo>
                  <a:pt x="497" y="27"/>
                </a:lnTo>
                <a:lnTo>
                  <a:pt x="496" y="56"/>
                </a:lnTo>
                <a:lnTo>
                  <a:pt x="465" y="56"/>
                </a:lnTo>
                <a:lnTo>
                  <a:pt x="466" y="27"/>
                </a:lnTo>
                <a:close/>
                <a:moveTo>
                  <a:pt x="590" y="28"/>
                </a:moveTo>
                <a:lnTo>
                  <a:pt x="667" y="28"/>
                </a:lnTo>
                <a:lnTo>
                  <a:pt x="667" y="56"/>
                </a:lnTo>
                <a:lnTo>
                  <a:pt x="589" y="56"/>
                </a:lnTo>
                <a:lnTo>
                  <a:pt x="590" y="28"/>
                </a:lnTo>
                <a:close/>
                <a:moveTo>
                  <a:pt x="652" y="0"/>
                </a:moveTo>
                <a:lnTo>
                  <a:pt x="744" y="42"/>
                </a:lnTo>
                <a:lnTo>
                  <a:pt x="651" y="84"/>
                </a:lnTo>
                <a:lnTo>
                  <a:pt x="652" y="0"/>
                </a:lnTo>
                <a:close/>
              </a:path>
            </a:pathLst>
          </a:custGeom>
          <a:solidFill>
            <a:srgbClr val="376092"/>
          </a:solidFill>
          <a:ln w="0" cap="flat">
            <a:solidFill>
              <a:srgbClr val="376092"/>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84" name="Rectangle 137"/>
          <p:cNvSpPr>
            <a:spLocks noChangeArrowheads="1"/>
          </p:cNvSpPr>
          <p:nvPr/>
        </p:nvSpPr>
        <p:spPr bwMode="auto">
          <a:xfrm>
            <a:off x="2520950" y="5738813"/>
            <a:ext cx="7938" cy="538163"/>
          </a:xfrm>
          <a:prstGeom prst="rect">
            <a:avLst/>
          </a:pr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85" name="Rectangle 138"/>
          <p:cNvSpPr>
            <a:spLocks noChangeArrowheads="1"/>
          </p:cNvSpPr>
          <p:nvPr/>
        </p:nvSpPr>
        <p:spPr bwMode="auto">
          <a:xfrm>
            <a:off x="1212850" y="5913438"/>
            <a:ext cx="3411538" cy="7938"/>
          </a:xfrm>
          <a:prstGeom prst="rect">
            <a:avLst/>
          </a:pr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86" name="Rectangle 139"/>
          <p:cNvSpPr>
            <a:spLocks noChangeArrowheads="1"/>
          </p:cNvSpPr>
          <p:nvPr/>
        </p:nvSpPr>
        <p:spPr bwMode="auto">
          <a:xfrm>
            <a:off x="1212850" y="6092825"/>
            <a:ext cx="3411538" cy="7938"/>
          </a:xfrm>
          <a:prstGeom prst="rect">
            <a:avLst/>
          </a:pr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87" name="Rectangle 140"/>
          <p:cNvSpPr>
            <a:spLocks noChangeArrowheads="1"/>
          </p:cNvSpPr>
          <p:nvPr/>
        </p:nvSpPr>
        <p:spPr bwMode="auto">
          <a:xfrm>
            <a:off x="1212850" y="6272213"/>
            <a:ext cx="6759575" cy="7938"/>
          </a:xfrm>
          <a:prstGeom prst="rect">
            <a:avLst/>
          </a:pr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88" name="Rectangle 141"/>
          <p:cNvSpPr>
            <a:spLocks noChangeArrowheads="1"/>
          </p:cNvSpPr>
          <p:nvPr/>
        </p:nvSpPr>
        <p:spPr bwMode="auto">
          <a:xfrm>
            <a:off x="2603500" y="6067425"/>
            <a:ext cx="82073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bg-BG" sz="1100" b="1" dirty="0">
                <a:solidFill>
                  <a:srgbClr val="000000"/>
                </a:solidFill>
                <a:latin typeface="Calibri" panose="020F0502020204030204" pitchFamily="34" charset="0"/>
              </a:rPr>
              <a:t>Within nature</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sp>
        <p:nvSpPr>
          <p:cNvPr id="1089" name="Freeform 142"/>
          <p:cNvSpPr>
            <a:spLocks noEditPoints="1"/>
          </p:cNvSpPr>
          <p:nvPr/>
        </p:nvSpPr>
        <p:spPr bwMode="auto">
          <a:xfrm>
            <a:off x="4818063" y="5967413"/>
            <a:ext cx="1116013" cy="133350"/>
          </a:xfrm>
          <a:custGeom>
            <a:avLst/>
            <a:gdLst>
              <a:gd name="T0" fmla="*/ 702 w 703"/>
              <a:gd name="T1" fmla="*/ 57 h 84"/>
              <a:gd name="T2" fmla="*/ 578 w 703"/>
              <a:gd name="T3" fmla="*/ 57 h 84"/>
              <a:gd name="T4" fmla="*/ 579 w 703"/>
              <a:gd name="T5" fmla="*/ 28 h 84"/>
              <a:gd name="T6" fmla="*/ 703 w 703"/>
              <a:gd name="T7" fmla="*/ 28 h 84"/>
              <a:gd name="T8" fmla="*/ 702 w 703"/>
              <a:gd name="T9" fmla="*/ 57 h 84"/>
              <a:gd name="T10" fmla="*/ 485 w 703"/>
              <a:gd name="T11" fmla="*/ 56 h 84"/>
              <a:gd name="T12" fmla="*/ 361 w 703"/>
              <a:gd name="T13" fmla="*/ 56 h 84"/>
              <a:gd name="T14" fmla="*/ 362 w 703"/>
              <a:gd name="T15" fmla="*/ 28 h 84"/>
              <a:gd name="T16" fmla="*/ 486 w 703"/>
              <a:gd name="T17" fmla="*/ 28 h 84"/>
              <a:gd name="T18" fmla="*/ 485 w 703"/>
              <a:gd name="T19" fmla="*/ 56 h 84"/>
              <a:gd name="T20" fmla="*/ 268 w 703"/>
              <a:gd name="T21" fmla="*/ 56 h 84"/>
              <a:gd name="T22" fmla="*/ 144 w 703"/>
              <a:gd name="T23" fmla="*/ 56 h 84"/>
              <a:gd name="T24" fmla="*/ 145 w 703"/>
              <a:gd name="T25" fmla="*/ 28 h 84"/>
              <a:gd name="T26" fmla="*/ 269 w 703"/>
              <a:gd name="T27" fmla="*/ 28 h 84"/>
              <a:gd name="T28" fmla="*/ 268 w 703"/>
              <a:gd name="T29" fmla="*/ 56 h 84"/>
              <a:gd name="T30" fmla="*/ 93 w 703"/>
              <a:gd name="T31" fmla="*/ 84 h 84"/>
              <a:gd name="T32" fmla="*/ 0 w 703"/>
              <a:gd name="T33" fmla="*/ 42 h 84"/>
              <a:gd name="T34" fmla="*/ 93 w 703"/>
              <a:gd name="T35" fmla="*/ 0 h 84"/>
              <a:gd name="T36" fmla="*/ 93 w 703"/>
              <a:gd name="T3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3" h="84">
                <a:moveTo>
                  <a:pt x="702" y="57"/>
                </a:moveTo>
                <a:lnTo>
                  <a:pt x="578" y="57"/>
                </a:lnTo>
                <a:lnTo>
                  <a:pt x="579" y="28"/>
                </a:lnTo>
                <a:lnTo>
                  <a:pt x="703" y="28"/>
                </a:lnTo>
                <a:lnTo>
                  <a:pt x="702" y="57"/>
                </a:lnTo>
                <a:close/>
                <a:moveTo>
                  <a:pt x="485" y="56"/>
                </a:moveTo>
                <a:lnTo>
                  <a:pt x="361" y="56"/>
                </a:lnTo>
                <a:lnTo>
                  <a:pt x="362" y="28"/>
                </a:lnTo>
                <a:lnTo>
                  <a:pt x="486" y="28"/>
                </a:lnTo>
                <a:lnTo>
                  <a:pt x="485" y="56"/>
                </a:lnTo>
                <a:close/>
                <a:moveTo>
                  <a:pt x="268" y="56"/>
                </a:moveTo>
                <a:lnTo>
                  <a:pt x="144" y="56"/>
                </a:lnTo>
                <a:lnTo>
                  <a:pt x="145" y="28"/>
                </a:lnTo>
                <a:lnTo>
                  <a:pt x="269" y="28"/>
                </a:lnTo>
                <a:lnTo>
                  <a:pt x="268" y="56"/>
                </a:lnTo>
                <a:close/>
                <a:moveTo>
                  <a:pt x="93" y="84"/>
                </a:moveTo>
                <a:lnTo>
                  <a:pt x="0" y="42"/>
                </a:lnTo>
                <a:lnTo>
                  <a:pt x="93" y="0"/>
                </a:lnTo>
                <a:lnTo>
                  <a:pt x="93" y="84"/>
                </a:lnTo>
                <a:close/>
              </a:path>
            </a:pathLst>
          </a:custGeom>
          <a:solidFill>
            <a:srgbClr val="372BD9"/>
          </a:solidFill>
          <a:ln w="0" cap="flat">
            <a:solidFill>
              <a:srgbClr val="372BD9"/>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90" name="Freeform 143"/>
          <p:cNvSpPr>
            <a:spLocks noEditPoints="1"/>
          </p:cNvSpPr>
          <p:nvPr/>
        </p:nvSpPr>
        <p:spPr bwMode="auto">
          <a:xfrm>
            <a:off x="4818063" y="6088063"/>
            <a:ext cx="1114425" cy="133350"/>
          </a:xfrm>
          <a:custGeom>
            <a:avLst/>
            <a:gdLst>
              <a:gd name="T0" fmla="*/ 0 w 702"/>
              <a:gd name="T1" fmla="*/ 27 h 84"/>
              <a:gd name="T2" fmla="*/ 93 w 702"/>
              <a:gd name="T3" fmla="*/ 27 h 84"/>
              <a:gd name="T4" fmla="*/ 93 w 702"/>
              <a:gd name="T5" fmla="*/ 55 h 84"/>
              <a:gd name="T6" fmla="*/ 0 w 702"/>
              <a:gd name="T7" fmla="*/ 55 h 84"/>
              <a:gd name="T8" fmla="*/ 0 w 702"/>
              <a:gd name="T9" fmla="*/ 27 h 84"/>
              <a:gd name="T10" fmla="*/ 124 w 702"/>
              <a:gd name="T11" fmla="*/ 27 h 84"/>
              <a:gd name="T12" fmla="*/ 217 w 702"/>
              <a:gd name="T13" fmla="*/ 27 h 84"/>
              <a:gd name="T14" fmla="*/ 217 w 702"/>
              <a:gd name="T15" fmla="*/ 55 h 84"/>
              <a:gd name="T16" fmla="*/ 124 w 702"/>
              <a:gd name="T17" fmla="*/ 55 h 84"/>
              <a:gd name="T18" fmla="*/ 124 w 702"/>
              <a:gd name="T19" fmla="*/ 27 h 84"/>
              <a:gd name="T20" fmla="*/ 248 w 702"/>
              <a:gd name="T21" fmla="*/ 27 h 84"/>
              <a:gd name="T22" fmla="*/ 341 w 702"/>
              <a:gd name="T23" fmla="*/ 27 h 84"/>
              <a:gd name="T24" fmla="*/ 341 w 702"/>
              <a:gd name="T25" fmla="*/ 56 h 84"/>
              <a:gd name="T26" fmla="*/ 248 w 702"/>
              <a:gd name="T27" fmla="*/ 55 h 84"/>
              <a:gd name="T28" fmla="*/ 248 w 702"/>
              <a:gd name="T29" fmla="*/ 27 h 84"/>
              <a:gd name="T30" fmla="*/ 372 w 702"/>
              <a:gd name="T31" fmla="*/ 27 h 84"/>
              <a:gd name="T32" fmla="*/ 465 w 702"/>
              <a:gd name="T33" fmla="*/ 27 h 84"/>
              <a:gd name="T34" fmla="*/ 465 w 702"/>
              <a:gd name="T35" fmla="*/ 56 h 84"/>
              <a:gd name="T36" fmla="*/ 372 w 702"/>
              <a:gd name="T37" fmla="*/ 56 h 84"/>
              <a:gd name="T38" fmla="*/ 372 w 702"/>
              <a:gd name="T39" fmla="*/ 27 h 84"/>
              <a:gd name="T40" fmla="*/ 496 w 702"/>
              <a:gd name="T41" fmla="*/ 27 h 84"/>
              <a:gd name="T42" fmla="*/ 589 w 702"/>
              <a:gd name="T43" fmla="*/ 28 h 84"/>
              <a:gd name="T44" fmla="*/ 589 w 702"/>
              <a:gd name="T45" fmla="*/ 56 h 84"/>
              <a:gd name="T46" fmla="*/ 496 w 702"/>
              <a:gd name="T47" fmla="*/ 56 h 84"/>
              <a:gd name="T48" fmla="*/ 496 w 702"/>
              <a:gd name="T49" fmla="*/ 27 h 84"/>
              <a:gd name="T50" fmla="*/ 620 w 702"/>
              <a:gd name="T51" fmla="*/ 28 h 84"/>
              <a:gd name="T52" fmla="*/ 625 w 702"/>
              <a:gd name="T53" fmla="*/ 28 h 84"/>
              <a:gd name="T54" fmla="*/ 625 w 702"/>
              <a:gd name="T55" fmla="*/ 56 h 84"/>
              <a:gd name="T56" fmla="*/ 620 w 702"/>
              <a:gd name="T57" fmla="*/ 56 h 84"/>
              <a:gd name="T58" fmla="*/ 620 w 702"/>
              <a:gd name="T59" fmla="*/ 28 h 84"/>
              <a:gd name="T60" fmla="*/ 610 w 702"/>
              <a:gd name="T61" fmla="*/ 0 h 84"/>
              <a:gd name="T62" fmla="*/ 702 w 702"/>
              <a:gd name="T63" fmla="*/ 42 h 84"/>
              <a:gd name="T64" fmla="*/ 609 w 702"/>
              <a:gd name="T65" fmla="*/ 84 h 84"/>
              <a:gd name="T66" fmla="*/ 610 w 702"/>
              <a:gd name="T6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2" h="84">
                <a:moveTo>
                  <a:pt x="0" y="27"/>
                </a:moveTo>
                <a:lnTo>
                  <a:pt x="93" y="27"/>
                </a:lnTo>
                <a:lnTo>
                  <a:pt x="93" y="55"/>
                </a:lnTo>
                <a:lnTo>
                  <a:pt x="0" y="55"/>
                </a:lnTo>
                <a:lnTo>
                  <a:pt x="0" y="27"/>
                </a:lnTo>
                <a:close/>
                <a:moveTo>
                  <a:pt x="124" y="27"/>
                </a:moveTo>
                <a:lnTo>
                  <a:pt x="217" y="27"/>
                </a:lnTo>
                <a:lnTo>
                  <a:pt x="217" y="55"/>
                </a:lnTo>
                <a:lnTo>
                  <a:pt x="124" y="55"/>
                </a:lnTo>
                <a:lnTo>
                  <a:pt x="124" y="27"/>
                </a:lnTo>
                <a:close/>
                <a:moveTo>
                  <a:pt x="248" y="27"/>
                </a:moveTo>
                <a:lnTo>
                  <a:pt x="341" y="27"/>
                </a:lnTo>
                <a:lnTo>
                  <a:pt x="341" y="56"/>
                </a:lnTo>
                <a:lnTo>
                  <a:pt x="248" y="55"/>
                </a:lnTo>
                <a:lnTo>
                  <a:pt x="248" y="27"/>
                </a:lnTo>
                <a:close/>
                <a:moveTo>
                  <a:pt x="372" y="27"/>
                </a:moveTo>
                <a:lnTo>
                  <a:pt x="465" y="27"/>
                </a:lnTo>
                <a:lnTo>
                  <a:pt x="465" y="56"/>
                </a:lnTo>
                <a:lnTo>
                  <a:pt x="372" y="56"/>
                </a:lnTo>
                <a:lnTo>
                  <a:pt x="372" y="27"/>
                </a:lnTo>
                <a:close/>
                <a:moveTo>
                  <a:pt x="496" y="27"/>
                </a:moveTo>
                <a:lnTo>
                  <a:pt x="589" y="28"/>
                </a:lnTo>
                <a:lnTo>
                  <a:pt x="589" y="56"/>
                </a:lnTo>
                <a:lnTo>
                  <a:pt x="496" y="56"/>
                </a:lnTo>
                <a:lnTo>
                  <a:pt x="496" y="27"/>
                </a:lnTo>
                <a:close/>
                <a:moveTo>
                  <a:pt x="620" y="28"/>
                </a:moveTo>
                <a:lnTo>
                  <a:pt x="625" y="28"/>
                </a:lnTo>
                <a:lnTo>
                  <a:pt x="625" y="56"/>
                </a:lnTo>
                <a:lnTo>
                  <a:pt x="620" y="56"/>
                </a:lnTo>
                <a:lnTo>
                  <a:pt x="620" y="28"/>
                </a:lnTo>
                <a:close/>
                <a:moveTo>
                  <a:pt x="610" y="0"/>
                </a:moveTo>
                <a:lnTo>
                  <a:pt x="702" y="42"/>
                </a:lnTo>
                <a:lnTo>
                  <a:pt x="609" y="84"/>
                </a:lnTo>
                <a:lnTo>
                  <a:pt x="610" y="0"/>
                </a:lnTo>
                <a:close/>
              </a:path>
            </a:pathLst>
          </a:custGeom>
          <a:solidFill>
            <a:srgbClr val="E36C0A"/>
          </a:solidFill>
          <a:ln w="0" cap="flat">
            <a:solidFill>
              <a:srgbClr val="E36C0A"/>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91" name="Rectangle 144"/>
          <p:cNvSpPr>
            <a:spLocks noChangeArrowheads="1"/>
          </p:cNvSpPr>
          <p:nvPr/>
        </p:nvSpPr>
        <p:spPr bwMode="auto">
          <a:xfrm>
            <a:off x="4621213" y="5738813"/>
            <a:ext cx="7938" cy="538163"/>
          </a:xfrm>
          <a:prstGeom prst="rect">
            <a:avLst/>
          </a:pr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92" name="Rectangle 145"/>
          <p:cNvSpPr>
            <a:spLocks noChangeArrowheads="1"/>
          </p:cNvSpPr>
          <p:nvPr/>
        </p:nvSpPr>
        <p:spPr bwMode="auto">
          <a:xfrm>
            <a:off x="1208088" y="5738813"/>
            <a:ext cx="7938" cy="538163"/>
          </a:xfrm>
          <a:prstGeom prst="rect">
            <a:avLst/>
          </a:pr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93" name="Rectangle 146"/>
          <p:cNvSpPr>
            <a:spLocks noChangeArrowheads="1"/>
          </p:cNvSpPr>
          <p:nvPr/>
        </p:nvSpPr>
        <p:spPr bwMode="auto">
          <a:xfrm>
            <a:off x="1212850" y="5735638"/>
            <a:ext cx="6759575" cy="6350"/>
          </a:xfrm>
          <a:prstGeom prst="rect">
            <a:avLst/>
          </a:pr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94" name="Rectangle 147"/>
          <p:cNvSpPr>
            <a:spLocks noChangeArrowheads="1"/>
          </p:cNvSpPr>
          <p:nvPr/>
        </p:nvSpPr>
        <p:spPr bwMode="auto">
          <a:xfrm>
            <a:off x="5999163" y="5738813"/>
            <a:ext cx="7938" cy="538163"/>
          </a:xfrm>
          <a:prstGeom prst="rect">
            <a:avLst/>
          </a:pr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97" name="Rectangle 148"/>
          <p:cNvSpPr>
            <a:spLocks noChangeArrowheads="1"/>
          </p:cNvSpPr>
          <p:nvPr/>
        </p:nvSpPr>
        <p:spPr bwMode="auto">
          <a:xfrm>
            <a:off x="7967663" y="5738813"/>
            <a:ext cx="7938" cy="538163"/>
          </a:xfrm>
          <a:prstGeom prst="rect">
            <a:avLst/>
          </a:pr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bg-BG"/>
          </a:p>
        </p:txBody>
      </p:sp>
      <p:sp>
        <p:nvSpPr>
          <p:cNvPr id="1098" name="Rectangle 1097"/>
          <p:cNvSpPr/>
          <p:nvPr/>
        </p:nvSpPr>
        <p:spPr>
          <a:xfrm>
            <a:off x="976313" y="1241425"/>
            <a:ext cx="533400" cy="4289425"/>
          </a:xfrm>
          <a:prstGeom prst="rect">
            <a:avLst/>
          </a:prstGeom>
          <a:solidFill>
            <a:schemeClr val="accent5"/>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VIT RIVER</a:t>
            </a:r>
            <a:endParaRPr lang="bg-BG" dirty="0">
              <a:solidFill>
                <a:schemeClr val="tx1"/>
              </a:solidFill>
            </a:endParaRPr>
          </a:p>
        </p:txBody>
      </p:sp>
      <p:sp>
        <p:nvSpPr>
          <p:cNvPr id="1099" name="Rounded Rectangle 1098"/>
          <p:cNvSpPr/>
          <p:nvPr/>
        </p:nvSpPr>
        <p:spPr>
          <a:xfrm>
            <a:off x="2452749" y="2017714"/>
            <a:ext cx="1209552" cy="246062"/>
          </a:xfrm>
          <a:prstGeom prst="roundRect">
            <a:avLst/>
          </a:prstGeom>
          <a:solidFill>
            <a:srgbClr val="FFCC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HPP RAKITA</a:t>
            </a:r>
            <a:endParaRPr lang="bg-BG" sz="900" b="1" dirty="0">
              <a:solidFill>
                <a:schemeClr val="tx1"/>
              </a:solidFill>
            </a:endParaRPr>
          </a:p>
        </p:txBody>
      </p:sp>
      <p:sp>
        <p:nvSpPr>
          <p:cNvPr id="159" name="Rounded Rectangle 158"/>
          <p:cNvSpPr/>
          <p:nvPr/>
        </p:nvSpPr>
        <p:spPr>
          <a:xfrm>
            <a:off x="6761688" y="3280858"/>
            <a:ext cx="1334904" cy="246062"/>
          </a:xfrm>
          <a:prstGeom prst="round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INDUSTRY</a:t>
            </a:r>
            <a:endParaRPr lang="bg-BG" sz="900" b="1" dirty="0">
              <a:solidFill>
                <a:schemeClr val="tx1"/>
              </a:solidFill>
            </a:endParaRPr>
          </a:p>
        </p:txBody>
      </p:sp>
      <p:sp>
        <p:nvSpPr>
          <p:cNvPr id="160" name="Rounded Rectangle 159"/>
          <p:cNvSpPr/>
          <p:nvPr/>
        </p:nvSpPr>
        <p:spPr>
          <a:xfrm>
            <a:off x="2413918" y="3040063"/>
            <a:ext cx="1209552" cy="246062"/>
          </a:xfrm>
          <a:prstGeom prst="roundRect">
            <a:avLst/>
          </a:prstGeom>
          <a:solidFill>
            <a:srgbClr val="FFCC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HPP GORNI DABNIK</a:t>
            </a:r>
            <a:endParaRPr lang="bg-BG" sz="900" b="1" dirty="0">
              <a:solidFill>
                <a:schemeClr val="tx1"/>
              </a:solidFill>
            </a:endParaRPr>
          </a:p>
        </p:txBody>
      </p:sp>
      <p:sp>
        <p:nvSpPr>
          <p:cNvPr id="163" name="Rounded Rectangle 162"/>
          <p:cNvSpPr/>
          <p:nvPr/>
        </p:nvSpPr>
        <p:spPr>
          <a:xfrm>
            <a:off x="2221096" y="5140326"/>
            <a:ext cx="1581668" cy="297657"/>
          </a:xfrm>
          <a:prstGeom prst="roundRect">
            <a:avLst/>
          </a:prstGeom>
          <a:solidFill>
            <a:schemeClr val="accent6">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SEWERAGE</a:t>
            </a:r>
            <a:endParaRPr lang="bg-BG" sz="900" b="1" dirty="0">
              <a:solidFill>
                <a:schemeClr val="tx1"/>
              </a:solidFill>
            </a:endParaRPr>
          </a:p>
        </p:txBody>
      </p:sp>
      <p:sp>
        <p:nvSpPr>
          <p:cNvPr id="161" name="Rounded Rectangle 160"/>
          <p:cNvSpPr/>
          <p:nvPr/>
        </p:nvSpPr>
        <p:spPr>
          <a:xfrm>
            <a:off x="4446649" y="2011363"/>
            <a:ext cx="1209552" cy="246062"/>
          </a:xfrm>
          <a:prstGeom prst="roundRect">
            <a:avLst/>
          </a:prstGeom>
          <a:solidFill>
            <a:srgbClr val="FFCC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HPP TELISH</a:t>
            </a:r>
            <a:endParaRPr lang="bg-BG" sz="900" b="1" dirty="0">
              <a:solidFill>
                <a:schemeClr val="tx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r>
              <a:rPr lang="en-US"/>
              <a:t> of 38</a:t>
            </a:r>
            <a:endParaRPr lang="en-US" dirty="0"/>
          </a:p>
        </p:txBody>
      </p:sp>
    </p:spTree>
    <p:extLst>
      <p:ext uri="{BB962C8B-B14F-4D97-AF65-F5344CB8AC3E}">
        <p14:creationId xmlns:p14="http://schemas.microsoft.com/office/powerpoint/2010/main" val="94801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03747611"/>
              </p:ext>
            </p:extLst>
          </p:nvPr>
        </p:nvGraphicFramePr>
        <p:xfrm>
          <a:off x="472540" y="556705"/>
          <a:ext cx="7466231" cy="5661818"/>
        </p:xfrm>
        <a:graphic>
          <a:graphicData uri="http://schemas.openxmlformats.org/drawingml/2006/table">
            <a:tbl>
              <a:tblPr/>
              <a:tblGrid>
                <a:gridCol w="740453">
                  <a:extLst>
                    <a:ext uri="{9D8B030D-6E8A-4147-A177-3AD203B41FA5}">
                      <a16:colId xmlns:a16="http://schemas.microsoft.com/office/drawing/2014/main" val="3110879017"/>
                    </a:ext>
                  </a:extLst>
                </a:gridCol>
                <a:gridCol w="2468176">
                  <a:extLst>
                    <a:ext uri="{9D8B030D-6E8A-4147-A177-3AD203B41FA5}">
                      <a16:colId xmlns:a16="http://schemas.microsoft.com/office/drawing/2014/main" val="300405508"/>
                    </a:ext>
                  </a:extLst>
                </a:gridCol>
                <a:gridCol w="370226">
                  <a:extLst>
                    <a:ext uri="{9D8B030D-6E8A-4147-A177-3AD203B41FA5}">
                      <a16:colId xmlns:a16="http://schemas.microsoft.com/office/drawing/2014/main" val="1897531352"/>
                    </a:ext>
                  </a:extLst>
                </a:gridCol>
                <a:gridCol w="370226">
                  <a:extLst>
                    <a:ext uri="{9D8B030D-6E8A-4147-A177-3AD203B41FA5}">
                      <a16:colId xmlns:a16="http://schemas.microsoft.com/office/drawing/2014/main" val="2643444926"/>
                    </a:ext>
                  </a:extLst>
                </a:gridCol>
                <a:gridCol w="493635">
                  <a:extLst>
                    <a:ext uri="{9D8B030D-6E8A-4147-A177-3AD203B41FA5}">
                      <a16:colId xmlns:a16="http://schemas.microsoft.com/office/drawing/2014/main" val="2647192157"/>
                    </a:ext>
                  </a:extLst>
                </a:gridCol>
                <a:gridCol w="108844">
                  <a:extLst>
                    <a:ext uri="{9D8B030D-6E8A-4147-A177-3AD203B41FA5}">
                      <a16:colId xmlns:a16="http://schemas.microsoft.com/office/drawing/2014/main" val="916437970"/>
                    </a:ext>
                  </a:extLst>
                </a:gridCol>
                <a:gridCol w="301491">
                  <a:extLst>
                    <a:ext uri="{9D8B030D-6E8A-4147-A177-3AD203B41FA5}">
                      <a16:colId xmlns:a16="http://schemas.microsoft.com/office/drawing/2014/main" val="1933113197"/>
                    </a:ext>
                  </a:extLst>
                </a:gridCol>
                <a:gridCol w="296476">
                  <a:extLst>
                    <a:ext uri="{9D8B030D-6E8A-4147-A177-3AD203B41FA5}">
                      <a16:colId xmlns:a16="http://schemas.microsoft.com/office/drawing/2014/main" val="3873933429"/>
                    </a:ext>
                  </a:extLst>
                </a:gridCol>
                <a:gridCol w="403867">
                  <a:extLst>
                    <a:ext uri="{9D8B030D-6E8A-4147-A177-3AD203B41FA5}">
                      <a16:colId xmlns:a16="http://schemas.microsoft.com/office/drawing/2014/main" val="395074695"/>
                    </a:ext>
                  </a:extLst>
                </a:gridCol>
                <a:gridCol w="431931">
                  <a:extLst>
                    <a:ext uri="{9D8B030D-6E8A-4147-A177-3AD203B41FA5}">
                      <a16:colId xmlns:a16="http://schemas.microsoft.com/office/drawing/2014/main" val="4259121051"/>
                    </a:ext>
                  </a:extLst>
                </a:gridCol>
                <a:gridCol w="431931">
                  <a:extLst>
                    <a:ext uri="{9D8B030D-6E8A-4147-A177-3AD203B41FA5}">
                      <a16:colId xmlns:a16="http://schemas.microsoft.com/office/drawing/2014/main" val="2823470513"/>
                    </a:ext>
                  </a:extLst>
                </a:gridCol>
                <a:gridCol w="617044">
                  <a:extLst>
                    <a:ext uri="{9D8B030D-6E8A-4147-A177-3AD203B41FA5}">
                      <a16:colId xmlns:a16="http://schemas.microsoft.com/office/drawing/2014/main" val="969775552"/>
                    </a:ext>
                  </a:extLst>
                </a:gridCol>
                <a:gridCol w="431931">
                  <a:extLst>
                    <a:ext uri="{9D8B030D-6E8A-4147-A177-3AD203B41FA5}">
                      <a16:colId xmlns:a16="http://schemas.microsoft.com/office/drawing/2014/main" val="2777241403"/>
                    </a:ext>
                  </a:extLst>
                </a:gridCol>
              </a:tblGrid>
              <a:tr h="247678">
                <a:tc>
                  <a:txBody>
                    <a:bodyPr/>
                    <a:lstStyle/>
                    <a:p>
                      <a:pPr algn="just">
                        <a:lnSpc>
                          <a:spcPct val="115000"/>
                        </a:lnSpc>
                      </a:pPr>
                      <a:endParaRPr lang="en-US" sz="1200" dirty="0">
                        <a:latin typeface="Arial"/>
                      </a:endParaRPr>
                    </a:p>
                  </a:txBody>
                  <a:tcPr marL="0" marR="0" marT="0" marB="0" anchor="b">
                    <a:lnL>
                      <a:noFill/>
                    </a:lnL>
                    <a:lnR>
                      <a:noFill/>
                    </a:lnR>
                    <a:lnT>
                      <a:noFill/>
                    </a:lnT>
                    <a:lnB>
                      <a:noFill/>
                    </a:lnB>
                  </a:tcPr>
                </a:tc>
                <a:tc>
                  <a:txBody>
                    <a:bodyPr/>
                    <a:lstStyle/>
                    <a:p>
                      <a:pPr algn="just">
                        <a:lnSpc>
                          <a:spcPct val="115000"/>
                        </a:lnSpc>
                      </a:pPr>
                      <a:endParaRPr lang="en-US" sz="1200" dirty="0">
                        <a:latin typeface="Arial"/>
                      </a:endParaRPr>
                    </a:p>
                  </a:txBody>
                  <a:tcPr marL="0" marR="0" marT="0" marB="0" anchor="b">
                    <a:lnL>
                      <a:noFill/>
                    </a:lnL>
                    <a:lnR>
                      <a:noFill/>
                    </a:lnR>
                    <a:lnT>
                      <a:noFill/>
                    </a:lnT>
                    <a:lnB>
                      <a:noFill/>
                    </a:lnB>
                  </a:tcPr>
                </a:tc>
                <a:tc gridSpan="4">
                  <a:txBody>
                    <a:bodyPr/>
                    <a:lstStyle/>
                    <a:p>
                      <a:pPr algn="just">
                        <a:lnSpc>
                          <a:spcPct val="115000"/>
                        </a:lnSpc>
                      </a:pPr>
                      <a:endParaRPr lang="en-US" sz="1200" dirty="0">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lnSpc>
                          <a:spcPct val="115000"/>
                        </a:lnSpc>
                      </a:pPr>
                      <a:endParaRPr lang="en-US" sz="1200" dirty="0">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5">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200" dirty="0">
                          <a:solidFill>
                            <a:srgbClr val="000000"/>
                          </a:solidFill>
                          <a:latin typeface="Arial Narrow"/>
                          <a:ea typeface="Times New Roman"/>
                        </a:rPr>
                        <a:t>units: million m</a:t>
                      </a:r>
                      <a:r>
                        <a:rPr lang="en-US" sz="1200" baseline="30000" dirty="0">
                          <a:solidFill>
                            <a:srgbClr val="000000"/>
                          </a:solidFill>
                          <a:latin typeface="Arial Narrow"/>
                          <a:ea typeface="Times New Roman"/>
                        </a:rPr>
                        <a:t>3</a:t>
                      </a:r>
                      <a:endParaRPr lang="en-US" sz="1200" baseline="30000" dirty="0">
                        <a:latin typeface="Arial"/>
                        <a:ea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a:lnSpc>
                          <a:spcPct val="115000"/>
                        </a:lnSpc>
                        <a:spcBef>
                          <a:spcPts val="0"/>
                        </a:spcBef>
                        <a:spcAft>
                          <a:spcPts val="0"/>
                        </a:spcAft>
                      </a:pPr>
                      <a:endParaRPr lang="en-US" sz="1200" baseline="30000" dirty="0">
                        <a:latin typeface="Arial"/>
                        <a:ea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593129"/>
                  </a:ext>
                </a:extLst>
              </a:tr>
              <a:tr h="304800">
                <a:tc>
                  <a:txBody>
                    <a:bodyPr/>
                    <a:lstStyle/>
                    <a:p>
                      <a:pPr algn="just">
                        <a:lnSpc>
                          <a:spcPct val="115000"/>
                        </a:lnSpc>
                      </a:pPr>
                      <a:endParaRPr lang="en-US" sz="1200" dirty="0">
                        <a:latin typeface="Arial"/>
                      </a:endParaRPr>
                    </a:p>
                  </a:txBody>
                  <a:tcPr marL="0" marR="0" marT="0" marB="0" anchor="b">
                    <a:lnL>
                      <a:noFill/>
                    </a:lnL>
                    <a:lnR>
                      <a:noFill/>
                    </a:lnR>
                    <a:lnT>
                      <a:noFill/>
                    </a:lnT>
                    <a:lnB>
                      <a:noFill/>
                    </a:lnB>
                  </a:tcPr>
                </a:tc>
                <a:tc>
                  <a:txBody>
                    <a:bodyPr/>
                    <a:lstStyle/>
                    <a:p>
                      <a:pPr algn="just">
                        <a:lnSpc>
                          <a:spcPct val="115000"/>
                        </a:lnSpc>
                      </a:pPr>
                      <a:endParaRPr lang="en-US" sz="1200" dirty="0">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8">
                  <a:txBody>
                    <a:bodyPr/>
                    <a:lstStyle/>
                    <a:p>
                      <a:pPr marL="0" marR="0" algn="ctr">
                        <a:lnSpc>
                          <a:spcPct val="115000"/>
                        </a:lnSpc>
                        <a:spcBef>
                          <a:spcPts val="0"/>
                        </a:spcBef>
                        <a:spcAft>
                          <a:spcPts val="0"/>
                        </a:spcAft>
                      </a:pPr>
                      <a:r>
                        <a:rPr lang="en-US" sz="1200" b="0" i="0" u="none" strike="noStrike" kern="1200" baseline="0" dirty="0">
                          <a:solidFill>
                            <a:schemeClr val="tx1"/>
                          </a:solidFill>
                          <a:latin typeface="+mn-lt"/>
                          <a:ea typeface="+mn-ea"/>
                          <a:cs typeface="+mn-cs"/>
                        </a:rPr>
                        <a:t>Industries (by ISIC category)</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lnSpc>
                          <a:spcPct val="115000"/>
                        </a:lnSpc>
                        <a:spcBef>
                          <a:spcPts val="0"/>
                        </a:spcBef>
                        <a:spcAft>
                          <a:spcPts val="0"/>
                        </a:spcAft>
                      </a:pPr>
                      <a:r>
                        <a:rPr lang="en-US" sz="1200" b="0" i="0" u="none" strike="noStrike" kern="1200" baseline="0" dirty="0">
                          <a:solidFill>
                            <a:schemeClr val="tx1"/>
                          </a:solidFill>
                          <a:latin typeface="+mn-lt"/>
                          <a:ea typeface="+mn-ea"/>
                          <a:cs typeface="+mn-cs"/>
                        </a:rPr>
                        <a:t>Households</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3">
                  <a:txBody>
                    <a:bodyPr/>
                    <a:lstStyle/>
                    <a:p>
                      <a:r>
                        <a:rPr lang="en-US" sz="1200" b="0" i="0" u="none" strike="noStrike" kern="1200" baseline="0" dirty="0">
                          <a:solidFill>
                            <a:schemeClr val="tx1"/>
                          </a:solidFill>
                          <a:latin typeface="+mn-lt"/>
                          <a:ea typeface="+mn-ea"/>
                          <a:cs typeface="+mn-cs"/>
                        </a:rPr>
                        <a:t>Rest</a:t>
                      </a:r>
                    </a:p>
                    <a:p>
                      <a:r>
                        <a:rPr lang="en-US" sz="1200" b="0" i="0" u="none" strike="noStrike" kern="1200" baseline="0" dirty="0">
                          <a:solidFill>
                            <a:schemeClr val="tx1"/>
                          </a:solidFill>
                          <a:latin typeface="+mn-lt"/>
                          <a:ea typeface="+mn-ea"/>
                          <a:cs typeface="+mn-cs"/>
                        </a:rPr>
                        <a:t>of the world</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Total</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007043"/>
                  </a:ext>
                </a:extLst>
              </a:tr>
              <a:tr h="255240">
                <a:tc>
                  <a:txBody>
                    <a:bodyPr/>
                    <a:lstStyle/>
                    <a:p>
                      <a:endParaRPr lang="en-US" sz="1200"/>
                    </a:p>
                  </a:txBody>
                  <a:tcPr marL="0" marR="0" marT="0" marB="0" anchor="b">
                    <a:lnL>
                      <a:noFill/>
                    </a:lnL>
                    <a:lnR>
                      <a:noFill/>
                    </a:lnR>
                    <a:lnT>
                      <a:noFill/>
                    </a:lnT>
                    <a:lnB>
                      <a:noFill/>
                    </a:lnB>
                  </a:tcPr>
                </a:tc>
                <a:tc>
                  <a:txBody>
                    <a:bodyPr/>
                    <a:lstStyle/>
                    <a:p>
                      <a:pPr marL="0" marR="0" algn="just">
                        <a:lnSpc>
                          <a:spcPct val="115000"/>
                        </a:lnSpc>
                        <a:spcBef>
                          <a:spcPts val="0"/>
                        </a:spcBef>
                        <a:spcAft>
                          <a:spcPts val="0"/>
                        </a:spcAft>
                      </a:pP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5-33,</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38,39,</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59235842"/>
                  </a:ext>
                </a:extLst>
              </a:tr>
              <a:tr h="182880">
                <a:tc>
                  <a:txBody>
                    <a:bodyPr/>
                    <a:lstStyle/>
                    <a:p>
                      <a:pPr algn="just">
                        <a:lnSpc>
                          <a:spcPct val="115000"/>
                        </a:lnSpc>
                      </a:pPr>
                      <a:endParaRPr lang="en-US" sz="1200">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n-US" sz="1200" dirty="0">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1-3</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41-43</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35</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36</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37</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45-99</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Total</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45938966"/>
                  </a:ext>
                </a:extLst>
              </a:tr>
              <a:tr h="201168">
                <a:tc rowSpan="16">
                  <a:txBody>
                    <a:bodyPr/>
                    <a:lstStyle/>
                    <a:p>
                      <a:pPr algn="ctr"/>
                      <a:r>
                        <a:rPr lang="en-US" sz="1200" b="0" i="0" u="none" strike="noStrike" kern="1200" baseline="0" dirty="0">
                          <a:solidFill>
                            <a:schemeClr val="tx1"/>
                          </a:solidFill>
                          <a:latin typeface="+mn-lt"/>
                          <a:ea typeface="+mn-ea"/>
                          <a:cs typeface="+mn-cs"/>
                        </a:rPr>
                        <a:t>From the environment</a:t>
                      </a:r>
                      <a:endParaRPr lang="en-US" sz="1200" dirty="0">
                        <a:latin typeface="Arial"/>
                        <a:ea typeface="Calibri"/>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solidFill>
                            <a:srgbClr val="000000"/>
                          </a:solidFill>
                          <a:latin typeface="Arial Narrow"/>
                          <a:ea typeface="Times New Roman"/>
                        </a:rPr>
                        <a:t>1. </a:t>
                      </a:r>
                      <a:r>
                        <a:rPr lang="en-US" sz="1200" b="1" i="0" u="none" strike="noStrike" kern="1200" baseline="0" dirty="0">
                          <a:solidFill>
                            <a:schemeClr val="tx1"/>
                          </a:solidFill>
                          <a:latin typeface="+mn-lt"/>
                          <a:ea typeface="+mn-ea"/>
                          <a:cs typeface="+mn-cs"/>
                        </a:rPr>
                        <a:t>Total abstraction</a:t>
                      </a:r>
                      <a:r>
                        <a:rPr lang="en-US" sz="1200" b="1" dirty="0">
                          <a:solidFill>
                            <a:srgbClr val="000000"/>
                          </a:solidFill>
                          <a:latin typeface="Arial Narrow"/>
                          <a:ea typeface="Times New Roman"/>
                        </a:rPr>
                        <a:t>(=1.a+1.b = 1.i+1.ii)</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1200" b="1" dirty="0">
                          <a:solidFill>
                            <a:srgbClr val="000000"/>
                          </a:solidFill>
                          <a:latin typeface="Arial Narrow"/>
                          <a:ea typeface="Times New Roman"/>
                        </a:rPr>
                        <a:t>12</a:t>
                      </a:r>
                      <a:r>
                        <a:rPr lang="en-US" sz="1200" b="1" dirty="0">
                          <a:solidFill>
                            <a:srgbClr val="000000"/>
                          </a:solidFill>
                          <a:latin typeface="Arial Narrow"/>
                          <a:ea typeface="Times New Roman"/>
                        </a:rPr>
                        <a:t>.</a:t>
                      </a:r>
                      <a:r>
                        <a:rPr lang="bg-BG" sz="1200" b="1" dirty="0">
                          <a:solidFill>
                            <a:srgbClr val="000000"/>
                          </a:solidFill>
                          <a:latin typeface="Arial Narrow"/>
                          <a:ea typeface="Times New Roman"/>
                        </a:rPr>
                        <a:t>66</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6.02</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63.87</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73.40</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0</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0</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155.24</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0.24</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155.49</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960840"/>
                  </a:ext>
                </a:extLst>
              </a:tr>
              <a:tr h="195816">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1.a. </a:t>
                      </a:r>
                      <a:r>
                        <a:rPr lang="en-US" sz="1200" b="0" i="0" u="none" strike="noStrike" kern="1200" baseline="0" dirty="0">
                          <a:solidFill>
                            <a:schemeClr val="tx1"/>
                          </a:solidFill>
                          <a:latin typeface="+mn-lt"/>
                          <a:ea typeface="+mn-ea"/>
                          <a:cs typeface="+mn-cs"/>
                        </a:rPr>
                        <a:t>Abstraction for own use</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1200" dirty="0">
                          <a:solidFill>
                            <a:srgbClr val="000000"/>
                          </a:solidFill>
                          <a:latin typeface="Arial Narrow"/>
                          <a:ea typeface="Times New Roman"/>
                        </a:rPr>
                        <a:t>12</a:t>
                      </a:r>
                      <a:r>
                        <a:rPr lang="en-US" sz="1200" dirty="0">
                          <a:solidFill>
                            <a:srgbClr val="000000"/>
                          </a:solidFill>
                          <a:latin typeface="Arial Narrow"/>
                          <a:ea typeface="Times New Roman"/>
                        </a:rPr>
                        <a:t>.</a:t>
                      </a:r>
                      <a:r>
                        <a:rPr lang="bg-BG" sz="1200" dirty="0">
                          <a:solidFill>
                            <a:srgbClr val="000000"/>
                          </a:solidFill>
                          <a:latin typeface="Arial Narrow"/>
                          <a:ea typeface="Times New Roman"/>
                        </a:rPr>
                        <a:t>66</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6.02</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63.87</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81.84</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81.84</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103180"/>
                  </a:ext>
                </a:extLst>
              </a:tr>
              <a:tr h="195816">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1.b. </a:t>
                      </a:r>
                      <a:r>
                        <a:rPr lang="en-US" sz="1200" b="0" i="0" u="none" strike="noStrike" kern="1200" baseline="0" dirty="0">
                          <a:solidFill>
                            <a:schemeClr val="tx1"/>
                          </a:solidFill>
                          <a:latin typeface="+mn-lt"/>
                          <a:ea typeface="+mn-ea"/>
                          <a:cs typeface="+mn-cs"/>
                        </a:rPr>
                        <a:t>Abstraction for distribution</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73.40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73.40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73.40</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266272"/>
                  </a:ext>
                </a:extLst>
              </a:tr>
              <a:tr h="294168">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1.i. </a:t>
                      </a:r>
                      <a:r>
                        <a:rPr lang="en-US" sz="1200" b="0" i="0" u="none" strike="noStrike" kern="1200" baseline="0" dirty="0">
                          <a:solidFill>
                            <a:schemeClr val="tx1"/>
                          </a:solidFill>
                          <a:latin typeface="+mn-lt"/>
                          <a:ea typeface="+mn-ea"/>
                          <a:cs typeface="+mn-cs"/>
                        </a:rPr>
                        <a:t>From inland water resources:</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1200" b="1">
                          <a:solidFill>
                            <a:srgbClr val="000000"/>
                          </a:solidFill>
                          <a:latin typeface="Arial Narrow"/>
                          <a:ea typeface="Times New Roman"/>
                        </a:rPr>
                        <a:t>12</a:t>
                      </a:r>
                      <a:r>
                        <a:rPr lang="en-US" sz="1200" b="1">
                          <a:solidFill>
                            <a:srgbClr val="000000"/>
                          </a:solidFill>
                          <a:latin typeface="Arial Narrow"/>
                          <a:ea typeface="Times New Roman"/>
                        </a:rPr>
                        <a:t>.</a:t>
                      </a:r>
                      <a:r>
                        <a:rPr lang="bg-BG" sz="1200" b="1">
                          <a:solidFill>
                            <a:srgbClr val="000000"/>
                          </a:solidFill>
                          <a:latin typeface="Arial Narrow"/>
                          <a:ea typeface="Times New Roman"/>
                        </a:rPr>
                        <a:t>66</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6.02</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63.87</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73.40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155.24</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0.24</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155.49</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547506"/>
                  </a:ext>
                </a:extLst>
              </a:tr>
              <a:tr h="228600">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1.i.1 </a:t>
                      </a:r>
                      <a:r>
                        <a:rPr lang="en-US" sz="1200" b="0" i="0" u="none" strike="noStrike" kern="1200" baseline="0" dirty="0">
                          <a:solidFill>
                            <a:schemeClr val="tx1"/>
                          </a:solidFill>
                          <a:latin typeface="+mn-lt"/>
                          <a:ea typeface="+mn-ea"/>
                          <a:cs typeface="+mn-cs"/>
                        </a:rPr>
                        <a:t>Surface water</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63.87</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66.32</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130.19</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130.19</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885490"/>
                  </a:ext>
                </a:extLst>
              </a:tr>
              <a:tr h="195816">
                <a:tc vMerge="1">
                  <a:txBody>
                    <a:bodyPr/>
                    <a:lstStyle/>
                    <a:p>
                      <a:endParaRPr lang="en-US"/>
                    </a:p>
                  </a:txBody>
                  <a:tcPr/>
                </a:tc>
                <a:tc>
                  <a:txBody>
                    <a:bodyPr/>
                    <a:lstStyle/>
                    <a:p>
                      <a:pPr marL="0" marR="0" algn="ctr">
                        <a:lnSpc>
                          <a:spcPct val="115000"/>
                        </a:lnSpc>
                        <a:spcBef>
                          <a:spcPts val="0"/>
                        </a:spcBef>
                        <a:spcAft>
                          <a:spcPts val="0"/>
                        </a:spcAft>
                      </a:pPr>
                      <a:r>
                        <a:rPr lang="en-US" sz="1200" i="1" dirty="0">
                          <a:solidFill>
                            <a:srgbClr val="000000"/>
                          </a:solidFill>
                          <a:latin typeface="Arial Narrow"/>
                          <a:ea typeface="Times New Roman"/>
                        </a:rPr>
                        <a:t>From </a:t>
                      </a:r>
                      <a:r>
                        <a:rPr lang="en-US" sz="1200" i="1" dirty="0" err="1">
                          <a:solidFill>
                            <a:srgbClr val="000000"/>
                          </a:solidFill>
                          <a:latin typeface="Arial Narrow"/>
                          <a:ea typeface="Times New Roman"/>
                        </a:rPr>
                        <a:t>Vit</a:t>
                      </a:r>
                      <a:r>
                        <a:rPr lang="en-US" sz="1200" i="1" baseline="0" dirty="0">
                          <a:solidFill>
                            <a:srgbClr val="000000"/>
                          </a:solidFill>
                          <a:latin typeface="Arial Narrow"/>
                          <a:ea typeface="Times New Roman"/>
                        </a:rPr>
                        <a:t> river to HPP </a:t>
                      </a:r>
                      <a:r>
                        <a:rPr lang="en-US" sz="1200" i="1" baseline="0" dirty="0" err="1">
                          <a:solidFill>
                            <a:srgbClr val="000000"/>
                          </a:solidFill>
                          <a:latin typeface="Arial Narrow"/>
                          <a:ea typeface="Times New Roman"/>
                        </a:rPr>
                        <a:t>Rakita</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50.39</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107958"/>
                  </a:ext>
                </a:extLst>
              </a:tr>
              <a:tr h="195816">
                <a:tc vMerge="1">
                  <a:txBody>
                    <a:bodyPr/>
                    <a:lstStyle/>
                    <a:p>
                      <a:endParaRPr lang="en-US"/>
                    </a:p>
                  </a:txBody>
                  <a:tcPr/>
                </a:tc>
                <a:tc>
                  <a:txBody>
                    <a:bodyPr/>
                    <a:lstStyle/>
                    <a:p>
                      <a:pPr marL="0" marR="0" algn="ctr">
                        <a:lnSpc>
                          <a:spcPct val="115000"/>
                        </a:lnSpc>
                        <a:spcBef>
                          <a:spcPts val="0"/>
                        </a:spcBef>
                        <a:spcAft>
                          <a:spcPts val="0"/>
                        </a:spcAft>
                      </a:pPr>
                      <a:r>
                        <a:rPr lang="en-US" sz="1200" i="1" dirty="0">
                          <a:solidFill>
                            <a:srgbClr val="000000"/>
                          </a:solidFill>
                          <a:latin typeface="Arial Narrow"/>
                          <a:ea typeface="Times New Roman"/>
                        </a:rPr>
                        <a:t>-from reservoirs to industry</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latin typeface="Arial Narrow"/>
                          <a:ea typeface="Times New Roman"/>
                        </a:rPr>
                        <a:t>2.65</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388574"/>
                  </a:ext>
                </a:extLst>
              </a:tr>
              <a:tr h="195816">
                <a:tc vMerge="1">
                  <a:txBody>
                    <a:bodyPr/>
                    <a:lstStyle/>
                    <a:p>
                      <a:endParaRPr lang="en-US"/>
                    </a:p>
                  </a:txBody>
                  <a:tcPr/>
                </a:tc>
                <a:tc>
                  <a:txBody>
                    <a:bodyPr/>
                    <a:lstStyle/>
                    <a:p>
                      <a:pPr marL="0" marR="0" algn="ctr">
                        <a:lnSpc>
                          <a:spcPct val="115000"/>
                        </a:lnSpc>
                        <a:spcBef>
                          <a:spcPts val="0"/>
                        </a:spcBef>
                        <a:spcAft>
                          <a:spcPts val="0"/>
                        </a:spcAft>
                      </a:pPr>
                      <a:r>
                        <a:rPr lang="en-US" sz="1200" i="1" dirty="0">
                          <a:solidFill>
                            <a:srgbClr val="000000"/>
                          </a:solidFill>
                          <a:latin typeface="Arial Narrow"/>
                          <a:ea typeface="Times New Roman"/>
                        </a:rPr>
                        <a:t>-from reservoirs to</a:t>
                      </a:r>
                      <a:r>
                        <a:rPr lang="en-US" sz="1200" i="1" baseline="0" dirty="0">
                          <a:solidFill>
                            <a:srgbClr val="000000"/>
                          </a:solidFill>
                          <a:latin typeface="Arial Narrow"/>
                          <a:ea typeface="Times New Roman"/>
                        </a:rPr>
                        <a:t> irrigation</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13.28</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61097"/>
                  </a:ext>
                </a:extLst>
              </a:tr>
              <a:tr h="195816">
                <a:tc vMerge="1">
                  <a:txBody>
                    <a:bodyPr/>
                    <a:lstStyle/>
                    <a:p>
                      <a:endParaRPr lang="en-US"/>
                    </a:p>
                  </a:txBody>
                  <a:tcPr/>
                </a:tc>
                <a:tc>
                  <a:txBody>
                    <a:bodyPr/>
                    <a:lstStyle/>
                    <a:p>
                      <a:pPr marL="0" marR="0" algn="ctr">
                        <a:lnSpc>
                          <a:spcPct val="115000"/>
                        </a:lnSpc>
                        <a:spcBef>
                          <a:spcPts val="0"/>
                        </a:spcBef>
                        <a:spcAft>
                          <a:spcPts val="0"/>
                        </a:spcAft>
                      </a:pPr>
                      <a:r>
                        <a:rPr lang="en-US" sz="1200" i="1" dirty="0">
                          <a:solidFill>
                            <a:srgbClr val="000000"/>
                          </a:solidFill>
                          <a:latin typeface="Arial Narrow"/>
                          <a:ea typeface="Times New Roman"/>
                        </a:rPr>
                        <a:t>-from reservoirs to HPPs</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63.87</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649680"/>
                  </a:ext>
                </a:extLst>
              </a:tr>
              <a:tr h="195816">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1.i.2 </a:t>
                      </a:r>
                      <a:r>
                        <a:rPr lang="en-US" sz="1200" b="0" i="0" u="none" strike="noStrike" kern="1200" baseline="0" dirty="0">
                          <a:solidFill>
                            <a:schemeClr val="tx1"/>
                          </a:solidFill>
                          <a:latin typeface="+mn-lt"/>
                          <a:ea typeface="+mn-ea"/>
                          <a:cs typeface="+mn-cs"/>
                        </a:rPr>
                        <a:t>Groundwater</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0.00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6.02</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0.00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7.08</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13.10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13.10</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500006"/>
                  </a:ext>
                </a:extLst>
              </a:tr>
              <a:tr h="195816">
                <a:tc vMerge="1">
                  <a:txBody>
                    <a:bodyPr/>
                    <a:lstStyle/>
                    <a:p>
                      <a:endParaRPr lang="en-US"/>
                    </a:p>
                  </a:txBody>
                  <a:tcPr/>
                </a:tc>
                <a:tc>
                  <a:txBody>
                    <a:bodyPr/>
                    <a:lstStyle/>
                    <a:p>
                      <a:pPr marL="0" marR="0" algn="ctr">
                        <a:lnSpc>
                          <a:spcPct val="115000"/>
                        </a:lnSpc>
                        <a:spcBef>
                          <a:spcPts val="0"/>
                        </a:spcBef>
                        <a:spcAft>
                          <a:spcPts val="0"/>
                        </a:spcAft>
                      </a:pPr>
                      <a:r>
                        <a:rPr lang="en-US" sz="1200" i="1" dirty="0">
                          <a:solidFill>
                            <a:srgbClr val="000000"/>
                          </a:solidFill>
                          <a:latin typeface="Arial Narrow"/>
                          <a:ea typeface="Calibri"/>
                        </a:rPr>
                        <a:t>For</a:t>
                      </a:r>
                      <a:r>
                        <a:rPr lang="en-US" sz="1200" i="1" baseline="0" dirty="0">
                          <a:solidFill>
                            <a:srgbClr val="000000"/>
                          </a:solidFill>
                          <a:latin typeface="Arial Narrow"/>
                          <a:ea typeface="Calibri"/>
                        </a:rPr>
                        <a:t> public water supply</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7.08</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0.24</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237212"/>
                  </a:ext>
                </a:extLst>
              </a:tr>
              <a:tr h="195816">
                <a:tc vMerge="1">
                  <a:txBody>
                    <a:bodyPr/>
                    <a:lstStyle/>
                    <a:p>
                      <a:endParaRPr lang="en-US"/>
                    </a:p>
                  </a:txBody>
                  <a:tcPr/>
                </a:tc>
                <a:tc>
                  <a:txBody>
                    <a:bodyPr/>
                    <a:lstStyle/>
                    <a:p>
                      <a:pPr marL="0" marR="0" algn="ctr">
                        <a:lnSpc>
                          <a:spcPct val="115000"/>
                        </a:lnSpc>
                        <a:spcBef>
                          <a:spcPts val="0"/>
                        </a:spcBef>
                        <a:spcAft>
                          <a:spcPts val="0"/>
                        </a:spcAft>
                      </a:pPr>
                      <a:r>
                        <a:rPr lang="en-US" sz="1200" i="1" dirty="0">
                          <a:solidFill>
                            <a:srgbClr val="000000"/>
                          </a:solidFill>
                          <a:latin typeface="Arial Narrow"/>
                          <a:ea typeface="Times New Roman"/>
                        </a:rPr>
                        <a:t>For industry</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6.02</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845194"/>
                  </a:ext>
                </a:extLst>
              </a:tr>
              <a:tr h="195816">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1.i.3 </a:t>
                      </a:r>
                      <a:r>
                        <a:rPr lang="en-US" sz="1200" b="0" i="0" u="none" strike="noStrike" kern="1200" baseline="0" dirty="0">
                          <a:solidFill>
                            <a:schemeClr val="tx1"/>
                          </a:solidFill>
                          <a:latin typeface="+mn-lt"/>
                          <a:ea typeface="+mn-ea"/>
                          <a:cs typeface="+mn-cs"/>
                        </a:rPr>
                        <a:t>Soil water</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1200">
                          <a:solidFill>
                            <a:srgbClr val="000000"/>
                          </a:solidFill>
                          <a:latin typeface="Arial Narrow"/>
                          <a:ea typeface="Times New Roman"/>
                        </a:rPr>
                        <a:t>12</a:t>
                      </a:r>
                      <a:r>
                        <a:rPr lang="en-US" sz="1200">
                          <a:solidFill>
                            <a:srgbClr val="000000"/>
                          </a:solidFill>
                          <a:latin typeface="Arial Narrow"/>
                          <a:ea typeface="Times New Roman"/>
                        </a:rPr>
                        <a:t>.</a:t>
                      </a:r>
                      <a:r>
                        <a:rPr lang="bg-BG" sz="1200">
                          <a:solidFill>
                            <a:srgbClr val="000000"/>
                          </a:solidFill>
                          <a:latin typeface="Arial Narrow"/>
                          <a:ea typeface="Times New Roman"/>
                        </a:rPr>
                        <a:t>25</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1200" b="1">
                          <a:solidFill>
                            <a:srgbClr val="000000"/>
                          </a:solidFill>
                          <a:latin typeface="Arial Narrow"/>
                          <a:ea typeface="Times New Roman"/>
                        </a:rPr>
                        <a:t>12</a:t>
                      </a:r>
                      <a:r>
                        <a:rPr lang="en-US" sz="1200" b="1">
                          <a:solidFill>
                            <a:srgbClr val="000000"/>
                          </a:solidFill>
                          <a:latin typeface="Arial Narrow"/>
                          <a:ea typeface="Times New Roman"/>
                        </a:rPr>
                        <a:t>.</a:t>
                      </a:r>
                      <a:r>
                        <a:rPr lang="bg-BG" sz="1200" b="1">
                          <a:solidFill>
                            <a:srgbClr val="000000"/>
                          </a:solidFill>
                          <a:latin typeface="Arial Narrow"/>
                          <a:ea typeface="Times New Roman"/>
                        </a:rPr>
                        <a:t>25</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bg-BG" sz="1200" b="1" dirty="0">
                          <a:solidFill>
                            <a:srgbClr val="000000"/>
                          </a:solidFill>
                          <a:latin typeface="Arial Narrow"/>
                          <a:ea typeface="Times New Roman"/>
                        </a:rPr>
                        <a:t>12</a:t>
                      </a:r>
                      <a:r>
                        <a:rPr lang="en-US" sz="1200" b="1" dirty="0">
                          <a:solidFill>
                            <a:srgbClr val="000000"/>
                          </a:solidFill>
                          <a:latin typeface="Arial Narrow"/>
                          <a:ea typeface="Times New Roman"/>
                        </a:rPr>
                        <a:t>.</a:t>
                      </a:r>
                      <a:r>
                        <a:rPr lang="bg-BG" sz="1200" b="1" dirty="0">
                          <a:solidFill>
                            <a:srgbClr val="000000"/>
                          </a:solidFill>
                          <a:latin typeface="Arial Narrow"/>
                          <a:ea typeface="Times New Roman"/>
                        </a:rPr>
                        <a:t>25</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472117"/>
                  </a:ext>
                </a:extLst>
              </a:tr>
              <a:tr h="195816">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1.ii. From others:</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0.00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0.00</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843011"/>
                  </a:ext>
                </a:extLst>
              </a:tr>
              <a:tr h="195816">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1.ii.1 </a:t>
                      </a:r>
                      <a:r>
                        <a:rPr lang="en-US" sz="1200" b="0" i="0" u="none" strike="noStrike" kern="1200" baseline="0" dirty="0">
                          <a:solidFill>
                            <a:schemeClr val="tx1"/>
                          </a:solidFill>
                          <a:latin typeface="+mn-lt"/>
                          <a:ea typeface="+mn-ea"/>
                          <a:cs typeface="+mn-cs"/>
                        </a:rPr>
                        <a:t>Collection of precipitation</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0.00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565485"/>
                  </a:ext>
                </a:extLst>
              </a:tr>
              <a:tr h="195816">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1.ii.2 </a:t>
                      </a:r>
                      <a:r>
                        <a:rPr lang="en-US" sz="1200" b="0" i="0" u="none" strike="noStrike" kern="1200" baseline="0" dirty="0">
                          <a:solidFill>
                            <a:schemeClr val="tx1"/>
                          </a:solidFill>
                          <a:latin typeface="+mn-lt"/>
                          <a:ea typeface="+mn-ea"/>
                          <a:cs typeface="+mn-cs"/>
                        </a:rPr>
                        <a:t>Abstraction from the sea</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0.00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080413"/>
                  </a:ext>
                </a:extLst>
              </a:tr>
              <a:tr h="284424">
                <a:tc rowSpan="3">
                  <a:txBody>
                    <a:bodyPr/>
                    <a:lstStyle/>
                    <a:p>
                      <a:pPr algn="ctr"/>
                      <a:r>
                        <a:rPr lang="en-US" sz="1200" b="0" i="0" u="none" strike="noStrike" kern="1200" baseline="0" dirty="0">
                          <a:solidFill>
                            <a:schemeClr val="tx1"/>
                          </a:solidFill>
                          <a:latin typeface="+mn-lt"/>
                          <a:ea typeface="+mn-ea"/>
                          <a:cs typeface="+mn-cs"/>
                        </a:rPr>
                        <a:t>Within the</a:t>
                      </a:r>
                    </a:p>
                    <a:p>
                      <a:pPr algn="ctr"/>
                      <a:r>
                        <a:rPr lang="en-US" sz="1200" b="0" i="0" u="none" strike="noStrike" kern="1200" baseline="0" dirty="0">
                          <a:solidFill>
                            <a:schemeClr val="tx1"/>
                          </a:solidFill>
                          <a:latin typeface="+mn-lt"/>
                          <a:ea typeface="+mn-ea"/>
                          <a:cs typeface="+mn-cs"/>
                        </a:rPr>
                        <a:t>economy</a:t>
                      </a:r>
                      <a:endParaRPr lang="en-US" sz="1200" dirty="0">
                        <a:latin typeface="Arial"/>
                        <a:ea typeface="Calibri"/>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solidFill>
                            <a:srgbClr val="000000"/>
                          </a:solidFill>
                          <a:latin typeface="Arial Narrow"/>
                          <a:ea typeface="Times New Roman"/>
                        </a:rPr>
                        <a:t>2. </a:t>
                      </a:r>
                      <a:r>
                        <a:rPr lang="en-US" sz="1200" b="1" i="0" u="none" strike="noStrike" kern="1200" baseline="0" dirty="0">
                          <a:solidFill>
                            <a:schemeClr val="tx1"/>
                          </a:solidFill>
                          <a:latin typeface="+mn-lt"/>
                          <a:ea typeface="+mn-ea"/>
                          <a:cs typeface="+mn-cs"/>
                        </a:rPr>
                        <a:t>Use of water received from other economic units</a:t>
                      </a:r>
                      <a:endParaRPr lang="en-US" sz="1200" b="1"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Arial Narrow"/>
                          <a:ea typeface="Times New Roman"/>
                        </a:rPr>
                        <a:t>8.65</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Arial Narrow"/>
                          <a:ea typeface="Times New Roman"/>
                        </a:rPr>
                        <a:t>2.23</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Arial Narrow"/>
                          <a:ea typeface="Times New Roman"/>
                        </a:rPr>
                        <a:t>32.32</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latin typeface="Arial Narrow"/>
                          <a:ea typeface="Times New Roman"/>
                        </a:rPr>
                        <a:t>12.30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Arial Narrow"/>
                          <a:ea typeface="Times New Roman"/>
                        </a:rPr>
                        <a:t>9.99</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Arial Narrow"/>
                          <a:ea typeface="Times New Roman"/>
                        </a:rPr>
                        <a:t>2.39</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r>
                        <a:rPr lang="bg-BG" sz="1200" b="1">
                          <a:solidFill>
                            <a:srgbClr val="000000"/>
                          </a:solidFill>
                          <a:latin typeface="Arial Narrow"/>
                          <a:ea typeface="Times New Roman"/>
                        </a:rPr>
                        <a:t>67.56</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Arial Narrow"/>
                          <a:ea typeface="Times New Roman"/>
                        </a:rPr>
                        <a:t>7.00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Arial Narrow"/>
                          <a:ea typeface="Times New Roman"/>
                        </a:rPr>
                        <a:t> </a:t>
                      </a:r>
                      <a:r>
                        <a:rPr lang="bg-BG" sz="1200">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1200" b="1" dirty="0">
                          <a:solidFill>
                            <a:srgbClr val="000000"/>
                          </a:solidFill>
                          <a:latin typeface="Arial Narrow"/>
                          <a:ea typeface="Times New Roman"/>
                        </a:rPr>
                        <a:t>74.55</a:t>
                      </a: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029552"/>
                  </a:ext>
                </a:extLst>
              </a:tr>
              <a:tr h="195816">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2.а. </a:t>
                      </a:r>
                      <a:r>
                        <a:rPr lang="en-US" sz="1200" b="0" i="0" u="none" strike="noStrike" kern="1200" baseline="0" dirty="0">
                          <a:solidFill>
                            <a:schemeClr val="tx1"/>
                          </a:solidFill>
                          <a:latin typeface="+mn-lt"/>
                          <a:ea typeface="+mn-ea"/>
                          <a:cs typeface="+mn-cs"/>
                        </a:rPr>
                        <a:t>Reused water</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788403"/>
                  </a:ext>
                </a:extLst>
              </a:tr>
              <a:tr h="391632">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2.b. </a:t>
                      </a:r>
                      <a:r>
                        <a:rPr lang="en-US" sz="1200" b="0" i="0" u="none" strike="noStrike" kern="1200" baseline="0" dirty="0">
                          <a:solidFill>
                            <a:schemeClr val="tx1"/>
                          </a:solidFill>
                          <a:latin typeface="+mn-lt"/>
                          <a:ea typeface="+mn-ea"/>
                          <a:cs typeface="+mn-cs"/>
                        </a:rPr>
                        <a:t>Wastewater to sewerage</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877421"/>
                  </a:ext>
                </a:extLst>
              </a:tr>
              <a:tr h="391632">
                <a:tc gridSpan="2">
                  <a:txBody>
                    <a:bodyPr/>
                    <a:lstStyle/>
                    <a:p>
                      <a:pPr marL="0" marR="0" algn="l">
                        <a:lnSpc>
                          <a:spcPct val="115000"/>
                        </a:lnSpc>
                        <a:spcBef>
                          <a:spcPts val="0"/>
                        </a:spcBef>
                        <a:spcAft>
                          <a:spcPts val="0"/>
                        </a:spcAft>
                      </a:pPr>
                      <a:r>
                        <a:rPr lang="en-US" sz="1200" b="1" dirty="0">
                          <a:solidFill>
                            <a:srgbClr val="000000"/>
                          </a:solidFill>
                          <a:latin typeface="Arial Narrow"/>
                          <a:ea typeface="Times New Roman"/>
                        </a:rPr>
                        <a:t>3. </a:t>
                      </a:r>
                      <a:r>
                        <a:rPr lang="en-US" sz="1200" b="0" i="0" u="none" strike="noStrike" kern="1200" baseline="0" dirty="0">
                          <a:solidFill>
                            <a:schemeClr val="tx1"/>
                          </a:solidFill>
                          <a:latin typeface="+mn-lt"/>
                          <a:ea typeface="+mn-ea"/>
                          <a:cs typeface="+mn-cs"/>
                        </a:rPr>
                        <a:t>Total use of water </a:t>
                      </a:r>
                      <a:r>
                        <a:rPr lang="en-US" sz="1200" b="1" dirty="0">
                          <a:solidFill>
                            <a:srgbClr val="000000"/>
                          </a:solidFill>
                          <a:latin typeface="Arial Narrow"/>
                          <a:ea typeface="Times New Roman"/>
                        </a:rPr>
                        <a:t>(=1+2)</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bg-BG" sz="1200" b="1" dirty="0">
                          <a:solidFill>
                            <a:srgbClr val="000000"/>
                          </a:solidFill>
                          <a:latin typeface="Arial Narrow"/>
                          <a:ea typeface="Times New Roman"/>
                        </a:rPr>
                        <a:t>20.90</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8.25</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96.19</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85.70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9.99</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2.39</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 </a:t>
                      </a:r>
                      <a:r>
                        <a:rPr lang="bg-BG" sz="1200" b="1">
                          <a:solidFill>
                            <a:srgbClr val="000000"/>
                          </a:solidFill>
                          <a:latin typeface="Arial Narrow"/>
                          <a:ea typeface="Times New Roman"/>
                        </a:rPr>
                        <a:t>223.5</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7.24</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1200" b="1" dirty="0">
                          <a:solidFill>
                            <a:srgbClr val="000000"/>
                          </a:solidFill>
                          <a:latin typeface="Arial Narrow"/>
                          <a:ea typeface="Times New Roman"/>
                        </a:rPr>
                        <a:t>0</a:t>
                      </a: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1200" b="1" dirty="0">
                          <a:solidFill>
                            <a:srgbClr val="000000"/>
                          </a:solidFill>
                          <a:latin typeface="Arial Narrow"/>
                          <a:ea typeface="Times New Roman"/>
                        </a:rPr>
                        <a:t>230.34</a:t>
                      </a: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046342"/>
                  </a:ext>
                </a:extLst>
              </a:tr>
            </a:tbl>
          </a:graphicData>
        </a:graphic>
      </p:graphicFrame>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p:cNvSpPr/>
          <p:nvPr/>
        </p:nvSpPr>
        <p:spPr>
          <a:xfrm flipH="1">
            <a:off x="4542424" y="838200"/>
            <a:ext cx="4343400" cy="2292372"/>
          </a:xfrm>
          <a:prstGeom prst="wedgeRoundRectCallout">
            <a:avLst>
              <a:gd name="adj1" fmla="val 64410"/>
              <a:gd name="adj2" fmla="val 139372"/>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12" name="TextBox 11"/>
          <p:cNvSpPr txBox="1"/>
          <p:nvPr/>
        </p:nvSpPr>
        <p:spPr>
          <a:xfrm>
            <a:off x="196118" y="687435"/>
            <a:ext cx="3437353" cy="646331"/>
          </a:xfrm>
          <a:prstGeom prst="rect">
            <a:avLst/>
          </a:prstGeom>
          <a:noFill/>
        </p:spPr>
        <p:txBody>
          <a:bodyPr wrap="square" rtlCol="0">
            <a:spAutoFit/>
          </a:bodyPr>
          <a:lstStyle/>
          <a:p>
            <a:r>
              <a:rPr lang="en-US" b="1" dirty="0"/>
              <a:t>Physical use table</a:t>
            </a:r>
            <a:r>
              <a:rPr lang="bg-BG" b="1" dirty="0"/>
              <a:t> (</a:t>
            </a:r>
            <a:r>
              <a:rPr lang="en-US" b="1" dirty="0"/>
              <a:t>according to the model in</a:t>
            </a:r>
            <a:r>
              <a:rPr lang="bg-BG" b="1" dirty="0"/>
              <a:t> </a:t>
            </a:r>
            <a:r>
              <a:rPr lang="en-US" b="1" dirty="0"/>
              <a:t>SEEA-Water</a:t>
            </a:r>
            <a:r>
              <a:rPr lang="bg-BG" b="1" dirty="0"/>
              <a:t>)</a:t>
            </a:r>
            <a:endParaRPr lang="en-US" dirty="0"/>
          </a:p>
        </p:txBody>
      </p:sp>
      <p:pic>
        <p:nvPicPr>
          <p:cNvPr id="11" name="Picture 10"/>
          <p:cNvPicPr/>
          <p:nvPr/>
        </p:nvPicPr>
        <p:blipFill>
          <a:blip r:embed="rId7" cstate="print"/>
          <a:srcRect/>
          <a:stretch>
            <a:fillRect/>
          </a:stretch>
        </p:blipFill>
        <p:spPr bwMode="auto">
          <a:xfrm>
            <a:off x="4746676" y="915425"/>
            <a:ext cx="3657600" cy="1981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19</a:t>
            </a:fld>
            <a:r>
              <a:rPr lang="en-US"/>
              <a:t> of 38</a:t>
            </a:r>
            <a:endParaRPr lang="en-US" dirty="0"/>
          </a:p>
        </p:txBody>
      </p:sp>
    </p:spTree>
    <p:extLst>
      <p:ext uri="{BB962C8B-B14F-4D97-AF65-F5344CB8AC3E}">
        <p14:creationId xmlns:p14="http://schemas.microsoft.com/office/powerpoint/2010/main" val="37171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544" fill="hold" grpId="1" nodeType="clickEffect">
                                  <p:stCondLst>
                                    <p:cond delay="0"/>
                                  </p:stCondLst>
                                  <p:childTnLst>
                                    <p:anim calcmode="lin" valueType="num">
                                      <p:cBhvr>
                                        <p:cTn id="11" dur="500"/>
                                        <p:tgtEl>
                                          <p:spTgt spid="10"/>
                                        </p:tgtEl>
                                        <p:attrNameLst>
                                          <p:attrName>ppt_w</p:attrName>
                                        </p:attrNameLst>
                                      </p:cBhvr>
                                      <p:tavLst>
                                        <p:tav tm="0">
                                          <p:val>
                                            <p:strVal val="ppt_w"/>
                                          </p:val>
                                        </p:tav>
                                        <p:tav tm="100000">
                                          <p:val>
                                            <p:fltVal val="0"/>
                                          </p:val>
                                        </p:tav>
                                      </p:tavLst>
                                    </p:anim>
                                    <p:anim calcmode="lin" valueType="num">
                                      <p:cBhvr>
                                        <p:cTn id="12" dur="500"/>
                                        <p:tgtEl>
                                          <p:spTgt spid="10"/>
                                        </p:tgtEl>
                                        <p:attrNameLst>
                                          <p:attrName>ppt_h</p:attrName>
                                        </p:attrNameLst>
                                      </p:cBhvr>
                                      <p:tavLst>
                                        <p:tav tm="0">
                                          <p:val>
                                            <p:strVal val="ppt_h"/>
                                          </p:val>
                                        </p:tav>
                                        <p:tav tm="100000">
                                          <p:val>
                                            <p:fltVal val="0"/>
                                          </p:val>
                                        </p:tav>
                                      </p:tavLst>
                                    </p:anim>
                                    <p:anim calcmode="lin" valueType="num">
                                      <p:cBhvr>
                                        <p:cTn id="13" dur="500"/>
                                        <p:tgtEl>
                                          <p:spTgt spid="10"/>
                                        </p:tgtEl>
                                        <p:attrNameLst>
                                          <p:attrName>ppt_x</p:attrName>
                                        </p:attrNameLst>
                                      </p:cBhvr>
                                      <p:tavLst>
                                        <p:tav tm="0">
                                          <p:val>
                                            <p:strVal val="ppt_x"/>
                                          </p:val>
                                        </p:tav>
                                        <p:tav tm="100000">
                                          <p:val>
                                            <p:fltVal val="0.5"/>
                                          </p:val>
                                        </p:tav>
                                      </p:tavLst>
                                    </p:anim>
                                    <p:anim calcmode="lin" valueType="num">
                                      <p:cBhvr>
                                        <p:cTn id="14" dur="500"/>
                                        <p:tgtEl>
                                          <p:spTgt spid="10"/>
                                        </p:tgtEl>
                                        <p:attrNameLst>
                                          <p:attrName>ppt_y</p:attrName>
                                        </p:attrNameLst>
                                      </p:cBhvr>
                                      <p:tavLst>
                                        <p:tav tm="0">
                                          <p:val>
                                            <p:strVal val="ppt_y"/>
                                          </p:val>
                                        </p:tav>
                                        <p:tav tm="100000">
                                          <p:val>
                                            <p:fltVal val="0.5"/>
                                          </p:val>
                                        </p:tav>
                                      </p:tavLst>
                                    </p:anim>
                                    <p:set>
                                      <p:cBhvr>
                                        <p:cTn id="15" dur="1" fill="hold">
                                          <p:stCondLst>
                                            <p:cond delay="499"/>
                                          </p:stCondLst>
                                        </p:cTn>
                                        <p:tgtEl>
                                          <p:spTgt spid="10"/>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xit" presetSubtype="544" fill="hold" nodeType="with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 calcmode="lin" valueType="num">
                                      <p:cBhvr>
                                        <p:cTn id="24" dur="500"/>
                                        <p:tgtEl>
                                          <p:spTgt spid="11"/>
                                        </p:tgtEl>
                                        <p:attrNameLst>
                                          <p:attrName>ppt_x</p:attrName>
                                        </p:attrNameLst>
                                      </p:cBhvr>
                                      <p:tavLst>
                                        <p:tav tm="0">
                                          <p:val>
                                            <p:strVal val="ppt_x"/>
                                          </p:val>
                                        </p:tav>
                                        <p:tav tm="100000">
                                          <p:val>
                                            <p:fltVal val="0.5"/>
                                          </p:val>
                                        </p:tav>
                                      </p:tavLst>
                                    </p:anim>
                                    <p:anim calcmode="lin" valueType="num">
                                      <p:cBhvr>
                                        <p:cTn id="25" dur="500"/>
                                        <p:tgtEl>
                                          <p:spTgt spid="11"/>
                                        </p:tgtEl>
                                        <p:attrNameLst>
                                          <p:attrName>ppt_y</p:attrName>
                                        </p:attrNameLst>
                                      </p:cBhvr>
                                      <p:tavLst>
                                        <p:tav tm="0">
                                          <p:val>
                                            <p:strVal val="ppt_y"/>
                                          </p:val>
                                        </p:tav>
                                        <p:tav tm="100000">
                                          <p:val>
                                            <p:fltVal val="0.5"/>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US" b="1" dirty="0"/>
              <a:t>Legislation</a:t>
            </a:r>
            <a:endParaRPr lang="bg-BG" b="1" dirty="0"/>
          </a:p>
        </p:txBody>
      </p:sp>
      <p:sp>
        <p:nvSpPr>
          <p:cNvPr id="20" name="Content Placeholder 2"/>
          <p:cNvSpPr>
            <a:spLocks noGrp="1"/>
          </p:cNvSpPr>
          <p:nvPr>
            <p:ph idx="1"/>
          </p:nvPr>
        </p:nvSpPr>
        <p:spPr>
          <a:xfrm>
            <a:off x="533400" y="1422113"/>
            <a:ext cx="7924799" cy="4663403"/>
          </a:xfrm>
        </p:spPr>
        <p:txBody>
          <a:bodyPr>
            <a:normAutofit fontScale="55000" lnSpcReduction="20000"/>
          </a:bodyPr>
          <a:lstStyle/>
          <a:p>
            <a:pPr marL="274320" indent="-274320">
              <a:buClr>
                <a:schemeClr val="accent3"/>
              </a:buClr>
              <a:buFont typeface="Wingdings 2"/>
              <a:buChar char=""/>
              <a:defRPr/>
            </a:pPr>
            <a:r>
              <a:rPr lang="en-US" sz="3300" b="1" dirty="0"/>
              <a:t>Water Framework Directive (WFD) </a:t>
            </a:r>
            <a:r>
              <a:rPr lang="bg-BG" sz="3300" b="1" dirty="0"/>
              <a:t>2000/60/ЕС</a:t>
            </a:r>
          </a:p>
          <a:p>
            <a:pPr marL="640080" lvl="1" indent="-246888" eaLnBrk="1" fontAlgn="auto" hangingPunct="1">
              <a:spcAft>
                <a:spcPts val="0"/>
              </a:spcAft>
              <a:buFont typeface="Wingdings 2"/>
              <a:buChar char=""/>
              <a:defRPr/>
            </a:pPr>
            <a:r>
              <a:rPr lang="en-US" sz="2700" dirty="0"/>
              <a:t>River basins</a:t>
            </a:r>
            <a:endParaRPr lang="bg-BG" sz="2700" dirty="0"/>
          </a:p>
          <a:p>
            <a:pPr marL="640080" lvl="1" indent="-246888">
              <a:buFont typeface="Wingdings 2"/>
              <a:buChar char=""/>
              <a:defRPr/>
            </a:pPr>
            <a:r>
              <a:rPr lang="en-US" sz="2700" dirty="0"/>
              <a:t>Preventive action</a:t>
            </a:r>
            <a:endParaRPr lang="bg-BG" sz="2700" dirty="0"/>
          </a:p>
          <a:p>
            <a:pPr lvl="1">
              <a:defRPr/>
            </a:pPr>
            <a:r>
              <a:rPr lang="en-US" sz="2700" dirty="0"/>
              <a:t>River basin management plans</a:t>
            </a:r>
            <a:r>
              <a:rPr lang="bg-BG" sz="2700" dirty="0"/>
              <a:t> (</a:t>
            </a:r>
            <a:r>
              <a:rPr lang="en-US" sz="2700" dirty="0"/>
              <a:t>per </a:t>
            </a:r>
            <a:r>
              <a:rPr lang="bg-BG" sz="2700" dirty="0"/>
              <a:t>6</a:t>
            </a:r>
            <a:r>
              <a:rPr lang="en-US" sz="2700" dirty="0"/>
              <a:t> years</a:t>
            </a:r>
            <a:r>
              <a:rPr lang="bg-BG" sz="2700" dirty="0"/>
              <a:t>)</a:t>
            </a:r>
            <a:r>
              <a:rPr lang="en-US" sz="2700" dirty="0"/>
              <a:t> – include the best combination of measures</a:t>
            </a:r>
          </a:p>
          <a:p>
            <a:pPr lvl="1">
              <a:defRPr/>
            </a:pPr>
            <a:r>
              <a:rPr lang="en-US" sz="2700" dirty="0"/>
              <a:t>To achieve good status for all water bodies till 2015</a:t>
            </a:r>
            <a:endParaRPr lang="bg-BG" sz="2700" dirty="0"/>
          </a:p>
          <a:p>
            <a:pPr marL="274320" lvl="1" indent="-274320">
              <a:buClr>
                <a:schemeClr val="accent3"/>
              </a:buClr>
              <a:buSzPct val="95000"/>
              <a:buFont typeface="Wingdings 2"/>
              <a:buChar char=""/>
              <a:defRPr/>
            </a:pPr>
            <a:r>
              <a:rPr lang="en-US" sz="3300" b="1" dirty="0"/>
              <a:t>Blueprint to safeguard Europe’s Water Resources</a:t>
            </a:r>
            <a:endParaRPr lang="bg-BG" sz="3300" b="1" dirty="0"/>
          </a:p>
          <a:p>
            <a:pPr marL="674370" lvl="2" indent="-274320">
              <a:buSzPct val="95000"/>
              <a:buFont typeface="Wingdings 2"/>
              <a:buChar char=""/>
              <a:defRPr/>
            </a:pPr>
            <a:r>
              <a:rPr lang="en-US" sz="2700" dirty="0"/>
              <a:t>About half of EU surface waters are unlikely to reach good ecological status in 2015</a:t>
            </a:r>
          </a:p>
          <a:p>
            <a:pPr marL="674370" lvl="2" indent="-274320">
              <a:buSzPct val="95000"/>
              <a:buFont typeface="Wingdings 2"/>
              <a:buChar char=""/>
              <a:defRPr/>
            </a:pPr>
            <a:r>
              <a:rPr lang="en-US" sz="2700" dirty="0"/>
              <a:t>Proposing water accounting</a:t>
            </a:r>
            <a:endParaRPr lang="en-US" sz="2700" b="1" dirty="0"/>
          </a:p>
          <a:p>
            <a:pPr marL="274320" lvl="1" indent="-274320" fontAlgn="auto">
              <a:spcAft>
                <a:spcPts val="0"/>
              </a:spcAft>
              <a:buClr>
                <a:schemeClr val="accent3"/>
              </a:buClr>
              <a:buSzPct val="95000"/>
              <a:buFont typeface="Wingdings 2"/>
              <a:buChar char=""/>
              <a:defRPr/>
            </a:pPr>
            <a:r>
              <a:rPr lang="en-US" sz="3300" b="1" dirty="0"/>
              <a:t>Common implementation strategy</a:t>
            </a:r>
            <a:endParaRPr lang="bg-BG" sz="3300" b="1" dirty="0"/>
          </a:p>
          <a:p>
            <a:pPr marL="640080" lvl="1" indent="-246888">
              <a:buFont typeface="Wingdings 2"/>
              <a:buChar char=""/>
              <a:defRPr/>
            </a:pPr>
            <a:r>
              <a:rPr lang="en-US" dirty="0"/>
              <a:t>Water accounting and efficiency objectives at sectorial level </a:t>
            </a:r>
          </a:p>
          <a:p>
            <a:pPr marL="640080" lvl="1" indent="-246888">
              <a:buFont typeface="Wingdings 2"/>
              <a:buChar char=""/>
              <a:defRPr/>
            </a:pPr>
            <a:r>
              <a:rPr lang="en-US" b="1" dirty="0"/>
              <a:t>Guidance Document on the application of water balances for supporting the implementation of the Water Framework Directive (WFD) </a:t>
            </a:r>
          </a:p>
          <a:p>
            <a:pPr marL="640080" lvl="1" indent="-246888">
              <a:buFont typeface="Wingdings 2"/>
              <a:buChar char=""/>
              <a:defRPr/>
            </a:pPr>
            <a:r>
              <a:rPr lang="en-US" dirty="0"/>
              <a:t>Accounting for future climate change scenarios</a:t>
            </a:r>
          </a:p>
          <a:p>
            <a:pPr lvl="1"/>
            <a:r>
              <a:rPr lang="en-US" dirty="0"/>
              <a:t>Water balances can also be used as the basis for emergency plans in the case of water shortages</a:t>
            </a:r>
          </a:p>
          <a:p>
            <a:pPr lvl="1"/>
            <a:r>
              <a:rPr lang="en-US" dirty="0"/>
              <a:t>based on the UN System of Environmental Economic Accounting for Water (SEEA-Water) and its ‘Asset Accounts’ </a:t>
            </a:r>
          </a:p>
          <a:p>
            <a:pPr lvl="1"/>
            <a:r>
              <a:rPr lang="en-US" dirty="0"/>
              <a:t>Based on number of studies- one of them </a:t>
            </a:r>
            <a:r>
              <a:rPr lang="en-US" b="1" dirty="0"/>
              <a:t>ABOT</a:t>
            </a:r>
            <a:r>
              <a:rPr lang="en-US" dirty="0"/>
              <a:t> </a:t>
            </a:r>
            <a:r>
              <a:rPr lang="en-US" b="1" dirty="0"/>
              <a:t>project</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2</a:t>
            </a:fld>
            <a:r>
              <a:rPr lang="en-US"/>
              <a:t> of 38</a:t>
            </a:r>
            <a:endParaRPr lang="en-US" dirty="0"/>
          </a:p>
        </p:txBody>
      </p:sp>
    </p:spTree>
    <p:extLst>
      <p:ext uri="{BB962C8B-B14F-4D97-AF65-F5344CB8AC3E}">
        <p14:creationId xmlns:p14="http://schemas.microsoft.com/office/powerpoint/2010/main" val="33268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 calcmode="lin" valueType="num">
                                      <p:cBhvr additive="base">
                                        <p:cTn id="15"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 calcmode="lin" valueType="num">
                                      <p:cBhvr additive="base">
                                        <p:cTn id="19"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anim calcmode="lin" valueType="num">
                                      <p:cBhvr additive="base">
                                        <p:cTn id="23"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anim calcmode="lin" valueType="num">
                                      <p:cBhvr additive="base">
                                        <p:cTn id="2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xEl>
                                              <p:pRg st="6" end="6"/>
                                            </p:txEl>
                                          </p:spTgt>
                                        </p:tgtEl>
                                        <p:attrNameLst>
                                          <p:attrName>style.visibility</p:attrName>
                                        </p:attrNameLst>
                                      </p:cBhvr>
                                      <p:to>
                                        <p:strVal val="visible"/>
                                      </p:to>
                                    </p:set>
                                    <p:anim calcmode="lin" valueType="num">
                                      <p:cBhvr additive="base">
                                        <p:cTn id="31"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 calcmode="lin" valueType="num">
                                      <p:cBhvr additive="base">
                                        <p:cTn id="35"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xEl>
                                              <p:pRg st="8" end="8"/>
                                            </p:txEl>
                                          </p:spTgt>
                                        </p:tgtEl>
                                        <p:attrNameLst>
                                          <p:attrName>style.visibility</p:attrName>
                                        </p:attrNameLst>
                                      </p:cBhvr>
                                      <p:to>
                                        <p:strVal val="visible"/>
                                      </p:to>
                                    </p:set>
                                    <p:anim calcmode="lin" valueType="num">
                                      <p:cBhvr additive="base">
                                        <p:cTn id="39" dur="500" fill="hold"/>
                                        <p:tgtEl>
                                          <p:spTgt spid="20">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0">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0">
                                            <p:txEl>
                                              <p:pRg st="9" end="9"/>
                                            </p:txEl>
                                          </p:spTgt>
                                        </p:tgtEl>
                                        <p:attrNameLst>
                                          <p:attrName>style.visibility</p:attrName>
                                        </p:attrNameLst>
                                      </p:cBhvr>
                                      <p:to>
                                        <p:strVal val="visible"/>
                                      </p:to>
                                    </p:set>
                                    <p:anim calcmode="lin" valueType="num">
                                      <p:cBhvr additive="base">
                                        <p:cTn id="43"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0">
                                            <p:txEl>
                                              <p:pRg st="10" end="10"/>
                                            </p:txEl>
                                          </p:spTgt>
                                        </p:tgtEl>
                                        <p:attrNameLst>
                                          <p:attrName>style.visibility</p:attrName>
                                        </p:attrNameLst>
                                      </p:cBhvr>
                                      <p:to>
                                        <p:strVal val="visible"/>
                                      </p:to>
                                    </p:set>
                                    <p:anim calcmode="lin" valueType="num">
                                      <p:cBhvr additive="base">
                                        <p:cTn id="47" dur="500" fill="hold"/>
                                        <p:tgtEl>
                                          <p:spTgt spid="20">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xEl>
                                              <p:pRg st="11" end="11"/>
                                            </p:txEl>
                                          </p:spTgt>
                                        </p:tgtEl>
                                        <p:attrNameLst>
                                          <p:attrName>style.visibility</p:attrName>
                                        </p:attrNameLst>
                                      </p:cBhvr>
                                      <p:to>
                                        <p:strVal val="visible"/>
                                      </p:to>
                                    </p:set>
                                    <p:anim calcmode="lin" valueType="num">
                                      <p:cBhvr additive="base">
                                        <p:cTn id="51" dur="500" fill="hold"/>
                                        <p:tgtEl>
                                          <p:spTgt spid="20">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
                                            <p:txEl>
                                              <p:pRg st="12" end="12"/>
                                            </p:txEl>
                                          </p:spTgt>
                                        </p:tgtEl>
                                        <p:attrNameLst>
                                          <p:attrName>style.visibility</p:attrName>
                                        </p:attrNameLst>
                                      </p:cBhvr>
                                      <p:to>
                                        <p:strVal val="visible"/>
                                      </p:to>
                                    </p:set>
                                    <p:anim calcmode="lin" valueType="num">
                                      <p:cBhvr additive="base">
                                        <p:cTn id="55" dur="500" fill="hold"/>
                                        <p:tgtEl>
                                          <p:spTgt spid="20">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0">
                                            <p:txEl>
                                              <p:pRg st="13" end="13"/>
                                            </p:txEl>
                                          </p:spTgt>
                                        </p:tgtEl>
                                        <p:attrNameLst>
                                          <p:attrName>style.visibility</p:attrName>
                                        </p:attrNameLst>
                                      </p:cBhvr>
                                      <p:to>
                                        <p:strVal val="visible"/>
                                      </p:to>
                                    </p:set>
                                    <p:anim calcmode="lin" valueType="num">
                                      <p:cBhvr additive="base">
                                        <p:cTn id="59" dur="500" fill="hold"/>
                                        <p:tgtEl>
                                          <p:spTgt spid="20">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0">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0">
                                            <p:txEl>
                                              <p:pRg st="14" end="14"/>
                                            </p:txEl>
                                          </p:spTgt>
                                        </p:tgtEl>
                                        <p:attrNameLst>
                                          <p:attrName>style.visibility</p:attrName>
                                        </p:attrNameLst>
                                      </p:cBhvr>
                                      <p:to>
                                        <p:strVal val="visible"/>
                                      </p:to>
                                    </p:set>
                                    <p:anim calcmode="lin" valueType="num">
                                      <p:cBhvr additive="base">
                                        <p:cTn id="63" dur="500" fill="hold"/>
                                        <p:tgtEl>
                                          <p:spTgt spid="20">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0">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88841664"/>
              </p:ext>
            </p:extLst>
          </p:nvPr>
        </p:nvGraphicFramePr>
        <p:xfrm>
          <a:off x="472540" y="556705"/>
          <a:ext cx="7466231" cy="5661818"/>
        </p:xfrm>
        <a:graphic>
          <a:graphicData uri="http://schemas.openxmlformats.org/drawingml/2006/table">
            <a:tbl>
              <a:tblPr/>
              <a:tblGrid>
                <a:gridCol w="740453">
                  <a:extLst>
                    <a:ext uri="{9D8B030D-6E8A-4147-A177-3AD203B41FA5}">
                      <a16:colId xmlns:a16="http://schemas.microsoft.com/office/drawing/2014/main" val="3110879017"/>
                    </a:ext>
                  </a:extLst>
                </a:gridCol>
                <a:gridCol w="2468176">
                  <a:extLst>
                    <a:ext uri="{9D8B030D-6E8A-4147-A177-3AD203B41FA5}">
                      <a16:colId xmlns:a16="http://schemas.microsoft.com/office/drawing/2014/main" val="300405508"/>
                    </a:ext>
                  </a:extLst>
                </a:gridCol>
                <a:gridCol w="370226">
                  <a:extLst>
                    <a:ext uri="{9D8B030D-6E8A-4147-A177-3AD203B41FA5}">
                      <a16:colId xmlns:a16="http://schemas.microsoft.com/office/drawing/2014/main" val="1897531352"/>
                    </a:ext>
                  </a:extLst>
                </a:gridCol>
                <a:gridCol w="370226">
                  <a:extLst>
                    <a:ext uri="{9D8B030D-6E8A-4147-A177-3AD203B41FA5}">
                      <a16:colId xmlns:a16="http://schemas.microsoft.com/office/drawing/2014/main" val="2643444926"/>
                    </a:ext>
                  </a:extLst>
                </a:gridCol>
                <a:gridCol w="493635">
                  <a:extLst>
                    <a:ext uri="{9D8B030D-6E8A-4147-A177-3AD203B41FA5}">
                      <a16:colId xmlns:a16="http://schemas.microsoft.com/office/drawing/2014/main" val="2647192157"/>
                    </a:ext>
                  </a:extLst>
                </a:gridCol>
                <a:gridCol w="108844">
                  <a:extLst>
                    <a:ext uri="{9D8B030D-6E8A-4147-A177-3AD203B41FA5}">
                      <a16:colId xmlns:a16="http://schemas.microsoft.com/office/drawing/2014/main" val="916437970"/>
                    </a:ext>
                  </a:extLst>
                </a:gridCol>
                <a:gridCol w="301491">
                  <a:extLst>
                    <a:ext uri="{9D8B030D-6E8A-4147-A177-3AD203B41FA5}">
                      <a16:colId xmlns:a16="http://schemas.microsoft.com/office/drawing/2014/main" val="1933113197"/>
                    </a:ext>
                  </a:extLst>
                </a:gridCol>
                <a:gridCol w="296476">
                  <a:extLst>
                    <a:ext uri="{9D8B030D-6E8A-4147-A177-3AD203B41FA5}">
                      <a16:colId xmlns:a16="http://schemas.microsoft.com/office/drawing/2014/main" val="3873933429"/>
                    </a:ext>
                  </a:extLst>
                </a:gridCol>
                <a:gridCol w="403867">
                  <a:extLst>
                    <a:ext uri="{9D8B030D-6E8A-4147-A177-3AD203B41FA5}">
                      <a16:colId xmlns:a16="http://schemas.microsoft.com/office/drawing/2014/main" val="395074695"/>
                    </a:ext>
                  </a:extLst>
                </a:gridCol>
                <a:gridCol w="431931">
                  <a:extLst>
                    <a:ext uri="{9D8B030D-6E8A-4147-A177-3AD203B41FA5}">
                      <a16:colId xmlns:a16="http://schemas.microsoft.com/office/drawing/2014/main" val="4259121051"/>
                    </a:ext>
                  </a:extLst>
                </a:gridCol>
                <a:gridCol w="431931">
                  <a:extLst>
                    <a:ext uri="{9D8B030D-6E8A-4147-A177-3AD203B41FA5}">
                      <a16:colId xmlns:a16="http://schemas.microsoft.com/office/drawing/2014/main" val="2823470513"/>
                    </a:ext>
                  </a:extLst>
                </a:gridCol>
                <a:gridCol w="617044">
                  <a:extLst>
                    <a:ext uri="{9D8B030D-6E8A-4147-A177-3AD203B41FA5}">
                      <a16:colId xmlns:a16="http://schemas.microsoft.com/office/drawing/2014/main" val="969775552"/>
                    </a:ext>
                  </a:extLst>
                </a:gridCol>
                <a:gridCol w="431931">
                  <a:extLst>
                    <a:ext uri="{9D8B030D-6E8A-4147-A177-3AD203B41FA5}">
                      <a16:colId xmlns:a16="http://schemas.microsoft.com/office/drawing/2014/main" val="2777241403"/>
                    </a:ext>
                  </a:extLst>
                </a:gridCol>
              </a:tblGrid>
              <a:tr h="247678">
                <a:tc>
                  <a:txBody>
                    <a:bodyPr/>
                    <a:lstStyle/>
                    <a:p>
                      <a:pPr algn="just">
                        <a:lnSpc>
                          <a:spcPct val="115000"/>
                        </a:lnSpc>
                      </a:pPr>
                      <a:endParaRPr lang="en-US" sz="1200" dirty="0">
                        <a:latin typeface="Arial"/>
                      </a:endParaRPr>
                    </a:p>
                  </a:txBody>
                  <a:tcPr marL="0" marR="0" marT="0" marB="0" anchor="b">
                    <a:lnL>
                      <a:noFill/>
                    </a:lnL>
                    <a:lnR>
                      <a:noFill/>
                    </a:lnR>
                    <a:lnT>
                      <a:noFill/>
                    </a:lnT>
                    <a:lnB>
                      <a:noFill/>
                    </a:lnB>
                  </a:tcPr>
                </a:tc>
                <a:tc>
                  <a:txBody>
                    <a:bodyPr/>
                    <a:lstStyle/>
                    <a:p>
                      <a:pPr algn="just">
                        <a:lnSpc>
                          <a:spcPct val="115000"/>
                        </a:lnSpc>
                      </a:pPr>
                      <a:endParaRPr lang="en-US" sz="1200" dirty="0">
                        <a:latin typeface="Arial"/>
                      </a:endParaRPr>
                    </a:p>
                  </a:txBody>
                  <a:tcPr marL="0" marR="0" marT="0" marB="0" anchor="b">
                    <a:lnL>
                      <a:noFill/>
                    </a:lnL>
                    <a:lnR>
                      <a:noFill/>
                    </a:lnR>
                    <a:lnT>
                      <a:noFill/>
                    </a:lnT>
                    <a:lnB>
                      <a:noFill/>
                    </a:lnB>
                  </a:tcPr>
                </a:tc>
                <a:tc gridSpan="4">
                  <a:txBody>
                    <a:bodyPr/>
                    <a:lstStyle/>
                    <a:p>
                      <a:pPr algn="just">
                        <a:lnSpc>
                          <a:spcPct val="115000"/>
                        </a:lnSpc>
                      </a:pPr>
                      <a:endParaRPr lang="en-US" sz="1200" dirty="0">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just">
                        <a:lnSpc>
                          <a:spcPct val="115000"/>
                        </a:lnSpc>
                      </a:pPr>
                      <a:endParaRPr lang="en-US" sz="1200" dirty="0">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5">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200" dirty="0">
                          <a:solidFill>
                            <a:srgbClr val="000000"/>
                          </a:solidFill>
                          <a:latin typeface="Arial Narrow"/>
                          <a:ea typeface="Times New Roman"/>
                        </a:rPr>
                        <a:t>units: million m</a:t>
                      </a:r>
                      <a:r>
                        <a:rPr lang="en-US" sz="1200" baseline="30000" dirty="0">
                          <a:solidFill>
                            <a:srgbClr val="000000"/>
                          </a:solidFill>
                          <a:latin typeface="Arial Narrow"/>
                          <a:ea typeface="Times New Roman"/>
                        </a:rPr>
                        <a:t>3</a:t>
                      </a:r>
                      <a:endParaRPr lang="en-US" sz="1200" baseline="30000" dirty="0">
                        <a:latin typeface="Arial"/>
                        <a:ea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a:lnSpc>
                          <a:spcPct val="115000"/>
                        </a:lnSpc>
                        <a:spcBef>
                          <a:spcPts val="0"/>
                        </a:spcBef>
                        <a:spcAft>
                          <a:spcPts val="0"/>
                        </a:spcAft>
                      </a:pPr>
                      <a:endParaRPr lang="en-US" sz="1200" baseline="30000" dirty="0">
                        <a:latin typeface="Arial"/>
                        <a:ea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593129"/>
                  </a:ext>
                </a:extLst>
              </a:tr>
              <a:tr h="304800">
                <a:tc>
                  <a:txBody>
                    <a:bodyPr/>
                    <a:lstStyle/>
                    <a:p>
                      <a:pPr algn="just">
                        <a:lnSpc>
                          <a:spcPct val="115000"/>
                        </a:lnSpc>
                      </a:pPr>
                      <a:endParaRPr lang="en-US" sz="1200" dirty="0">
                        <a:latin typeface="Arial"/>
                      </a:endParaRPr>
                    </a:p>
                  </a:txBody>
                  <a:tcPr marL="0" marR="0" marT="0" marB="0" anchor="b">
                    <a:lnL>
                      <a:noFill/>
                    </a:lnL>
                    <a:lnR>
                      <a:noFill/>
                    </a:lnR>
                    <a:lnT>
                      <a:noFill/>
                    </a:lnT>
                    <a:lnB>
                      <a:noFill/>
                    </a:lnB>
                  </a:tcPr>
                </a:tc>
                <a:tc>
                  <a:txBody>
                    <a:bodyPr/>
                    <a:lstStyle/>
                    <a:p>
                      <a:pPr algn="just">
                        <a:lnSpc>
                          <a:spcPct val="115000"/>
                        </a:lnSpc>
                      </a:pPr>
                      <a:endParaRPr lang="en-US" sz="1200" dirty="0">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8">
                  <a:txBody>
                    <a:bodyPr/>
                    <a:lstStyle/>
                    <a:p>
                      <a:pPr marL="0" marR="0" algn="ctr">
                        <a:lnSpc>
                          <a:spcPct val="115000"/>
                        </a:lnSpc>
                        <a:spcBef>
                          <a:spcPts val="0"/>
                        </a:spcBef>
                        <a:spcAft>
                          <a:spcPts val="0"/>
                        </a:spcAft>
                      </a:pPr>
                      <a:r>
                        <a:rPr lang="en-US" sz="1200" b="0" i="0" u="none" strike="noStrike" kern="1200" baseline="0" dirty="0">
                          <a:solidFill>
                            <a:schemeClr val="tx1"/>
                          </a:solidFill>
                          <a:latin typeface="+mn-lt"/>
                          <a:ea typeface="+mn-ea"/>
                          <a:cs typeface="+mn-cs"/>
                        </a:rPr>
                        <a:t>Industries (by ISIC category)</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lnSpc>
                          <a:spcPct val="115000"/>
                        </a:lnSpc>
                        <a:spcBef>
                          <a:spcPts val="0"/>
                        </a:spcBef>
                        <a:spcAft>
                          <a:spcPts val="0"/>
                        </a:spcAft>
                      </a:pPr>
                      <a:r>
                        <a:rPr lang="en-US" sz="1200" b="0" i="0" u="none" strike="noStrike" kern="1200" baseline="0" dirty="0">
                          <a:solidFill>
                            <a:schemeClr val="tx1"/>
                          </a:solidFill>
                          <a:latin typeface="+mn-lt"/>
                          <a:ea typeface="+mn-ea"/>
                          <a:cs typeface="+mn-cs"/>
                        </a:rPr>
                        <a:t>Households</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3">
                  <a:txBody>
                    <a:bodyPr/>
                    <a:lstStyle/>
                    <a:p>
                      <a:r>
                        <a:rPr lang="en-US" sz="1200" b="0" i="0" u="none" strike="noStrike" kern="1200" baseline="0" dirty="0">
                          <a:solidFill>
                            <a:schemeClr val="tx1"/>
                          </a:solidFill>
                          <a:latin typeface="+mn-lt"/>
                          <a:ea typeface="+mn-ea"/>
                          <a:cs typeface="+mn-cs"/>
                        </a:rPr>
                        <a:t>Rest</a:t>
                      </a:r>
                    </a:p>
                    <a:p>
                      <a:r>
                        <a:rPr lang="en-US" sz="1200" b="0" i="0" u="none" strike="noStrike" kern="1200" baseline="0" dirty="0">
                          <a:solidFill>
                            <a:schemeClr val="tx1"/>
                          </a:solidFill>
                          <a:latin typeface="+mn-lt"/>
                          <a:ea typeface="+mn-ea"/>
                          <a:cs typeface="+mn-cs"/>
                        </a:rPr>
                        <a:t>of the world</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Total</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007043"/>
                  </a:ext>
                </a:extLst>
              </a:tr>
              <a:tr h="255240">
                <a:tc>
                  <a:txBody>
                    <a:bodyPr/>
                    <a:lstStyle/>
                    <a:p>
                      <a:endParaRPr lang="en-US" sz="1200"/>
                    </a:p>
                  </a:txBody>
                  <a:tcPr marL="0" marR="0" marT="0" marB="0" anchor="b">
                    <a:lnL>
                      <a:noFill/>
                    </a:lnL>
                    <a:lnR>
                      <a:noFill/>
                    </a:lnR>
                    <a:lnT>
                      <a:noFill/>
                    </a:lnT>
                    <a:lnB>
                      <a:noFill/>
                    </a:lnB>
                  </a:tcPr>
                </a:tc>
                <a:tc>
                  <a:txBody>
                    <a:bodyPr/>
                    <a:lstStyle/>
                    <a:p>
                      <a:pPr marL="0" marR="0" algn="just">
                        <a:lnSpc>
                          <a:spcPct val="115000"/>
                        </a:lnSpc>
                        <a:spcBef>
                          <a:spcPts val="0"/>
                        </a:spcBef>
                        <a:spcAft>
                          <a:spcPts val="0"/>
                        </a:spcAft>
                      </a:pP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5-33,</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38,39,</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59235842"/>
                  </a:ext>
                </a:extLst>
              </a:tr>
              <a:tr h="182880">
                <a:tc>
                  <a:txBody>
                    <a:bodyPr/>
                    <a:lstStyle/>
                    <a:p>
                      <a:pPr algn="just">
                        <a:lnSpc>
                          <a:spcPct val="115000"/>
                        </a:lnSpc>
                      </a:pPr>
                      <a:endParaRPr lang="en-US" sz="1200">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n-US" sz="1200" dirty="0">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1-3</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41-43</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35</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36</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37</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45-99</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Total</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45938966"/>
                  </a:ext>
                </a:extLst>
              </a:tr>
              <a:tr h="201168">
                <a:tc rowSpan="16">
                  <a:txBody>
                    <a:bodyPr/>
                    <a:lstStyle/>
                    <a:p>
                      <a:pPr algn="ctr"/>
                      <a:r>
                        <a:rPr lang="en-US" sz="1200" b="0" i="0" u="none" strike="noStrike" kern="1200" baseline="0" dirty="0">
                          <a:solidFill>
                            <a:schemeClr val="tx1"/>
                          </a:solidFill>
                          <a:latin typeface="+mn-lt"/>
                          <a:ea typeface="+mn-ea"/>
                          <a:cs typeface="+mn-cs"/>
                        </a:rPr>
                        <a:t>From the environment</a:t>
                      </a:r>
                      <a:endParaRPr lang="en-US" sz="1200" dirty="0">
                        <a:latin typeface="Arial"/>
                        <a:ea typeface="Calibri"/>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solidFill>
                            <a:srgbClr val="000000"/>
                          </a:solidFill>
                          <a:latin typeface="Arial Narrow"/>
                          <a:ea typeface="Times New Roman"/>
                        </a:rPr>
                        <a:t>1. </a:t>
                      </a:r>
                      <a:r>
                        <a:rPr lang="en-US" sz="1200" b="1" i="0" u="none" strike="noStrike" kern="1200" baseline="0" dirty="0">
                          <a:solidFill>
                            <a:schemeClr val="tx1"/>
                          </a:solidFill>
                          <a:latin typeface="+mn-lt"/>
                          <a:ea typeface="+mn-ea"/>
                          <a:cs typeface="+mn-cs"/>
                        </a:rPr>
                        <a:t>Total abstraction </a:t>
                      </a:r>
                      <a:r>
                        <a:rPr lang="en-US" sz="1200" b="1" dirty="0">
                          <a:solidFill>
                            <a:srgbClr val="000000"/>
                          </a:solidFill>
                          <a:latin typeface="Arial Narrow"/>
                          <a:ea typeface="Times New Roman"/>
                        </a:rPr>
                        <a:t>(=1.a+1.b = 1.i+1.ii)</a:t>
                      </a:r>
                      <a:endParaRPr lang="en-US" sz="1200" b="1"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1200" b="1" dirty="0">
                          <a:solidFill>
                            <a:srgbClr val="000000"/>
                          </a:solidFill>
                          <a:latin typeface="Arial Narrow"/>
                          <a:ea typeface="Times New Roman"/>
                        </a:rPr>
                        <a:t>12</a:t>
                      </a:r>
                      <a:r>
                        <a:rPr lang="en-US" sz="1200" b="1" dirty="0">
                          <a:solidFill>
                            <a:srgbClr val="000000"/>
                          </a:solidFill>
                          <a:latin typeface="Arial Narrow"/>
                          <a:ea typeface="Times New Roman"/>
                        </a:rPr>
                        <a:t>.</a:t>
                      </a:r>
                      <a:r>
                        <a:rPr lang="bg-BG" sz="1200" b="1" dirty="0">
                          <a:solidFill>
                            <a:srgbClr val="000000"/>
                          </a:solidFill>
                          <a:latin typeface="Arial Narrow"/>
                          <a:ea typeface="Times New Roman"/>
                        </a:rPr>
                        <a:t>66</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6.02</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63.87</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73.40</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0</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0</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155.24</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0.24</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155.49</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960840"/>
                  </a:ext>
                </a:extLst>
              </a:tr>
              <a:tr h="195816">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1.a. </a:t>
                      </a:r>
                      <a:r>
                        <a:rPr lang="en-US" sz="1200" b="0" i="0" u="none" strike="noStrike" kern="1200" baseline="0" dirty="0">
                          <a:solidFill>
                            <a:schemeClr val="tx1"/>
                          </a:solidFill>
                          <a:latin typeface="+mn-lt"/>
                          <a:ea typeface="+mn-ea"/>
                          <a:cs typeface="+mn-cs"/>
                        </a:rPr>
                        <a:t>Abstraction for own use</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1200" dirty="0">
                          <a:solidFill>
                            <a:srgbClr val="000000"/>
                          </a:solidFill>
                          <a:latin typeface="Arial Narrow"/>
                          <a:ea typeface="Times New Roman"/>
                        </a:rPr>
                        <a:t>12</a:t>
                      </a:r>
                      <a:r>
                        <a:rPr lang="en-US" sz="1200" dirty="0">
                          <a:solidFill>
                            <a:srgbClr val="000000"/>
                          </a:solidFill>
                          <a:latin typeface="Arial Narrow"/>
                          <a:ea typeface="Times New Roman"/>
                        </a:rPr>
                        <a:t>.</a:t>
                      </a:r>
                      <a:r>
                        <a:rPr lang="bg-BG" sz="1200" dirty="0">
                          <a:solidFill>
                            <a:srgbClr val="000000"/>
                          </a:solidFill>
                          <a:latin typeface="Arial Narrow"/>
                          <a:ea typeface="Times New Roman"/>
                        </a:rPr>
                        <a:t>66</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6.02</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63.87</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81.84</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81.84</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103180"/>
                  </a:ext>
                </a:extLst>
              </a:tr>
              <a:tr h="195816">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1.b. </a:t>
                      </a:r>
                      <a:r>
                        <a:rPr lang="en-US" sz="1200" b="0" i="0" u="none" strike="noStrike" kern="1200" baseline="0" dirty="0">
                          <a:solidFill>
                            <a:schemeClr val="tx1"/>
                          </a:solidFill>
                          <a:latin typeface="+mn-lt"/>
                          <a:ea typeface="+mn-ea"/>
                          <a:cs typeface="+mn-cs"/>
                        </a:rPr>
                        <a:t>Abstraction for distribution</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73.40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73.40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73.40</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266272"/>
                  </a:ext>
                </a:extLst>
              </a:tr>
              <a:tr h="294168">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1.i. </a:t>
                      </a:r>
                      <a:r>
                        <a:rPr lang="en-US" sz="1200" b="0" i="0" u="none" strike="noStrike" kern="1200" baseline="0" dirty="0">
                          <a:solidFill>
                            <a:schemeClr val="tx1"/>
                          </a:solidFill>
                          <a:latin typeface="+mn-lt"/>
                          <a:ea typeface="+mn-ea"/>
                          <a:cs typeface="+mn-cs"/>
                        </a:rPr>
                        <a:t>From inland water resources:</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1200" b="1">
                          <a:solidFill>
                            <a:srgbClr val="000000"/>
                          </a:solidFill>
                          <a:latin typeface="Arial Narrow"/>
                          <a:ea typeface="Times New Roman"/>
                        </a:rPr>
                        <a:t>12</a:t>
                      </a:r>
                      <a:r>
                        <a:rPr lang="en-US" sz="1200" b="1">
                          <a:solidFill>
                            <a:srgbClr val="000000"/>
                          </a:solidFill>
                          <a:latin typeface="Arial Narrow"/>
                          <a:ea typeface="Times New Roman"/>
                        </a:rPr>
                        <a:t>.</a:t>
                      </a:r>
                      <a:r>
                        <a:rPr lang="bg-BG" sz="1200" b="1">
                          <a:solidFill>
                            <a:srgbClr val="000000"/>
                          </a:solidFill>
                          <a:latin typeface="Arial Narrow"/>
                          <a:ea typeface="Times New Roman"/>
                        </a:rPr>
                        <a:t>66</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6.02</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63.87</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73.40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155.24</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0.24</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155.49</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547506"/>
                  </a:ext>
                </a:extLst>
              </a:tr>
              <a:tr h="228600">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1.i.1 </a:t>
                      </a:r>
                      <a:r>
                        <a:rPr lang="en-US" sz="1200" b="0" i="0" u="none" strike="noStrike" kern="1200" baseline="0" dirty="0">
                          <a:solidFill>
                            <a:schemeClr val="tx1"/>
                          </a:solidFill>
                          <a:latin typeface="+mn-lt"/>
                          <a:ea typeface="+mn-ea"/>
                          <a:cs typeface="+mn-cs"/>
                        </a:rPr>
                        <a:t>Surface water</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63.87</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66.32</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130.19</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130.19</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885490"/>
                  </a:ext>
                </a:extLst>
              </a:tr>
              <a:tr h="195816">
                <a:tc vMerge="1">
                  <a:txBody>
                    <a:bodyPr/>
                    <a:lstStyle/>
                    <a:p>
                      <a:endParaRPr lang="en-US"/>
                    </a:p>
                  </a:txBody>
                  <a:tcPr/>
                </a:tc>
                <a:tc>
                  <a:txBody>
                    <a:bodyPr/>
                    <a:lstStyle/>
                    <a:p>
                      <a:pPr marL="0" marR="0" algn="ctr">
                        <a:lnSpc>
                          <a:spcPct val="115000"/>
                        </a:lnSpc>
                        <a:spcBef>
                          <a:spcPts val="0"/>
                        </a:spcBef>
                        <a:spcAft>
                          <a:spcPts val="0"/>
                        </a:spcAft>
                      </a:pPr>
                      <a:r>
                        <a:rPr lang="en-US" sz="1200" i="1" dirty="0">
                          <a:solidFill>
                            <a:srgbClr val="000000"/>
                          </a:solidFill>
                          <a:latin typeface="Arial Narrow"/>
                          <a:ea typeface="Times New Roman"/>
                        </a:rPr>
                        <a:t>From </a:t>
                      </a:r>
                      <a:r>
                        <a:rPr lang="en-US" sz="1200" i="1" dirty="0" err="1">
                          <a:solidFill>
                            <a:srgbClr val="000000"/>
                          </a:solidFill>
                          <a:latin typeface="Arial Narrow"/>
                          <a:ea typeface="Times New Roman"/>
                        </a:rPr>
                        <a:t>Vit</a:t>
                      </a:r>
                      <a:r>
                        <a:rPr lang="en-US" sz="1200" i="1" baseline="0" dirty="0">
                          <a:solidFill>
                            <a:srgbClr val="000000"/>
                          </a:solidFill>
                          <a:latin typeface="Arial Narrow"/>
                          <a:ea typeface="Times New Roman"/>
                        </a:rPr>
                        <a:t> river to HPP </a:t>
                      </a:r>
                      <a:r>
                        <a:rPr lang="en-US" sz="1200" i="1" baseline="0" dirty="0" err="1">
                          <a:solidFill>
                            <a:srgbClr val="000000"/>
                          </a:solidFill>
                          <a:latin typeface="Arial Narrow"/>
                          <a:ea typeface="Times New Roman"/>
                        </a:rPr>
                        <a:t>Rakita</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50.39</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107958"/>
                  </a:ext>
                </a:extLst>
              </a:tr>
              <a:tr h="195816">
                <a:tc vMerge="1">
                  <a:txBody>
                    <a:bodyPr/>
                    <a:lstStyle/>
                    <a:p>
                      <a:endParaRPr lang="en-US"/>
                    </a:p>
                  </a:txBody>
                  <a:tcPr/>
                </a:tc>
                <a:tc>
                  <a:txBody>
                    <a:bodyPr/>
                    <a:lstStyle/>
                    <a:p>
                      <a:pPr marL="0" marR="0" algn="ctr">
                        <a:lnSpc>
                          <a:spcPct val="115000"/>
                        </a:lnSpc>
                        <a:spcBef>
                          <a:spcPts val="0"/>
                        </a:spcBef>
                        <a:spcAft>
                          <a:spcPts val="0"/>
                        </a:spcAft>
                      </a:pPr>
                      <a:r>
                        <a:rPr lang="en-US" sz="1200" i="1" dirty="0">
                          <a:solidFill>
                            <a:srgbClr val="000000"/>
                          </a:solidFill>
                          <a:latin typeface="Arial Narrow"/>
                          <a:ea typeface="Times New Roman"/>
                        </a:rPr>
                        <a:t>-from reservoirs to industry</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latin typeface="Arial Narrow"/>
                          <a:ea typeface="Times New Roman"/>
                        </a:rPr>
                        <a:t>2.65</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388574"/>
                  </a:ext>
                </a:extLst>
              </a:tr>
              <a:tr h="195816">
                <a:tc vMerge="1">
                  <a:txBody>
                    <a:bodyPr/>
                    <a:lstStyle/>
                    <a:p>
                      <a:endParaRPr lang="en-US"/>
                    </a:p>
                  </a:txBody>
                  <a:tcPr/>
                </a:tc>
                <a:tc>
                  <a:txBody>
                    <a:bodyPr/>
                    <a:lstStyle/>
                    <a:p>
                      <a:pPr marL="0" marR="0" algn="ctr">
                        <a:lnSpc>
                          <a:spcPct val="115000"/>
                        </a:lnSpc>
                        <a:spcBef>
                          <a:spcPts val="0"/>
                        </a:spcBef>
                        <a:spcAft>
                          <a:spcPts val="0"/>
                        </a:spcAft>
                      </a:pPr>
                      <a:r>
                        <a:rPr lang="en-US" sz="1200" i="1" dirty="0">
                          <a:solidFill>
                            <a:srgbClr val="000000"/>
                          </a:solidFill>
                          <a:latin typeface="Arial Narrow"/>
                          <a:ea typeface="Times New Roman"/>
                        </a:rPr>
                        <a:t>-from reservoirs to</a:t>
                      </a:r>
                      <a:r>
                        <a:rPr lang="en-US" sz="1200" i="1" baseline="0" dirty="0">
                          <a:solidFill>
                            <a:srgbClr val="000000"/>
                          </a:solidFill>
                          <a:latin typeface="Arial Narrow"/>
                          <a:ea typeface="Times New Roman"/>
                        </a:rPr>
                        <a:t> irrigation</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13.28</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61097"/>
                  </a:ext>
                </a:extLst>
              </a:tr>
              <a:tr h="195816">
                <a:tc vMerge="1">
                  <a:txBody>
                    <a:bodyPr/>
                    <a:lstStyle/>
                    <a:p>
                      <a:endParaRPr lang="en-US"/>
                    </a:p>
                  </a:txBody>
                  <a:tcPr/>
                </a:tc>
                <a:tc>
                  <a:txBody>
                    <a:bodyPr/>
                    <a:lstStyle/>
                    <a:p>
                      <a:pPr marL="0" marR="0" algn="ctr">
                        <a:lnSpc>
                          <a:spcPct val="115000"/>
                        </a:lnSpc>
                        <a:spcBef>
                          <a:spcPts val="0"/>
                        </a:spcBef>
                        <a:spcAft>
                          <a:spcPts val="0"/>
                        </a:spcAft>
                      </a:pPr>
                      <a:r>
                        <a:rPr lang="en-US" sz="1200" i="1" dirty="0">
                          <a:solidFill>
                            <a:srgbClr val="000000"/>
                          </a:solidFill>
                          <a:latin typeface="Arial Narrow"/>
                          <a:ea typeface="Times New Roman"/>
                        </a:rPr>
                        <a:t>-from reservoirs to HPPs</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63.87</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649680"/>
                  </a:ext>
                </a:extLst>
              </a:tr>
              <a:tr h="195816">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1.i.2 </a:t>
                      </a:r>
                      <a:r>
                        <a:rPr lang="en-US" sz="1200" b="0" i="0" u="none" strike="noStrike" kern="1200" baseline="0" dirty="0">
                          <a:solidFill>
                            <a:schemeClr val="tx1"/>
                          </a:solidFill>
                          <a:latin typeface="+mn-lt"/>
                          <a:ea typeface="+mn-ea"/>
                          <a:cs typeface="+mn-cs"/>
                        </a:rPr>
                        <a:t>Groundwater</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0.00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6.02</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0.00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7.08</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13.10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13.10</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500006"/>
                  </a:ext>
                </a:extLst>
              </a:tr>
              <a:tr h="195816">
                <a:tc vMerge="1">
                  <a:txBody>
                    <a:bodyPr/>
                    <a:lstStyle/>
                    <a:p>
                      <a:endParaRPr lang="en-US"/>
                    </a:p>
                  </a:txBody>
                  <a:tcPr/>
                </a:tc>
                <a:tc>
                  <a:txBody>
                    <a:bodyPr/>
                    <a:lstStyle/>
                    <a:p>
                      <a:pPr marL="0" marR="0" algn="ctr">
                        <a:lnSpc>
                          <a:spcPct val="115000"/>
                        </a:lnSpc>
                        <a:spcBef>
                          <a:spcPts val="0"/>
                        </a:spcBef>
                        <a:spcAft>
                          <a:spcPts val="0"/>
                        </a:spcAft>
                      </a:pPr>
                      <a:r>
                        <a:rPr lang="en-US" sz="1200" i="1" dirty="0">
                          <a:solidFill>
                            <a:srgbClr val="000000"/>
                          </a:solidFill>
                          <a:latin typeface="Arial Narrow"/>
                          <a:ea typeface="Calibri"/>
                        </a:rPr>
                        <a:t>For</a:t>
                      </a:r>
                      <a:r>
                        <a:rPr lang="en-US" sz="1200" i="1" baseline="0" dirty="0">
                          <a:solidFill>
                            <a:srgbClr val="000000"/>
                          </a:solidFill>
                          <a:latin typeface="Arial Narrow"/>
                          <a:ea typeface="Calibri"/>
                        </a:rPr>
                        <a:t> public water supply</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7.08</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0.24</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237212"/>
                  </a:ext>
                </a:extLst>
              </a:tr>
              <a:tr h="195816">
                <a:tc vMerge="1">
                  <a:txBody>
                    <a:bodyPr/>
                    <a:lstStyle/>
                    <a:p>
                      <a:endParaRPr lang="en-US"/>
                    </a:p>
                  </a:txBody>
                  <a:tcPr/>
                </a:tc>
                <a:tc>
                  <a:txBody>
                    <a:bodyPr/>
                    <a:lstStyle/>
                    <a:p>
                      <a:pPr marL="0" marR="0" algn="ctr">
                        <a:lnSpc>
                          <a:spcPct val="115000"/>
                        </a:lnSpc>
                        <a:spcBef>
                          <a:spcPts val="0"/>
                        </a:spcBef>
                        <a:spcAft>
                          <a:spcPts val="0"/>
                        </a:spcAft>
                      </a:pPr>
                      <a:r>
                        <a:rPr lang="en-US" sz="1200" i="1" dirty="0">
                          <a:solidFill>
                            <a:srgbClr val="000000"/>
                          </a:solidFill>
                          <a:latin typeface="Arial Narrow"/>
                          <a:ea typeface="Times New Roman"/>
                        </a:rPr>
                        <a:t>For industry</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6.02</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845194"/>
                  </a:ext>
                </a:extLst>
              </a:tr>
              <a:tr h="195816">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1.i.3 </a:t>
                      </a:r>
                      <a:r>
                        <a:rPr lang="en-US" sz="1200" b="0" i="0" u="none" strike="noStrike" kern="1200" baseline="0" dirty="0">
                          <a:solidFill>
                            <a:schemeClr val="tx1"/>
                          </a:solidFill>
                          <a:latin typeface="+mn-lt"/>
                          <a:ea typeface="+mn-ea"/>
                          <a:cs typeface="+mn-cs"/>
                        </a:rPr>
                        <a:t>Soil water</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1200">
                          <a:solidFill>
                            <a:srgbClr val="000000"/>
                          </a:solidFill>
                          <a:latin typeface="Arial Narrow"/>
                          <a:ea typeface="Times New Roman"/>
                        </a:rPr>
                        <a:t>12</a:t>
                      </a:r>
                      <a:r>
                        <a:rPr lang="en-US" sz="1200">
                          <a:solidFill>
                            <a:srgbClr val="000000"/>
                          </a:solidFill>
                          <a:latin typeface="Arial Narrow"/>
                          <a:ea typeface="Times New Roman"/>
                        </a:rPr>
                        <a:t>.</a:t>
                      </a:r>
                      <a:r>
                        <a:rPr lang="bg-BG" sz="1200">
                          <a:solidFill>
                            <a:srgbClr val="000000"/>
                          </a:solidFill>
                          <a:latin typeface="Arial Narrow"/>
                          <a:ea typeface="Times New Roman"/>
                        </a:rPr>
                        <a:t>25</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1200" b="1">
                          <a:solidFill>
                            <a:srgbClr val="000000"/>
                          </a:solidFill>
                          <a:latin typeface="Arial Narrow"/>
                          <a:ea typeface="Times New Roman"/>
                        </a:rPr>
                        <a:t>12</a:t>
                      </a:r>
                      <a:r>
                        <a:rPr lang="en-US" sz="1200" b="1">
                          <a:solidFill>
                            <a:srgbClr val="000000"/>
                          </a:solidFill>
                          <a:latin typeface="Arial Narrow"/>
                          <a:ea typeface="Times New Roman"/>
                        </a:rPr>
                        <a:t>.</a:t>
                      </a:r>
                      <a:r>
                        <a:rPr lang="bg-BG" sz="1200" b="1">
                          <a:solidFill>
                            <a:srgbClr val="000000"/>
                          </a:solidFill>
                          <a:latin typeface="Arial Narrow"/>
                          <a:ea typeface="Times New Roman"/>
                        </a:rPr>
                        <a:t>25</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bg-BG" sz="1200" b="1" dirty="0">
                          <a:solidFill>
                            <a:srgbClr val="000000"/>
                          </a:solidFill>
                          <a:latin typeface="Arial Narrow"/>
                          <a:ea typeface="Times New Roman"/>
                        </a:rPr>
                        <a:t>12</a:t>
                      </a:r>
                      <a:r>
                        <a:rPr lang="en-US" sz="1200" b="1" dirty="0">
                          <a:solidFill>
                            <a:srgbClr val="000000"/>
                          </a:solidFill>
                          <a:latin typeface="Arial Narrow"/>
                          <a:ea typeface="Times New Roman"/>
                        </a:rPr>
                        <a:t>.</a:t>
                      </a:r>
                      <a:r>
                        <a:rPr lang="bg-BG" sz="1200" b="1" dirty="0">
                          <a:solidFill>
                            <a:srgbClr val="000000"/>
                          </a:solidFill>
                          <a:latin typeface="Arial Narrow"/>
                          <a:ea typeface="Times New Roman"/>
                        </a:rPr>
                        <a:t>25</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472117"/>
                  </a:ext>
                </a:extLst>
              </a:tr>
              <a:tr h="195816">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1.ii. From others:</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0.00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0.00</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843011"/>
                  </a:ext>
                </a:extLst>
              </a:tr>
              <a:tr h="195816">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1.ii.1 </a:t>
                      </a:r>
                      <a:r>
                        <a:rPr lang="en-US" sz="1200" b="0" i="0" u="none" strike="noStrike" kern="1200" baseline="0" dirty="0">
                          <a:solidFill>
                            <a:schemeClr val="tx1"/>
                          </a:solidFill>
                          <a:latin typeface="+mn-lt"/>
                          <a:ea typeface="+mn-ea"/>
                          <a:cs typeface="+mn-cs"/>
                        </a:rPr>
                        <a:t>Collection of precipitation</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0.00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565485"/>
                  </a:ext>
                </a:extLst>
              </a:tr>
              <a:tr h="195816">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    1.ii.2 </a:t>
                      </a:r>
                      <a:r>
                        <a:rPr lang="en-US" sz="1200" b="0" i="0" u="none" strike="noStrike" kern="1200" baseline="0" dirty="0">
                          <a:solidFill>
                            <a:schemeClr val="tx1"/>
                          </a:solidFill>
                          <a:latin typeface="+mn-lt"/>
                          <a:ea typeface="+mn-ea"/>
                          <a:cs typeface="+mn-cs"/>
                        </a:rPr>
                        <a:t>Abstraction from the sea</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0.00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080413"/>
                  </a:ext>
                </a:extLst>
              </a:tr>
              <a:tr h="284424">
                <a:tc rowSpan="3">
                  <a:txBody>
                    <a:bodyPr/>
                    <a:lstStyle/>
                    <a:p>
                      <a:pPr algn="ctr"/>
                      <a:r>
                        <a:rPr lang="en-US" sz="1200" b="0" i="0" u="none" strike="noStrike" kern="1200" baseline="0" dirty="0">
                          <a:solidFill>
                            <a:schemeClr val="tx1"/>
                          </a:solidFill>
                          <a:latin typeface="+mn-lt"/>
                          <a:ea typeface="+mn-ea"/>
                          <a:cs typeface="+mn-cs"/>
                        </a:rPr>
                        <a:t>Within the</a:t>
                      </a:r>
                    </a:p>
                    <a:p>
                      <a:pPr algn="ctr"/>
                      <a:r>
                        <a:rPr lang="en-US" sz="1200" b="0" i="0" u="none" strike="noStrike" kern="1200" baseline="0" dirty="0">
                          <a:solidFill>
                            <a:schemeClr val="tx1"/>
                          </a:solidFill>
                          <a:latin typeface="+mn-lt"/>
                          <a:ea typeface="+mn-ea"/>
                          <a:cs typeface="+mn-cs"/>
                        </a:rPr>
                        <a:t>economy</a:t>
                      </a:r>
                      <a:endParaRPr lang="en-US" sz="1200" dirty="0">
                        <a:latin typeface="Arial"/>
                        <a:ea typeface="Calibri"/>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solidFill>
                            <a:srgbClr val="000000"/>
                          </a:solidFill>
                          <a:latin typeface="Arial Narrow"/>
                          <a:ea typeface="Times New Roman"/>
                        </a:rPr>
                        <a:t>2. </a:t>
                      </a:r>
                      <a:r>
                        <a:rPr lang="en-US" sz="1200" b="1" i="0" u="none" strike="noStrike" kern="1200" baseline="0" dirty="0">
                          <a:solidFill>
                            <a:schemeClr val="tx1"/>
                          </a:solidFill>
                          <a:latin typeface="+mn-lt"/>
                          <a:ea typeface="+mn-ea"/>
                          <a:cs typeface="+mn-cs"/>
                        </a:rPr>
                        <a:t>Use of water received from other economic units</a:t>
                      </a:r>
                      <a:endParaRPr lang="en-US" sz="1200" b="1"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Arial Narrow"/>
                          <a:ea typeface="Times New Roman"/>
                        </a:rPr>
                        <a:t>8.65</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Arial Narrow"/>
                          <a:ea typeface="Times New Roman"/>
                        </a:rPr>
                        <a:t>2.23</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Arial Narrow"/>
                          <a:ea typeface="Times New Roman"/>
                        </a:rPr>
                        <a:t>32.32</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latin typeface="Arial Narrow"/>
                          <a:ea typeface="Times New Roman"/>
                        </a:rPr>
                        <a:t>12.30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Arial Narrow"/>
                          <a:ea typeface="Times New Roman"/>
                        </a:rPr>
                        <a:t>9.99</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Arial Narrow"/>
                          <a:ea typeface="Times New Roman"/>
                        </a:rPr>
                        <a:t>2.39</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r>
                        <a:rPr lang="bg-BG" sz="1200" b="1">
                          <a:solidFill>
                            <a:srgbClr val="000000"/>
                          </a:solidFill>
                          <a:latin typeface="Arial Narrow"/>
                          <a:ea typeface="Times New Roman"/>
                        </a:rPr>
                        <a:t>67.56</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Arial Narrow"/>
                          <a:ea typeface="Times New Roman"/>
                        </a:rPr>
                        <a:t>7.00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Arial Narrow"/>
                          <a:ea typeface="Times New Roman"/>
                        </a:rPr>
                        <a:t> </a:t>
                      </a:r>
                      <a:r>
                        <a:rPr lang="bg-BG" sz="1200">
                          <a:latin typeface="Arial Narrow"/>
                          <a:ea typeface="Times New Roman"/>
                        </a:rPr>
                        <a:t>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1200" b="1" dirty="0">
                          <a:solidFill>
                            <a:srgbClr val="000000"/>
                          </a:solidFill>
                          <a:latin typeface="Arial Narrow"/>
                          <a:ea typeface="Times New Roman"/>
                        </a:rPr>
                        <a:t>74.55</a:t>
                      </a: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029552"/>
                  </a:ext>
                </a:extLst>
              </a:tr>
              <a:tr h="195816">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2.а. </a:t>
                      </a:r>
                      <a:r>
                        <a:rPr lang="en-US" sz="1200" b="0" i="0" u="none" strike="noStrike" kern="1200" baseline="0" dirty="0">
                          <a:solidFill>
                            <a:schemeClr val="tx1"/>
                          </a:solidFill>
                          <a:latin typeface="+mn-lt"/>
                          <a:ea typeface="+mn-ea"/>
                          <a:cs typeface="+mn-cs"/>
                        </a:rPr>
                        <a:t>Reused water</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788403"/>
                  </a:ext>
                </a:extLst>
              </a:tr>
              <a:tr h="391632">
                <a:tc vMerge="1">
                  <a:txBody>
                    <a:bodyPr/>
                    <a:lstStyle/>
                    <a:p>
                      <a:endParaRPr lang="en-US"/>
                    </a:p>
                  </a:txBody>
                  <a:tcPr/>
                </a:tc>
                <a:tc>
                  <a:txBody>
                    <a:bodyPr/>
                    <a:lstStyle/>
                    <a:p>
                      <a:pPr marL="0" marR="0" algn="l">
                        <a:lnSpc>
                          <a:spcPct val="115000"/>
                        </a:lnSpc>
                        <a:spcBef>
                          <a:spcPts val="0"/>
                        </a:spcBef>
                        <a:spcAft>
                          <a:spcPts val="0"/>
                        </a:spcAft>
                      </a:pPr>
                      <a:r>
                        <a:rPr lang="en-US" sz="1200" dirty="0">
                          <a:solidFill>
                            <a:srgbClr val="000000"/>
                          </a:solidFill>
                          <a:latin typeface="Arial Narrow"/>
                          <a:ea typeface="Times New Roman"/>
                        </a:rPr>
                        <a:t>2.b. </a:t>
                      </a:r>
                      <a:r>
                        <a:rPr lang="en-US" sz="1200" b="0" i="0" u="none" strike="noStrike" kern="1200" baseline="0" dirty="0">
                          <a:solidFill>
                            <a:schemeClr val="tx1"/>
                          </a:solidFill>
                          <a:latin typeface="+mn-lt"/>
                          <a:ea typeface="+mn-ea"/>
                          <a:cs typeface="+mn-cs"/>
                        </a:rPr>
                        <a:t>Wastewater to sewerage</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Narrow"/>
                          <a:ea typeface="Times New Roman"/>
                        </a:rPr>
                        <a:t> </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877421"/>
                  </a:ext>
                </a:extLst>
              </a:tr>
              <a:tr h="391632">
                <a:tc gridSpan="2">
                  <a:txBody>
                    <a:bodyPr/>
                    <a:lstStyle/>
                    <a:p>
                      <a:pPr marL="0" marR="0" algn="l">
                        <a:lnSpc>
                          <a:spcPct val="115000"/>
                        </a:lnSpc>
                        <a:spcBef>
                          <a:spcPts val="0"/>
                        </a:spcBef>
                        <a:spcAft>
                          <a:spcPts val="0"/>
                        </a:spcAft>
                      </a:pPr>
                      <a:r>
                        <a:rPr lang="en-US" sz="1200" b="1" dirty="0">
                          <a:solidFill>
                            <a:srgbClr val="000000"/>
                          </a:solidFill>
                          <a:latin typeface="Arial Narrow"/>
                          <a:ea typeface="Times New Roman"/>
                        </a:rPr>
                        <a:t>3. </a:t>
                      </a:r>
                      <a:r>
                        <a:rPr lang="en-US" sz="1200" b="0" i="0" u="none" strike="noStrike" kern="1200" baseline="0" dirty="0">
                          <a:solidFill>
                            <a:schemeClr val="tx1"/>
                          </a:solidFill>
                          <a:latin typeface="+mn-lt"/>
                          <a:ea typeface="+mn-ea"/>
                          <a:cs typeface="+mn-cs"/>
                        </a:rPr>
                        <a:t>Total use of water </a:t>
                      </a:r>
                      <a:r>
                        <a:rPr lang="en-US" sz="1200" b="1" dirty="0">
                          <a:solidFill>
                            <a:srgbClr val="000000"/>
                          </a:solidFill>
                          <a:latin typeface="Arial Narrow"/>
                          <a:ea typeface="Times New Roman"/>
                        </a:rPr>
                        <a:t>(=1+2)</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bg-BG" sz="1200" b="1" dirty="0">
                          <a:solidFill>
                            <a:srgbClr val="000000"/>
                          </a:solidFill>
                          <a:latin typeface="Arial Narrow"/>
                          <a:ea typeface="Times New Roman"/>
                        </a:rPr>
                        <a:t>20.90</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Narrow"/>
                          <a:ea typeface="Times New Roman"/>
                        </a:rPr>
                        <a:t>8.25</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96.19</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85.70</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5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9.99</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2.39</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 </a:t>
                      </a:r>
                      <a:r>
                        <a:rPr lang="bg-BG" sz="1200" b="1">
                          <a:solidFill>
                            <a:srgbClr val="000000"/>
                          </a:solidFill>
                          <a:latin typeface="Arial Narrow"/>
                          <a:ea typeface="Times New Roman"/>
                        </a:rPr>
                        <a:t>223.5</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Narrow"/>
                          <a:ea typeface="Times New Roman"/>
                        </a:rPr>
                        <a:t>7.24</a:t>
                      </a:r>
                      <a:endParaRPr lang="en-US" sz="120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1200" b="1" dirty="0">
                          <a:solidFill>
                            <a:srgbClr val="000000"/>
                          </a:solidFill>
                          <a:latin typeface="Arial Narrow"/>
                          <a:ea typeface="Times New Roman"/>
                        </a:rPr>
                        <a:t>0</a:t>
                      </a: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1200" b="1" dirty="0">
                          <a:solidFill>
                            <a:srgbClr val="000000"/>
                          </a:solidFill>
                          <a:latin typeface="Arial Narrow"/>
                          <a:ea typeface="Times New Roman"/>
                        </a:rPr>
                        <a:t>230.34</a:t>
                      </a:r>
                      <a:r>
                        <a:rPr lang="en-US" sz="1200" b="1" dirty="0">
                          <a:solidFill>
                            <a:srgbClr val="000000"/>
                          </a:solidFill>
                          <a:latin typeface="Arial Narrow"/>
                          <a:ea typeface="Times New Roman"/>
                        </a:rPr>
                        <a:t> </a:t>
                      </a:r>
                      <a:endParaRPr lang="en-US" sz="1200" dirty="0">
                        <a:latin typeface="Arial"/>
                        <a:ea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046342"/>
                  </a:ext>
                </a:extLst>
              </a:tr>
            </a:tbl>
          </a:graphicData>
        </a:graphic>
      </p:graphicFrame>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12" name="TextBox 11"/>
          <p:cNvSpPr txBox="1"/>
          <p:nvPr/>
        </p:nvSpPr>
        <p:spPr>
          <a:xfrm>
            <a:off x="196118" y="687435"/>
            <a:ext cx="3437353" cy="646331"/>
          </a:xfrm>
          <a:prstGeom prst="rect">
            <a:avLst/>
          </a:prstGeom>
          <a:noFill/>
        </p:spPr>
        <p:txBody>
          <a:bodyPr wrap="square" rtlCol="0">
            <a:spAutoFit/>
          </a:bodyPr>
          <a:lstStyle/>
          <a:p>
            <a:r>
              <a:rPr lang="en-US" b="1" dirty="0"/>
              <a:t>Physical use table</a:t>
            </a:r>
            <a:r>
              <a:rPr lang="bg-BG" b="1" dirty="0"/>
              <a:t> (</a:t>
            </a:r>
            <a:r>
              <a:rPr lang="en-US" b="1" dirty="0"/>
              <a:t>according to the model in</a:t>
            </a:r>
            <a:r>
              <a:rPr lang="bg-BG" b="1" dirty="0"/>
              <a:t> </a:t>
            </a:r>
            <a:r>
              <a:rPr lang="en-US" b="1" dirty="0"/>
              <a:t>SEEA-Water</a:t>
            </a:r>
            <a:r>
              <a:rPr lang="bg-BG" b="1" dirty="0"/>
              <a:t>)</a:t>
            </a:r>
            <a:endParaRPr lang="en-US" dirty="0"/>
          </a:p>
        </p:txBody>
      </p:sp>
      <p:sp>
        <p:nvSpPr>
          <p:cNvPr id="13" name="Rounded Rectangular Callout 12"/>
          <p:cNvSpPr/>
          <p:nvPr/>
        </p:nvSpPr>
        <p:spPr>
          <a:xfrm flipH="1">
            <a:off x="4800600" y="3870793"/>
            <a:ext cx="4343400" cy="2286000"/>
          </a:xfrm>
          <a:prstGeom prst="wedgeRoundRectCallout">
            <a:avLst>
              <a:gd name="adj1" fmla="val 41479"/>
              <a:gd name="adj2" fmla="val -57223"/>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p:nvPr/>
        </p:nvPicPr>
        <p:blipFill>
          <a:blip r:embed="rId7" cstate="print"/>
          <a:srcRect/>
          <a:stretch>
            <a:fillRect/>
          </a:stretch>
        </p:blipFill>
        <p:spPr bwMode="auto">
          <a:xfrm>
            <a:off x="4953000" y="4023193"/>
            <a:ext cx="3962400" cy="1828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20</a:t>
            </a:fld>
            <a:r>
              <a:rPr lang="en-US"/>
              <a:t> of 38</a:t>
            </a:r>
            <a:endParaRPr lang="en-US" dirty="0"/>
          </a:p>
        </p:txBody>
      </p:sp>
    </p:spTree>
    <p:extLst>
      <p:ext uri="{BB962C8B-B14F-4D97-AF65-F5344CB8AC3E}">
        <p14:creationId xmlns:p14="http://schemas.microsoft.com/office/powerpoint/2010/main" val="154601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xit" presetSubtype="544" fill="hold" grpId="1" nodeType="clickEffect">
                                  <p:stCondLst>
                                    <p:cond delay="0"/>
                                  </p:stCondLst>
                                  <p:childTnLst>
                                    <p:anim calcmode="lin" valueType="num">
                                      <p:cBhvr>
                                        <p:cTn id="16" dur="500"/>
                                        <p:tgtEl>
                                          <p:spTgt spid="13"/>
                                        </p:tgtEl>
                                        <p:attrNameLst>
                                          <p:attrName>ppt_w</p:attrName>
                                        </p:attrNameLst>
                                      </p:cBhvr>
                                      <p:tavLst>
                                        <p:tav tm="0">
                                          <p:val>
                                            <p:strVal val="ppt_w"/>
                                          </p:val>
                                        </p:tav>
                                        <p:tav tm="100000">
                                          <p:val>
                                            <p:fltVal val="0"/>
                                          </p:val>
                                        </p:tav>
                                      </p:tavLst>
                                    </p:anim>
                                    <p:anim calcmode="lin" valueType="num">
                                      <p:cBhvr>
                                        <p:cTn id="17" dur="500"/>
                                        <p:tgtEl>
                                          <p:spTgt spid="13"/>
                                        </p:tgtEl>
                                        <p:attrNameLst>
                                          <p:attrName>ppt_h</p:attrName>
                                        </p:attrNameLst>
                                      </p:cBhvr>
                                      <p:tavLst>
                                        <p:tav tm="0">
                                          <p:val>
                                            <p:strVal val="ppt_h"/>
                                          </p:val>
                                        </p:tav>
                                        <p:tav tm="100000">
                                          <p:val>
                                            <p:fltVal val="0"/>
                                          </p:val>
                                        </p:tav>
                                      </p:tavLst>
                                    </p:anim>
                                    <p:anim calcmode="lin" valueType="num">
                                      <p:cBhvr>
                                        <p:cTn id="18" dur="500"/>
                                        <p:tgtEl>
                                          <p:spTgt spid="13"/>
                                        </p:tgtEl>
                                        <p:attrNameLst>
                                          <p:attrName>ppt_x</p:attrName>
                                        </p:attrNameLst>
                                      </p:cBhvr>
                                      <p:tavLst>
                                        <p:tav tm="0">
                                          <p:val>
                                            <p:strVal val="ppt_x"/>
                                          </p:val>
                                        </p:tav>
                                        <p:tav tm="100000">
                                          <p:val>
                                            <p:fltVal val="0.5"/>
                                          </p:val>
                                        </p:tav>
                                      </p:tavLst>
                                    </p:anim>
                                    <p:anim calcmode="lin" valueType="num">
                                      <p:cBhvr>
                                        <p:cTn id="19" dur="500"/>
                                        <p:tgtEl>
                                          <p:spTgt spid="13"/>
                                        </p:tgtEl>
                                        <p:attrNameLst>
                                          <p:attrName>ppt_y</p:attrName>
                                        </p:attrNameLst>
                                      </p:cBhvr>
                                      <p:tavLst>
                                        <p:tav tm="0">
                                          <p:val>
                                            <p:strVal val="ppt_y"/>
                                          </p:val>
                                        </p:tav>
                                        <p:tav tm="100000">
                                          <p:val>
                                            <p:fltVal val="0.5"/>
                                          </p:val>
                                        </p:tav>
                                      </p:tavLst>
                                    </p:anim>
                                    <p:set>
                                      <p:cBhvr>
                                        <p:cTn id="20" dur="1" fill="hold">
                                          <p:stCondLst>
                                            <p:cond delay="499"/>
                                          </p:stCondLst>
                                        </p:cTn>
                                        <p:tgtEl>
                                          <p:spTgt spid="13"/>
                                        </p:tgtEl>
                                        <p:attrNameLst>
                                          <p:attrName>style.visibility</p:attrName>
                                        </p:attrNameLst>
                                      </p:cBhvr>
                                      <p:to>
                                        <p:strVal val="hidden"/>
                                      </p:to>
                                    </p:set>
                                  </p:childTnLst>
                                </p:cTn>
                              </p:par>
                              <p:par>
                                <p:cTn id="21" presetID="23" presetClass="exit" presetSubtype="544" fill="hold" nodeType="withEffect">
                                  <p:stCondLst>
                                    <p:cond delay="0"/>
                                  </p:stCondLst>
                                  <p:childTnLst>
                                    <p:anim calcmode="lin" valueType="num">
                                      <p:cBhvr>
                                        <p:cTn id="22" dur="500"/>
                                        <p:tgtEl>
                                          <p:spTgt spid="14"/>
                                        </p:tgtEl>
                                        <p:attrNameLst>
                                          <p:attrName>ppt_w</p:attrName>
                                        </p:attrNameLst>
                                      </p:cBhvr>
                                      <p:tavLst>
                                        <p:tav tm="0">
                                          <p:val>
                                            <p:strVal val="ppt_w"/>
                                          </p:val>
                                        </p:tav>
                                        <p:tav tm="100000">
                                          <p:val>
                                            <p:fltVal val="0"/>
                                          </p:val>
                                        </p:tav>
                                      </p:tavLst>
                                    </p:anim>
                                    <p:anim calcmode="lin" valueType="num">
                                      <p:cBhvr>
                                        <p:cTn id="23" dur="500"/>
                                        <p:tgtEl>
                                          <p:spTgt spid="14"/>
                                        </p:tgtEl>
                                        <p:attrNameLst>
                                          <p:attrName>ppt_h</p:attrName>
                                        </p:attrNameLst>
                                      </p:cBhvr>
                                      <p:tavLst>
                                        <p:tav tm="0">
                                          <p:val>
                                            <p:strVal val="ppt_h"/>
                                          </p:val>
                                        </p:tav>
                                        <p:tav tm="100000">
                                          <p:val>
                                            <p:fltVal val="0"/>
                                          </p:val>
                                        </p:tav>
                                      </p:tavLst>
                                    </p:anim>
                                    <p:anim calcmode="lin" valueType="num">
                                      <p:cBhvr>
                                        <p:cTn id="24" dur="500"/>
                                        <p:tgtEl>
                                          <p:spTgt spid="14"/>
                                        </p:tgtEl>
                                        <p:attrNameLst>
                                          <p:attrName>ppt_x</p:attrName>
                                        </p:attrNameLst>
                                      </p:cBhvr>
                                      <p:tavLst>
                                        <p:tav tm="0">
                                          <p:val>
                                            <p:strVal val="ppt_x"/>
                                          </p:val>
                                        </p:tav>
                                        <p:tav tm="100000">
                                          <p:val>
                                            <p:fltVal val="0.5"/>
                                          </p:val>
                                        </p:tav>
                                      </p:tavLst>
                                    </p:anim>
                                    <p:anim calcmode="lin" valueType="num">
                                      <p:cBhvr>
                                        <p:cTn id="25" dur="500"/>
                                        <p:tgtEl>
                                          <p:spTgt spid="14"/>
                                        </p:tgtEl>
                                        <p:attrNameLst>
                                          <p:attrName>ppt_y</p:attrName>
                                        </p:attrNameLst>
                                      </p:cBhvr>
                                      <p:tavLst>
                                        <p:tav tm="0">
                                          <p:val>
                                            <p:strVal val="ppt_y"/>
                                          </p:val>
                                        </p:tav>
                                        <p:tav tm="100000">
                                          <p:val>
                                            <p:fltVal val="0.5"/>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1181111"/>
          </a:xfrm>
        </p:spPr>
        <p:txBody>
          <a:bodyPr>
            <a:normAutofit fontScale="90000"/>
          </a:bodyPr>
          <a:lstStyle/>
          <a:p>
            <a:r>
              <a:rPr lang="en-GB" b="1" dirty="0"/>
              <a:t>Advantages of simulating data for filling in the SEEA-Water tables</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11" name="Rectangle 1"/>
          <p:cNvSpPr>
            <a:spLocks noChangeArrowheads="1"/>
          </p:cNvSpPr>
          <p:nvPr/>
        </p:nvSpPr>
        <p:spPr bwMode="auto">
          <a:xfrm>
            <a:off x="515815" y="2334147"/>
            <a:ext cx="8001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2763" lvl="4" indent="-342900" algn="just" eaLnBrk="0" fontAlgn="base" hangingPunct="0">
              <a:lnSpc>
                <a:spcPct val="150000"/>
              </a:lnSpc>
              <a:spcBef>
                <a:spcPct val="0"/>
              </a:spcBef>
              <a:spcAft>
                <a:spcPct val="0"/>
              </a:spcAft>
              <a:buFont typeface="+mj-lt"/>
              <a:buAutoNum type="arabicParenR"/>
            </a:pPr>
            <a:r>
              <a:rPr lang="en-US" sz="2000" dirty="0">
                <a:latin typeface="Arial" pitchFamily="34" charset="0"/>
                <a:ea typeface="Calibri" pitchFamily="34" charset="0"/>
                <a:cs typeface="Arial" pitchFamily="34" charset="0"/>
              </a:rPr>
              <a:t>Allows simulation and computation of missing data and/or to check credibility of excising data</a:t>
            </a:r>
            <a:r>
              <a:rPr lang="bg-BG" sz="2000" dirty="0">
                <a:latin typeface="Arial" pitchFamily="34" charset="0"/>
                <a:ea typeface="Calibri" pitchFamily="34" charset="0"/>
                <a:cs typeface="Arial" pitchFamily="34" charset="0"/>
              </a:rPr>
              <a:t>. </a:t>
            </a:r>
          </a:p>
          <a:p>
            <a:pPr marL="512763" lvl="4" indent="-342900" algn="just" eaLnBrk="0" fontAlgn="base" hangingPunct="0">
              <a:lnSpc>
                <a:spcPct val="150000"/>
              </a:lnSpc>
              <a:spcBef>
                <a:spcPct val="0"/>
              </a:spcBef>
              <a:spcAft>
                <a:spcPct val="0"/>
              </a:spcAft>
              <a:buFont typeface="+mj-lt"/>
              <a:buAutoNum type="arabicParenR"/>
            </a:pPr>
            <a:r>
              <a:rPr lang="en-US" sz="2000" dirty="0">
                <a:latin typeface="Arial" pitchFamily="34" charset="0"/>
                <a:ea typeface="Calibri" pitchFamily="34" charset="0"/>
                <a:cs typeface="Arial" pitchFamily="34" charset="0"/>
              </a:rPr>
              <a:t>Allows automations of the process of filling in the tables. In this way the room for errors is reduced significantly.</a:t>
            </a:r>
            <a:endParaRPr lang="bg-BG" sz="2000" dirty="0">
              <a:latin typeface="Arial" pitchFamily="34" charset="0"/>
              <a:ea typeface="Calibri"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r>
              <a:rPr lang="en-US"/>
              <a:t> of 38</a:t>
            </a:r>
            <a:endParaRPr lang="en-US" dirty="0"/>
          </a:p>
        </p:txBody>
      </p:sp>
    </p:spTree>
    <p:extLst>
      <p:ext uri="{BB962C8B-B14F-4D97-AF65-F5344CB8AC3E}">
        <p14:creationId xmlns:p14="http://schemas.microsoft.com/office/powerpoint/2010/main" val="674369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Optimization</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11"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bg-BG"/>
          </a:p>
        </p:txBody>
      </p:sp>
      <p:grpSp>
        <p:nvGrpSpPr>
          <p:cNvPr id="12" name="Group 35"/>
          <p:cNvGrpSpPr>
            <a:grpSpLocks/>
          </p:cNvGrpSpPr>
          <p:nvPr/>
        </p:nvGrpSpPr>
        <p:grpSpPr bwMode="auto">
          <a:xfrm>
            <a:off x="757258" y="3495901"/>
            <a:ext cx="7820040" cy="2670175"/>
            <a:chOff x="798863" y="3461821"/>
            <a:chExt cx="7820468" cy="2670689"/>
          </a:xfrm>
        </p:grpSpPr>
        <p:sp>
          <p:nvSpPr>
            <p:cNvPr id="13" name="Rectangle 28"/>
            <p:cNvSpPr>
              <a:spLocks noChangeArrowheads="1"/>
            </p:cNvSpPr>
            <p:nvPr/>
          </p:nvSpPr>
          <p:spPr bwMode="auto">
            <a:xfrm>
              <a:off x="3542063" y="5824021"/>
              <a:ext cx="681750" cy="290043"/>
            </a:xfrm>
            <a:prstGeom prst="rect">
              <a:avLst/>
            </a:prstGeom>
            <a:noFill/>
            <a:ln w="9525">
              <a:noFill/>
              <a:miter lim="800000"/>
              <a:headEnd/>
              <a:tailEnd/>
            </a:ln>
          </p:spPr>
          <p:txBody>
            <a:bodyPr tIns="0" bIns="0" anchor="b"/>
            <a:lstStyle/>
            <a:p>
              <a:pPr algn="just" eaLnBrk="0" hangingPunct="0"/>
              <a:r>
                <a:rPr lang="en-US" sz="1200" dirty="0"/>
                <a:t>Price</a:t>
              </a:r>
              <a:endParaRPr lang="bg-BG" dirty="0"/>
            </a:p>
          </p:txBody>
        </p:sp>
        <p:sp>
          <p:nvSpPr>
            <p:cNvPr id="14" name="Text Box 27"/>
            <p:cNvSpPr txBox="1">
              <a:spLocks noChangeArrowheads="1"/>
            </p:cNvSpPr>
            <p:nvPr/>
          </p:nvSpPr>
          <p:spPr bwMode="auto">
            <a:xfrm>
              <a:off x="4091726" y="3566898"/>
              <a:ext cx="1333681" cy="564058"/>
            </a:xfrm>
            <a:prstGeom prst="rect">
              <a:avLst/>
            </a:prstGeom>
            <a:noFill/>
            <a:ln w="9525">
              <a:noFill/>
              <a:miter lim="800000"/>
              <a:headEnd/>
              <a:tailEnd/>
            </a:ln>
          </p:spPr>
          <p:txBody>
            <a:bodyPr tIns="0" bIns="0"/>
            <a:lstStyle/>
            <a:p>
              <a:pPr eaLnBrk="0" hangingPunct="0"/>
              <a:r>
                <a:rPr lang="en-US" sz="1200" dirty="0"/>
                <a:t>Area of possible solutions</a:t>
              </a:r>
              <a:endParaRPr lang="bg-BG" dirty="0"/>
            </a:p>
          </p:txBody>
        </p:sp>
        <p:sp>
          <p:nvSpPr>
            <p:cNvPr id="15" name="Text Box 26"/>
            <p:cNvSpPr txBox="1">
              <a:spLocks noChangeArrowheads="1"/>
            </p:cNvSpPr>
            <p:nvPr/>
          </p:nvSpPr>
          <p:spPr bwMode="auto">
            <a:xfrm>
              <a:off x="798863" y="3546543"/>
              <a:ext cx="376114" cy="1744077"/>
            </a:xfrm>
            <a:prstGeom prst="rect">
              <a:avLst/>
            </a:prstGeom>
            <a:noFill/>
            <a:ln w="9525">
              <a:noFill/>
              <a:miter lim="800000"/>
              <a:headEnd/>
              <a:tailEnd/>
            </a:ln>
          </p:spPr>
          <p:txBody>
            <a:bodyPr vert="vert270" tIns="0" bIns="0"/>
            <a:lstStyle/>
            <a:p>
              <a:pPr algn="just" eaLnBrk="0" hangingPunct="0">
                <a:defRPr/>
              </a:pPr>
              <a:r>
                <a:rPr lang="en-US" sz="1200" dirty="0">
                  <a:latin typeface="Arial" pitchFamily="34" charset="0"/>
                  <a:ea typeface="Calibri" pitchFamily="34" charset="0"/>
                </a:rPr>
                <a:t>Efficiency</a:t>
              </a:r>
              <a:endParaRPr lang="bg-BG" sz="600" dirty="0">
                <a:latin typeface="Arial" pitchFamily="34" charset="0"/>
              </a:endParaRPr>
            </a:p>
            <a:p>
              <a:pPr eaLnBrk="0" hangingPunct="0">
                <a:defRPr/>
              </a:pPr>
              <a:endParaRPr lang="en-US" dirty="0">
                <a:latin typeface="Arial" pitchFamily="34" charset="0"/>
              </a:endParaRPr>
            </a:p>
          </p:txBody>
        </p:sp>
        <p:cxnSp>
          <p:nvCxnSpPr>
            <p:cNvPr id="16" name="AutoShape 25"/>
            <p:cNvCxnSpPr>
              <a:cxnSpLocks noChangeShapeType="1"/>
            </p:cNvCxnSpPr>
            <p:nvPr/>
          </p:nvCxnSpPr>
          <p:spPr bwMode="auto">
            <a:xfrm flipV="1">
              <a:off x="1126184" y="3511434"/>
              <a:ext cx="0" cy="2621076"/>
            </a:xfrm>
            <a:prstGeom prst="straightConnector1">
              <a:avLst/>
            </a:prstGeom>
            <a:noFill/>
            <a:ln w="9525">
              <a:solidFill>
                <a:srgbClr val="000000"/>
              </a:solidFill>
              <a:round/>
              <a:headEnd/>
              <a:tailEnd type="triangle" w="med" len="med"/>
            </a:ln>
          </p:spPr>
        </p:cxnSp>
        <p:sp>
          <p:nvSpPr>
            <p:cNvPr id="17" name="Text Box 24"/>
            <p:cNvSpPr txBox="1">
              <a:spLocks noChangeArrowheads="1"/>
            </p:cNvSpPr>
            <p:nvPr/>
          </p:nvSpPr>
          <p:spPr bwMode="auto">
            <a:xfrm>
              <a:off x="1420977" y="5635620"/>
              <a:ext cx="477767" cy="350342"/>
            </a:xfrm>
            <a:prstGeom prst="rect">
              <a:avLst/>
            </a:prstGeom>
            <a:noFill/>
            <a:ln w="9525">
              <a:noFill/>
              <a:miter lim="800000"/>
              <a:headEnd/>
              <a:tailEnd/>
            </a:ln>
          </p:spPr>
          <p:txBody>
            <a:bodyPr/>
            <a:lstStyle/>
            <a:p>
              <a:pPr algn="just" eaLnBrk="0" hangingPunct="0"/>
              <a:r>
                <a:rPr lang="en-US" sz="1200"/>
                <a:t>т.С</a:t>
              </a:r>
              <a:endParaRPr lang="en-US"/>
            </a:p>
          </p:txBody>
        </p:sp>
        <p:sp>
          <p:nvSpPr>
            <p:cNvPr id="18" name="Text Box 23"/>
            <p:cNvSpPr txBox="1">
              <a:spLocks noChangeArrowheads="1"/>
            </p:cNvSpPr>
            <p:nvPr/>
          </p:nvSpPr>
          <p:spPr bwMode="auto">
            <a:xfrm>
              <a:off x="1560579" y="5218110"/>
              <a:ext cx="453370" cy="259513"/>
            </a:xfrm>
            <a:prstGeom prst="rect">
              <a:avLst/>
            </a:prstGeom>
            <a:noFill/>
            <a:ln w="9525">
              <a:noFill/>
              <a:miter lim="800000"/>
              <a:headEnd/>
              <a:tailEnd/>
            </a:ln>
          </p:spPr>
          <p:txBody>
            <a:bodyPr tIns="0" bIns="0"/>
            <a:lstStyle/>
            <a:p>
              <a:pPr algn="just" eaLnBrk="0" hangingPunct="0"/>
              <a:r>
                <a:rPr lang="en-US" sz="1200"/>
                <a:t>т.А</a:t>
              </a:r>
              <a:endParaRPr lang="en-US"/>
            </a:p>
          </p:txBody>
        </p:sp>
        <p:cxnSp>
          <p:nvCxnSpPr>
            <p:cNvPr id="19" name="AutoShape 22"/>
            <p:cNvCxnSpPr>
              <a:cxnSpLocks noChangeShapeType="1"/>
            </p:cNvCxnSpPr>
            <p:nvPr/>
          </p:nvCxnSpPr>
          <p:spPr bwMode="auto">
            <a:xfrm>
              <a:off x="1126184" y="6132510"/>
              <a:ext cx="3158005" cy="0"/>
            </a:xfrm>
            <a:prstGeom prst="straightConnector1">
              <a:avLst/>
            </a:prstGeom>
            <a:noFill/>
            <a:ln w="9525">
              <a:solidFill>
                <a:srgbClr val="000000"/>
              </a:solidFill>
              <a:round/>
              <a:headEnd/>
              <a:tailEnd type="triangle" w="med" len="med"/>
            </a:ln>
          </p:spPr>
        </p:cxnSp>
        <p:sp>
          <p:nvSpPr>
            <p:cNvPr id="20" name="Text Box 21"/>
            <p:cNvSpPr txBox="1">
              <a:spLocks noChangeArrowheads="1"/>
            </p:cNvSpPr>
            <p:nvPr/>
          </p:nvSpPr>
          <p:spPr bwMode="auto">
            <a:xfrm>
              <a:off x="1174977" y="4332714"/>
              <a:ext cx="466246" cy="368660"/>
            </a:xfrm>
            <a:prstGeom prst="rect">
              <a:avLst/>
            </a:prstGeom>
            <a:noFill/>
            <a:ln w="9525">
              <a:noFill/>
              <a:miter lim="800000"/>
              <a:headEnd/>
              <a:tailEnd/>
            </a:ln>
          </p:spPr>
          <p:txBody>
            <a:bodyPr/>
            <a:lstStyle/>
            <a:p>
              <a:pPr algn="ctr" eaLnBrk="0" hangingPunct="0"/>
              <a:r>
                <a:rPr lang="en-US" sz="1200"/>
                <a:t>PF</a:t>
              </a:r>
              <a:endParaRPr lang="en-US"/>
            </a:p>
          </p:txBody>
        </p:sp>
        <p:sp>
          <p:nvSpPr>
            <p:cNvPr id="21" name="Text Box 20"/>
            <p:cNvSpPr txBox="1">
              <a:spLocks noChangeArrowheads="1"/>
            </p:cNvSpPr>
            <p:nvPr/>
          </p:nvSpPr>
          <p:spPr bwMode="auto">
            <a:xfrm>
              <a:off x="1294250" y="3461821"/>
              <a:ext cx="556378" cy="288517"/>
            </a:xfrm>
            <a:prstGeom prst="rect">
              <a:avLst/>
            </a:prstGeom>
            <a:noFill/>
            <a:ln w="9525">
              <a:noFill/>
              <a:miter lim="800000"/>
              <a:headEnd/>
              <a:tailEnd/>
            </a:ln>
          </p:spPr>
          <p:txBody>
            <a:bodyPr/>
            <a:lstStyle/>
            <a:p>
              <a:pPr algn="just" eaLnBrk="0" hangingPunct="0"/>
              <a:r>
                <a:rPr lang="en-US" sz="1200"/>
                <a:t>т.В</a:t>
              </a:r>
              <a:endParaRPr lang="en-US"/>
            </a:p>
          </p:txBody>
        </p:sp>
        <p:sp>
          <p:nvSpPr>
            <p:cNvPr id="22" name="AutoShape 19"/>
            <p:cNvSpPr>
              <a:spLocks noChangeArrowheads="1"/>
            </p:cNvSpPr>
            <p:nvPr/>
          </p:nvSpPr>
          <p:spPr bwMode="auto">
            <a:xfrm>
              <a:off x="5895043" y="4130956"/>
              <a:ext cx="2724288" cy="990600"/>
            </a:xfrm>
            <a:prstGeom prst="roundRect">
              <a:avLst>
                <a:gd name="adj" fmla="val 16667"/>
              </a:avLst>
            </a:prstGeom>
            <a:noFill/>
            <a:ln w="9525">
              <a:solidFill>
                <a:schemeClr val="bg2"/>
              </a:solidFill>
              <a:round/>
              <a:headEnd/>
              <a:tailEnd/>
            </a:ln>
          </p:spPr>
          <p:txBody>
            <a:bodyPr/>
            <a:lstStyle/>
            <a:p>
              <a:pPr algn="just" eaLnBrk="0" hangingPunct="0"/>
              <a:r>
                <a:rPr lang="bg-BG" sz="1200" dirty="0"/>
                <a:t>PF- </a:t>
              </a:r>
              <a:r>
                <a:rPr lang="bg-BG" sz="1200" dirty="0" err="1"/>
                <a:t>Pareto</a:t>
              </a:r>
              <a:r>
                <a:rPr lang="bg-BG" sz="1200" dirty="0"/>
                <a:t> </a:t>
              </a:r>
              <a:r>
                <a:rPr lang="bg-BG" sz="1200" dirty="0" err="1"/>
                <a:t>front</a:t>
              </a:r>
              <a:endParaRPr lang="bg-BG" sz="600" dirty="0"/>
            </a:p>
            <a:p>
              <a:pPr algn="just" eaLnBrk="0" hangingPunct="0"/>
              <a:r>
                <a:rPr lang="bg-BG" sz="1200" dirty="0" err="1"/>
                <a:t>т.А</a:t>
              </a:r>
              <a:r>
                <a:rPr lang="bg-BG" sz="1200" dirty="0"/>
                <a:t>- </a:t>
              </a:r>
              <a:r>
                <a:rPr lang="en-US" sz="1200" dirty="0"/>
                <a:t>non-dominant point</a:t>
              </a:r>
              <a:endParaRPr lang="bg-BG" sz="600" dirty="0"/>
            </a:p>
            <a:p>
              <a:pPr algn="just" eaLnBrk="0" hangingPunct="0"/>
              <a:r>
                <a:rPr lang="bg-BG" sz="1200" dirty="0"/>
                <a:t>т. В- </a:t>
              </a:r>
              <a:r>
                <a:rPr lang="en-US" sz="1200" dirty="0"/>
                <a:t>dominant point</a:t>
              </a:r>
              <a:endParaRPr lang="bg-BG" sz="600" dirty="0"/>
            </a:p>
            <a:p>
              <a:pPr algn="just" eaLnBrk="0" hangingPunct="0"/>
              <a:r>
                <a:rPr lang="bg-BG" sz="1200" dirty="0" err="1"/>
                <a:t>т.С</a:t>
              </a:r>
              <a:r>
                <a:rPr lang="bg-BG" sz="1200" dirty="0"/>
                <a:t>- </a:t>
              </a:r>
              <a:r>
                <a:rPr lang="en-US" sz="1200" dirty="0"/>
                <a:t>unexciting point</a:t>
              </a:r>
              <a:endParaRPr lang="bg-BG" dirty="0"/>
            </a:p>
          </p:txBody>
        </p:sp>
        <p:sp>
          <p:nvSpPr>
            <p:cNvPr id="23" name="Oval 18"/>
            <p:cNvSpPr>
              <a:spLocks noChangeArrowheads="1"/>
            </p:cNvSpPr>
            <p:nvPr/>
          </p:nvSpPr>
          <p:spPr bwMode="auto">
            <a:xfrm>
              <a:off x="2210227" y="3885765"/>
              <a:ext cx="1946382" cy="1848206"/>
            </a:xfrm>
            <a:prstGeom prst="ellipse">
              <a:avLst/>
            </a:prstGeom>
            <a:solidFill>
              <a:schemeClr val="accent6">
                <a:lumMod val="60000"/>
                <a:lumOff val="40000"/>
              </a:schemeClr>
            </a:solidFill>
            <a:ln w="38100">
              <a:noFill/>
              <a:round/>
              <a:headEnd/>
              <a:tailEnd/>
            </a:ln>
            <a:effectLst/>
          </p:spPr>
          <p:txBody>
            <a:bodyPr/>
            <a:lstStyle/>
            <a:p>
              <a:pPr>
                <a:defRPr/>
              </a:pPr>
              <a:endParaRPr lang="bg-BG"/>
            </a:p>
          </p:txBody>
        </p:sp>
        <p:sp>
          <p:nvSpPr>
            <p:cNvPr id="24" name="AutoShape 17"/>
            <p:cNvSpPr>
              <a:spLocks noChangeArrowheads="1"/>
            </p:cNvSpPr>
            <p:nvPr/>
          </p:nvSpPr>
          <p:spPr bwMode="auto">
            <a:xfrm>
              <a:off x="2808195" y="5108199"/>
              <a:ext cx="105719" cy="109148"/>
            </a:xfrm>
            <a:prstGeom prst="flowChartConnector">
              <a:avLst/>
            </a:prstGeom>
            <a:solidFill>
              <a:srgbClr val="000000"/>
            </a:solidFill>
            <a:ln w="38100">
              <a:noFill/>
              <a:round/>
              <a:headEnd/>
              <a:tailEnd/>
            </a:ln>
          </p:spPr>
          <p:txBody>
            <a:bodyPr/>
            <a:lstStyle/>
            <a:p>
              <a:endParaRPr lang="bg-BG"/>
            </a:p>
          </p:txBody>
        </p:sp>
        <p:sp>
          <p:nvSpPr>
            <p:cNvPr id="25" name="Arc 16"/>
            <p:cNvSpPr>
              <a:spLocks/>
            </p:cNvSpPr>
            <p:nvPr/>
          </p:nvSpPr>
          <p:spPr bwMode="auto">
            <a:xfrm rot="10421929">
              <a:off x="2247073" y="4701375"/>
              <a:ext cx="975864" cy="1099112"/>
            </a:xfrm>
            <a:custGeom>
              <a:avLst/>
              <a:gdLst>
                <a:gd name="T0" fmla="*/ 0 w 21593"/>
                <a:gd name="T1" fmla="*/ 0 h 21600"/>
                <a:gd name="T2" fmla="*/ 2147483647 w 21593"/>
                <a:gd name="T3" fmla="*/ 2147483647 h 21600"/>
                <a:gd name="T4" fmla="*/ 0 w 21593"/>
                <a:gd name="T5" fmla="*/ 2147483647 h 21600"/>
                <a:gd name="T6" fmla="*/ 0 60000 65536"/>
                <a:gd name="T7" fmla="*/ 0 60000 65536"/>
                <a:gd name="T8" fmla="*/ 0 60000 65536"/>
                <a:gd name="T9" fmla="*/ 0 w 21593"/>
                <a:gd name="T10" fmla="*/ 0 h 21600"/>
                <a:gd name="T11" fmla="*/ 21593 w 21593"/>
                <a:gd name="T12" fmla="*/ 21600 h 21600"/>
              </a:gdLst>
              <a:ahLst/>
              <a:cxnLst>
                <a:cxn ang="T6">
                  <a:pos x="T0" y="T1"/>
                </a:cxn>
                <a:cxn ang="T7">
                  <a:pos x="T2" y="T3"/>
                </a:cxn>
                <a:cxn ang="T8">
                  <a:pos x="T4" y="T5"/>
                </a:cxn>
              </a:cxnLst>
              <a:rect l="T9" t="T10" r="T11" b="T12"/>
              <a:pathLst>
                <a:path w="21593" h="21600" fill="none" extrusionOk="0">
                  <a:moveTo>
                    <a:pt x="-1" y="0"/>
                  </a:moveTo>
                  <a:cubicBezTo>
                    <a:pt x="11721" y="0"/>
                    <a:pt x="21303" y="9348"/>
                    <a:pt x="21593" y="21065"/>
                  </a:cubicBezTo>
                </a:path>
                <a:path w="21593" h="21600" stroke="0" extrusionOk="0">
                  <a:moveTo>
                    <a:pt x="-1" y="0"/>
                  </a:moveTo>
                  <a:cubicBezTo>
                    <a:pt x="11721" y="0"/>
                    <a:pt x="21303" y="9348"/>
                    <a:pt x="21593" y="21065"/>
                  </a:cubicBezTo>
                  <a:lnTo>
                    <a:pt x="0" y="21600"/>
                  </a:lnTo>
                  <a:close/>
                </a:path>
              </a:pathLst>
            </a:custGeom>
            <a:noFill/>
            <a:ln w="38100">
              <a:solidFill>
                <a:srgbClr val="000000"/>
              </a:solidFill>
              <a:round/>
              <a:headEnd/>
              <a:tailEnd/>
            </a:ln>
          </p:spPr>
          <p:txBody>
            <a:bodyPr/>
            <a:lstStyle/>
            <a:p>
              <a:endParaRPr lang="en-US"/>
            </a:p>
          </p:txBody>
        </p:sp>
        <p:cxnSp>
          <p:nvCxnSpPr>
            <p:cNvPr id="26" name="AutoShape 15"/>
            <p:cNvCxnSpPr>
              <a:cxnSpLocks noChangeShapeType="1"/>
            </p:cNvCxnSpPr>
            <p:nvPr/>
          </p:nvCxnSpPr>
          <p:spPr bwMode="auto">
            <a:xfrm>
              <a:off x="1534150" y="4586884"/>
              <a:ext cx="675651" cy="350342"/>
            </a:xfrm>
            <a:prstGeom prst="straightConnector1">
              <a:avLst/>
            </a:prstGeom>
            <a:noFill/>
            <a:ln w="9525">
              <a:solidFill>
                <a:srgbClr val="000000"/>
              </a:solidFill>
              <a:round/>
              <a:headEnd/>
              <a:tailEnd type="triangle" w="med" len="med"/>
            </a:ln>
          </p:spPr>
        </p:cxnSp>
        <p:cxnSp>
          <p:nvCxnSpPr>
            <p:cNvPr id="27" name="AutoShape 14"/>
            <p:cNvCxnSpPr>
              <a:cxnSpLocks noChangeShapeType="1"/>
            </p:cNvCxnSpPr>
            <p:nvPr/>
          </p:nvCxnSpPr>
          <p:spPr bwMode="auto">
            <a:xfrm flipV="1">
              <a:off x="1850628" y="5734082"/>
              <a:ext cx="423552" cy="180895"/>
            </a:xfrm>
            <a:prstGeom prst="straightConnector1">
              <a:avLst/>
            </a:prstGeom>
            <a:noFill/>
            <a:ln w="9525">
              <a:solidFill>
                <a:srgbClr val="000000"/>
              </a:solidFill>
              <a:round/>
              <a:headEnd/>
              <a:tailEnd type="triangle" w="med" len="med"/>
            </a:ln>
          </p:spPr>
        </p:cxnSp>
        <p:sp>
          <p:nvSpPr>
            <p:cNvPr id="28" name="AutoShape 13"/>
            <p:cNvSpPr>
              <a:spLocks noChangeArrowheads="1"/>
            </p:cNvSpPr>
            <p:nvPr/>
          </p:nvSpPr>
          <p:spPr bwMode="auto">
            <a:xfrm>
              <a:off x="2274180" y="5660808"/>
              <a:ext cx="96909" cy="109148"/>
            </a:xfrm>
            <a:prstGeom prst="flowChartConnector">
              <a:avLst/>
            </a:prstGeom>
            <a:solidFill>
              <a:srgbClr val="000000"/>
            </a:solidFill>
            <a:ln w="38100">
              <a:noFill/>
              <a:round/>
              <a:headEnd/>
              <a:tailEnd/>
            </a:ln>
          </p:spPr>
          <p:txBody>
            <a:bodyPr/>
            <a:lstStyle/>
            <a:p>
              <a:endParaRPr lang="bg-BG"/>
            </a:p>
          </p:txBody>
        </p:sp>
        <p:sp>
          <p:nvSpPr>
            <p:cNvPr id="29" name="AutoShape 12"/>
            <p:cNvSpPr>
              <a:spLocks noChangeArrowheads="1"/>
            </p:cNvSpPr>
            <p:nvPr/>
          </p:nvSpPr>
          <p:spPr bwMode="auto">
            <a:xfrm>
              <a:off x="2446312" y="5401295"/>
              <a:ext cx="100975" cy="109911"/>
            </a:xfrm>
            <a:prstGeom prst="flowChartConnector">
              <a:avLst/>
            </a:prstGeom>
            <a:solidFill>
              <a:srgbClr val="000000"/>
            </a:solidFill>
            <a:ln w="38100">
              <a:noFill/>
              <a:round/>
              <a:headEnd/>
              <a:tailEnd/>
            </a:ln>
          </p:spPr>
          <p:txBody>
            <a:bodyPr/>
            <a:lstStyle/>
            <a:p>
              <a:endParaRPr lang="bg-BG"/>
            </a:p>
          </p:txBody>
        </p:sp>
        <p:cxnSp>
          <p:nvCxnSpPr>
            <p:cNvPr id="30" name="AutoShape 11"/>
            <p:cNvCxnSpPr>
              <a:cxnSpLocks noChangeShapeType="1"/>
            </p:cNvCxnSpPr>
            <p:nvPr/>
          </p:nvCxnSpPr>
          <p:spPr bwMode="auto">
            <a:xfrm>
              <a:off x="2047834" y="5401295"/>
              <a:ext cx="388990" cy="43507"/>
            </a:xfrm>
            <a:prstGeom prst="straightConnector1">
              <a:avLst/>
            </a:prstGeom>
            <a:noFill/>
            <a:ln w="9525">
              <a:solidFill>
                <a:srgbClr val="000000"/>
              </a:solidFill>
              <a:round/>
              <a:headEnd/>
              <a:tailEnd type="triangle" w="med" len="med"/>
            </a:ln>
          </p:spPr>
        </p:cxnSp>
        <p:cxnSp>
          <p:nvCxnSpPr>
            <p:cNvPr id="31" name="AutoShape 10"/>
            <p:cNvCxnSpPr>
              <a:cxnSpLocks noChangeShapeType="1"/>
            </p:cNvCxnSpPr>
            <p:nvPr/>
          </p:nvCxnSpPr>
          <p:spPr bwMode="auto">
            <a:xfrm>
              <a:off x="1686628" y="3750338"/>
              <a:ext cx="1161550" cy="1357861"/>
            </a:xfrm>
            <a:prstGeom prst="straightConnector1">
              <a:avLst/>
            </a:prstGeom>
            <a:noFill/>
            <a:ln w="9525">
              <a:solidFill>
                <a:srgbClr val="000000"/>
              </a:solidFill>
              <a:round/>
              <a:headEnd/>
              <a:tailEnd type="triangle" w="med" len="med"/>
            </a:ln>
          </p:spPr>
        </p:cxnSp>
        <p:cxnSp>
          <p:nvCxnSpPr>
            <p:cNvPr id="32" name="AutoShape 9"/>
            <p:cNvCxnSpPr>
              <a:cxnSpLocks noChangeShapeType="1"/>
            </p:cNvCxnSpPr>
            <p:nvPr/>
          </p:nvCxnSpPr>
          <p:spPr bwMode="auto">
            <a:xfrm>
              <a:off x="4156107" y="3750338"/>
              <a:ext cx="1204921" cy="0"/>
            </a:xfrm>
            <a:prstGeom prst="straightConnector1">
              <a:avLst/>
            </a:prstGeom>
            <a:noFill/>
            <a:ln w="9525">
              <a:solidFill>
                <a:srgbClr val="000000"/>
              </a:solidFill>
              <a:round/>
              <a:headEnd/>
              <a:tailEnd/>
            </a:ln>
          </p:spPr>
        </p:cxnSp>
        <p:cxnSp>
          <p:nvCxnSpPr>
            <p:cNvPr id="33" name="AutoShape 8"/>
            <p:cNvCxnSpPr>
              <a:cxnSpLocks noChangeShapeType="1"/>
            </p:cNvCxnSpPr>
            <p:nvPr/>
          </p:nvCxnSpPr>
          <p:spPr bwMode="auto">
            <a:xfrm flipH="1">
              <a:off x="1368795" y="3750338"/>
              <a:ext cx="317834" cy="0"/>
            </a:xfrm>
            <a:prstGeom prst="straightConnector1">
              <a:avLst/>
            </a:prstGeom>
            <a:noFill/>
            <a:ln w="9525">
              <a:solidFill>
                <a:srgbClr val="000000"/>
              </a:solidFill>
              <a:round/>
              <a:headEnd/>
              <a:tailEnd/>
            </a:ln>
          </p:spPr>
        </p:cxnSp>
        <p:cxnSp>
          <p:nvCxnSpPr>
            <p:cNvPr id="34" name="AutoShape 7"/>
            <p:cNvCxnSpPr>
              <a:cxnSpLocks noChangeShapeType="1"/>
            </p:cNvCxnSpPr>
            <p:nvPr/>
          </p:nvCxnSpPr>
          <p:spPr bwMode="auto">
            <a:xfrm flipH="1">
              <a:off x="1294250" y="4586884"/>
              <a:ext cx="239900" cy="0"/>
            </a:xfrm>
            <a:prstGeom prst="straightConnector1">
              <a:avLst/>
            </a:prstGeom>
            <a:noFill/>
            <a:ln w="9525">
              <a:solidFill>
                <a:srgbClr val="000000"/>
              </a:solidFill>
              <a:round/>
              <a:headEnd/>
              <a:tailEnd/>
            </a:ln>
          </p:spPr>
        </p:cxnSp>
        <p:cxnSp>
          <p:nvCxnSpPr>
            <p:cNvPr id="35" name="AutoShape 6"/>
            <p:cNvCxnSpPr>
              <a:cxnSpLocks noChangeShapeType="1"/>
            </p:cNvCxnSpPr>
            <p:nvPr/>
          </p:nvCxnSpPr>
          <p:spPr bwMode="auto">
            <a:xfrm flipH="1">
              <a:off x="1618182" y="5401295"/>
              <a:ext cx="429651" cy="0"/>
            </a:xfrm>
            <a:prstGeom prst="straightConnector1">
              <a:avLst/>
            </a:prstGeom>
            <a:noFill/>
            <a:ln w="9525">
              <a:solidFill>
                <a:srgbClr val="000000"/>
              </a:solidFill>
              <a:round/>
              <a:headEnd/>
              <a:tailEnd/>
            </a:ln>
          </p:spPr>
        </p:cxnSp>
        <p:cxnSp>
          <p:nvCxnSpPr>
            <p:cNvPr id="36" name="AutoShape 5"/>
            <p:cNvCxnSpPr>
              <a:cxnSpLocks noChangeShapeType="1"/>
            </p:cNvCxnSpPr>
            <p:nvPr/>
          </p:nvCxnSpPr>
          <p:spPr bwMode="auto">
            <a:xfrm flipH="1">
              <a:off x="1420977" y="5914978"/>
              <a:ext cx="429651" cy="0"/>
            </a:xfrm>
            <a:prstGeom prst="straightConnector1">
              <a:avLst/>
            </a:prstGeom>
            <a:noFill/>
            <a:ln w="9525">
              <a:solidFill>
                <a:srgbClr val="000000"/>
              </a:solidFill>
              <a:round/>
              <a:headEnd/>
              <a:tailEnd/>
            </a:ln>
          </p:spPr>
        </p:cxnSp>
        <p:cxnSp>
          <p:nvCxnSpPr>
            <p:cNvPr id="37" name="AutoShape 4"/>
            <p:cNvCxnSpPr>
              <a:cxnSpLocks noChangeShapeType="1"/>
            </p:cNvCxnSpPr>
            <p:nvPr/>
          </p:nvCxnSpPr>
          <p:spPr bwMode="auto">
            <a:xfrm flipH="1">
              <a:off x="3594308" y="3750338"/>
              <a:ext cx="561800" cy="528948"/>
            </a:xfrm>
            <a:prstGeom prst="straightConnector1">
              <a:avLst/>
            </a:prstGeom>
            <a:noFill/>
            <a:ln w="9525">
              <a:solidFill>
                <a:srgbClr val="000000"/>
              </a:solidFill>
              <a:round/>
              <a:headEnd/>
              <a:tailEnd type="triangle" w="med" len="med"/>
            </a:ln>
          </p:spPr>
        </p:cxnSp>
      </p:grpSp>
      <p:sp>
        <p:nvSpPr>
          <p:cNvPr id="38" name="TextBox 34"/>
          <p:cNvSpPr txBox="1">
            <a:spLocks noChangeArrowheads="1"/>
          </p:cNvSpPr>
          <p:nvPr/>
        </p:nvSpPr>
        <p:spPr bwMode="auto">
          <a:xfrm>
            <a:off x="1133350" y="1260346"/>
            <a:ext cx="7705849" cy="1908215"/>
          </a:xfrm>
          <a:prstGeom prst="rect">
            <a:avLst/>
          </a:prstGeom>
          <a:noFill/>
          <a:ln w="9525">
            <a:noFill/>
            <a:miter lim="800000"/>
            <a:headEnd/>
            <a:tailEnd/>
          </a:ln>
        </p:spPr>
        <p:txBody>
          <a:bodyPr wrap="square">
            <a:spAutoFit/>
          </a:bodyPr>
          <a:lstStyle/>
          <a:p>
            <a:pPr>
              <a:spcAft>
                <a:spcPts val="600"/>
              </a:spcAft>
            </a:pPr>
            <a:r>
              <a:rPr lang="en-US" sz="2200" dirty="0"/>
              <a:t>Multi objective optimization</a:t>
            </a:r>
            <a:r>
              <a:rPr lang="bg-BG" sz="2200" dirty="0"/>
              <a:t>– </a:t>
            </a:r>
            <a:r>
              <a:rPr lang="en-US" sz="2200" dirty="0"/>
              <a:t>there is no single solution</a:t>
            </a:r>
            <a:endParaRPr lang="bg-BG" sz="2200" dirty="0"/>
          </a:p>
          <a:p>
            <a:pPr>
              <a:spcAft>
                <a:spcPts val="600"/>
              </a:spcAft>
            </a:pPr>
            <a:r>
              <a:rPr lang="en-US" sz="2200" dirty="0"/>
              <a:t>Evolutionary algorithms are using</a:t>
            </a:r>
            <a:endParaRPr lang="bg-BG" sz="2200" dirty="0"/>
          </a:p>
          <a:p>
            <a:pPr>
              <a:spcAft>
                <a:spcPts val="600"/>
              </a:spcAft>
              <a:buFont typeface="Wingdings" pitchFamily="2" charset="2"/>
              <a:buChar char="Ø"/>
            </a:pPr>
            <a:r>
              <a:rPr lang="bg-BG" dirty="0"/>
              <a:t> </a:t>
            </a:r>
            <a:r>
              <a:rPr lang="en-US" dirty="0"/>
              <a:t>The principal of evolution </a:t>
            </a:r>
            <a:r>
              <a:rPr lang="bg-BG" dirty="0"/>
              <a:t>– </a:t>
            </a:r>
            <a:r>
              <a:rPr lang="en-US" dirty="0"/>
              <a:t>reduced computation time</a:t>
            </a:r>
            <a:endParaRPr lang="bg-BG" dirty="0"/>
          </a:p>
          <a:p>
            <a:pPr>
              <a:spcAft>
                <a:spcPts val="600"/>
              </a:spcAft>
              <a:buFont typeface="Wingdings" pitchFamily="2" charset="2"/>
              <a:buChar char="Ø"/>
            </a:pPr>
            <a:r>
              <a:rPr lang="bg-BG" dirty="0"/>
              <a:t> </a:t>
            </a:r>
            <a:r>
              <a:rPr lang="en-US" dirty="0"/>
              <a:t>Very good balance between the use of best solutions and the search of space</a:t>
            </a:r>
          </a:p>
          <a:p>
            <a:pPr>
              <a:spcAft>
                <a:spcPts val="600"/>
              </a:spcAft>
              <a:buFont typeface="Wingdings" pitchFamily="2" charset="2"/>
              <a:buChar char="Ø"/>
            </a:pPr>
            <a:r>
              <a:rPr lang="en-US" dirty="0"/>
              <a:t> Create multiple solutions at each computational step</a:t>
            </a:r>
            <a:endParaRPr lang="bg-BG" dirty="0"/>
          </a:p>
        </p:txBody>
      </p:sp>
      <p:sp>
        <p:nvSpPr>
          <p:cNvPr id="40" name="Rectangle 1"/>
          <p:cNvSpPr>
            <a:spLocks noChangeArrowheads="1"/>
          </p:cNvSpPr>
          <p:nvPr/>
        </p:nvSpPr>
        <p:spPr bwMode="auto">
          <a:xfrm>
            <a:off x="5198121" y="5713527"/>
            <a:ext cx="3352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bmk="_Toc401911611">
                <a:ln>
                  <a:noFill/>
                </a:ln>
                <a:solidFill>
                  <a:schemeClr val="tx2">
                    <a:lumMod val="60000"/>
                    <a:lumOff val="40000"/>
                  </a:schemeClr>
                </a:solidFill>
                <a:effectLst/>
                <a:latin typeface="Arial" pitchFamily="34" charset="0"/>
                <a:ea typeface="Calibri" pitchFamily="34" charset="0"/>
                <a:cs typeface="Arial" pitchFamily="34" charset="0"/>
              </a:rPr>
              <a:t>Front Pareto</a:t>
            </a:r>
            <a:r>
              <a:rPr kumimoji="0" lang="en-US" sz="1200" b="1" i="0" u="none" strike="noStrike" cap="none" normalizeH="0" dirty="0" bmk="_Toc401911611">
                <a:ln>
                  <a:noFill/>
                </a:ln>
                <a:solidFill>
                  <a:schemeClr val="tx2">
                    <a:lumMod val="60000"/>
                    <a:lumOff val="40000"/>
                  </a:schemeClr>
                </a:solidFill>
                <a:effectLst/>
                <a:latin typeface="Arial" pitchFamily="34" charset="0"/>
                <a:ea typeface="Calibri" pitchFamily="34" charset="0"/>
                <a:cs typeface="Arial" pitchFamily="34" charset="0"/>
              </a:rPr>
              <a:t> in multi objective optimization</a:t>
            </a:r>
            <a:endParaRPr kumimoji="0" lang="bg-BG" sz="1200" b="0" i="0" u="none" strike="noStrike" cap="none" normalizeH="0" baseline="0" dirty="0">
              <a:ln>
                <a:noFill/>
              </a:ln>
              <a:solidFill>
                <a:schemeClr val="tx2">
                  <a:lumMod val="60000"/>
                  <a:lumOff val="40000"/>
                </a:schemeClr>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r>
              <a:rPr lang="en-US"/>
              <a:t> of 38</a:t>
            </a:r>
            <a:endParaRPr lang="en-US" dirty="0"/>
          </a:p>
        </p:txBody>
      </p:sp>
    </p:spTree>
    <p:extLst>
      <p:ext uri="{BB962C8B-B14F-4D97-AF65-F5344CB8AC3E}">
        <p14:creationId xmlns:p14="http://schemas.microsoft.com/office/powerpoint/2010/main" val="1086228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US" b="1" dirty="0"/>
              <a:t>Indicative curves</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76806921"/>
              </p:ext>
            </p:extLst>
          </p:nvPr>
        </p:nvGraphicFramePr>
        <p:xfrm>
          <a:off x="533400" y="2590800"/>
          <a:ext cx="3669030" cy="1443228"/>
        </p:xfrm>
        <a:graphic>
          <a:graphicData uri="http://schemas.openxmlformats.org/drawingml/2006/table">
            <a:tbl>
              <a:tblPr/>
              <a:tblGrid>
                <a:gridCol w="2280920">
                  <a:extLst>
                    <a:ext uri="{9D8B030D-6E8A-4147-A177-3AD203B41FA5}">
                      <a16:colId xmlns:a16="http://schemas.microsoft.com/office/drawing/2014/main" val="20000"/>
                    </a:ext>
                  </a:extLst>
                </a:gridCol>
                <a:gridCol w="1388110">
                  <a:extLst>
                    <a:ext uri="{9D8B030D-6E8A-4147-A177-3AD203B41FA5}">
                      <a16:colId xmlns:a16="http://schemas.microsoft.com/office/drawing/2014/main" val="20001"/>
                    </a:ext>
                  </a:extLst>
                </a:gridCol>
              </a:tblGrid>
              <a:tr h="196850">
                <a:tc rowSpan="2">
                  <a:txBody>
                    <a:bodyPr/>
                    <a:lstStyle/>
                    <a:p>
                      <a:pPr algn="l">
                        <a:lnSpc>
                          <a:spcPct val="115000"/>
                        </a:lnSpc>
                        <a:spcAft>
                          <a:spcPts val="0"/>
                        </a:spcAft>
                      </a:pPr>
                      <a:r>
                        <a:rPr lang="en-US" sz="1500" b="1" dirty="0">
                          <a:solidFill>
                            <a:srgbClr val="000000"/>
                          </a:solidFill>
                          <a:latin typeface="Arial"/>
                          <a:ea typeface="Times New Roman"/>
                          <a:cs typeface="Times New Roman"/>
                        </a:rPr>
                        <a:t>Type of water</a:t>
                      </a:r>
                      <a:r>
                        <a:rPr lang="en-US" sz="1500" b="1" baseline="0" dirty="0">
                          <a:solidFill>
                            <a:srgbClr val="000000"/>
                          </a:solidFill>
                          <a:latin typeface="Arial"/>
                          <a:ea typeface="Times New Roman"/>
                          <a:cs typeface="Times New Roman"/>
                        </a:rPr>
                        <a:t> use</a:t>
                      </a:r>
                      <a:endParaRPr lang="bg-BG" sz="15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rgbClr val="000000"/>
                          </a:solidFill>
                          <a:latin typeface="Arial"/>
                          <a:ea typeface="Times New Roman"/>
                          <a:cs typeface="Times New Roman"/>
                        </a:rPr>
                        <a:t>Used water</a:t>
                      </a:r>
                      <a:endParaRPr lang="bg-BG" sz="15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6850">
                <a:tc vMerge="1">
                  <a:txBody>
                    <a:bodyPr/>
                    <a:lstStyle/>
                    <a:p>
                      <a:endParaRPr lang="bg-BG"/>
                    </a:p>
                  </a:txBody>
                  <a:tcPr/>
                </a:tc>
                <a:tc>
                  <a:txBody>
                    <a:bodyPr/>
                    <a:lstStyle/>
                    <a:p>
                      <a:pPr algn="ctr">
                        <a:lnSpc>
                          <a:spcPct val="115000"/>
                        </a:lnSpc>
                        <a:spcAft>
                          <a:spcPts val="0"/>
                        </a:spcAft>
                      </a:pPr>
                      <a:r>
                        <a:rPr lang="en-US" sz="1500" b="1" dirty="0">
                          <a:solidFill>
                            <a:srgbClr val="000000"/>
                          </a:solidFill>
                          <a:latin typeface="Arial"/>
                          <a:ea typeface="Times New Roman"/>
                          <a:cs typeface="Times New Roman"/>
                        </a:rPr>
                        <a:t>m</a:t>
                      </a:r>
                      <a:r>
                        <a:rPr lang="en-US" sz="1500" b="1" baseline="30000" dirty="0">
                          <a:solidFill>
                            <a:srgbClr val="000000"/>
                          </a:solidFill>
                          <a:latin typeface="Arial"/>
                          <a:ea typeface="Times New Roman"/>
                          <a:cs typeface="Times New Roman"/>
                        </a:rPr>
                        <a:t>3</a:t>
                      </a:r>
                      <a:r>
                        <a:rPr lang="en-US" sz="1500" b="1" dirty="0">
                          <a:solidFill>
                            <a:srgbClr val="000000"/>
                          </a:solidFill>
                          <a:latin typeface="Arial"/>
                          <a:ea typeface="Times New Roman"/>
                          <a:cs typeface="Times New Roman"/>
                        </a:rPr>
                        <a:t>/year</a:t>
                      </a:r>
                      <a:endParaRPr lang="bg-BG" sz="15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6850">
                <a:tc>
                  <a:txBody>
                    <a:bodyPr/>
                    <a:lstStyle/>
                    <a:p>
                      <a:pPr algn="l">
                        <a:lnSpc>
                          <a:spcPct val="115000"/>
                        </a:lnSpc>
                        <a:spcAft>
                          <a:spcPts val="0"/>
                        </a:spcAft>
                      </a:pPr>
                      <a:r>
                        <a:rPr lang="en-US" sz="1500" dirty="0">
                          <a:solidFill>
                            <a:srgbClr val="000000"/>
                          </a:solidFill>
                          <a:latin typeface="Arial"/>
                          <a:ea typeface="Times New Roman"/>
                          <a:cs typeface="Times New Roman"/>
                        </a:rPr>
                        <a:t>Public water supply</a:t>
                      </a:r>
                      <a:endParaRPr lang="bg-BG" sz="15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bg-BG" sz="1500" dirty="0">
                          <a:solidFill>
                            <a:srgbClr val="000000"/>
                          </a:solidFill>
                          <a:latin typeface="Arial"/>
                          <a:ea typeface="Times New Roman"/>
                          <a:cs typeface="Times New Roman"/>
                        </a:rPr>
                        <a:t>19 394 283</a:t>
                      </a:r>
                      <a:endParaRPr lang="bg-BG" sz="15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6850">
                <a:tc>
                  <a:txBody>
                    <a:bodyPr/>
                    <a:lstStyle/>
                    <a:p>
                      <a:pPr algn="l">
                        <a:lnSpc>
                          <a:spcPct val="115000"/>
                        </a:lnSpc>
                        <a:spcAft>
                          <a:spcPts val="0"/>
                        </a:spcAft>
                      </a:pPr>
                      <a:r>
                        <a:rPr lang="en-US" sz="1500" dirty="0">
                          <a:solidFill>
                            <a:srgbClr val="000000"/>
                          </a:solidFill>
                          <a:latin typeface="Arial"/>
                          <a:ea typeface="Times New Roman"/>
                          <a:cs typeface="Times New Roman"/>
                        </a:rPr>
                        <a:t>Agriculture</a:t>
                      </a:r>
                      <a:endParaRPr lang="bg-BG" sz="15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Arial"/>
                          <a:ea typeface="Times New Roman"/>
                          <a:cs typeface="Times New Roman"/>
                        </a:rPr>
                        <a:t>8 651 636</a:t>
                      </a:r>
                      <a:endParaRPr lang="bg-BG" sz="15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6850">
                <a:tc>
                  <a:txBody>
                    <a:bodyPr/>
                    <a:lstStyle/>
                    <a:p>
                      <a:pPr algn="l">
                        <a:lnSpc>
                          <a:spcPct val="115000"/>
                        </a:lnSpc>
                        <a:spcAft>
                          <a:spcPts val="0"/>
                        </a:spcAft>
                      </a:pPr>
                      <a:r>
                        <a:rPr lang="en-US" sz="1500" dirty="0">
                          <a:solidFill>
                            <a:srgbClr val="000000"/>
                          </a:solidFill>
                          <a:latin typeface="Arial"/>
                          <a:ea typeface="Times New Roman"/>
                          <a:cs typeface="Times New Roman"/>
                        </a:rPr>
                        <a:t>Industry</a:t>
                      </a:r>
                      <a:endParaRPr lang="bg-BG" sz="15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Arial"/>
                          <a:ea typeface="Times New Roman"/>
                          <a:cs typeface="Times New Roman"/>
                        </a:rPr>
                        <a:t>2 231 000</a:t>
                      </a:r>
                      <a:endParaRPr lang="bg-BG" sz="15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6850">
                <a:tc>
                  <a:txBody>
                    <a:bodyPr/>
                    <a:lstStyle/>
                    <a:p>
                      <a:pPr algn="l">
                        <a:lnSpc>
                          <a:spcPct val="115000"/>
                        </a:lnSpc>
                        <a:spcAft>
                          <a:spcPts val="0"/>
                        </a:spcAft>
                      </a:pPr>
                      <a:r>
                        <a:rPr lang="en-US" sz="1500" dirty="0">
                          <a:solidFill>
                            <a:srgbClr val="000000"/>
                          </a:solidFill>
                          <a:latin typeface="Arial"/>
                          <a:ea typeface="Times New Roman"/>
                          <a:cs typeface="Times New Roman"/>
                        </a:rPr>
                        <a:t>HPP</a:t>
                      </a:r>
                      <a:endParaRPr lang="bg-BG" sz="15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Arial"/>
                          <a:ea typeface="Times New Roman"/>
                          <a:cs typeface="Times New Roman"/>
                        </a:rPr>
                        <a:t>147 071 938</a:t>
                      </a:r>
                      <a:endParaRPr lang="bg-BG" sz="15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Rectangle 11"/>
          <p:cNvSpPr/>
          <p:nvPr/>
        </p:nvSpPr>
        <p:spPr>
          <a:xfrm>
            <a:off x="4191000" y="2590800"/>
            <a:ext cx="4572000" cy="923330"/>
          </a:xfrm>
          <a:prstGeom prst="rect">
            <a:avLst/>
          </a:prstGeom>
        </p:spPr>
        <p:txBody>
          <a:bodyPr>
            <a:spAutoFit/>
          </a:bodyPr>
          <a:lstStyle/>
          <a:p>
            <a:r>
              <a:rPr lang="en-US" dirty="0"/>
              <a:t>The group of measures aim to reduce:</a:t>
            </a:r>
          </a:p>
          <a:p>
            <a:pPr>
              <a:buFontTx/>
              <a:buChar char="-"/>
            </a:pPr>
            <a:r>
              <a:rPr lang="en-US" dirty="0"/>
              <a:t>physical losses by the water networks</a:t>
            </a:r>
            <a:r>
              <a:rPr lang="bg-BG" dirty="0"/>
              <a:t>;</a:t>
            </a:r>
            <a:endParaRPr lang="en-US" dirty="0"/>
          </a:p>
          <a:p>
            <a:pPr>
              <a:buFontTx/>
              <a:buChar char="-"/>
            </a:pPr>
            <a:r>
              <a:rPr lang="en-US" dirty="0"/>
              <a:t>inefficient water use by end users</a:t>
            </a:r>
            <a:r>
              <a:rPr lang="bg-BG" dirty="0"/>
              <a:t>.</a:t>
            </a:r>
          </a:p>
        </p:txBody>
      </p:sp>
      <p:sp>
        <p:nvSpPr>
          <p:cNvPr id="13" name="Rectangle 12"/>
          <p:cNvSpPr/>
          <p:nvPr/>
        </p:nvSpPr>
        <p:spPr>
          <a:xfrm>
            <a:off x="468630" y="1412362"/>
            <a:ext cx="7684770" cy="369332"/>
          </a:xfrm>
          <a:prstGeom prst="rect">
            <a:avLst/>
          </a:prstGeom>
        </p:spPr>
        <p:txBody>
          <a:bodyPr wrap="square">
            <a:spAutoFit/>
          </a:bodyPr>
          <a:lstStyle/>
          <a:p>
            <a:r>
              <a:rPr lang="en-US" dirty="0"/>
              <a:t>Presents the relationship between the effect of certain measure and investment</a:t>
            </a:r>
            <a:r>
              <a:rPr lang="bg-BG" dirty="0"/>
              <a:t>.</a:t>
            </a:r>
            <a:endParaRPr lang="en-US" dirty="0"/>
          </a:p>
        </p:txBody>
      </p:sp>
      <p:sp>
        <p:nvSpPr>
          <p:cNvPr id="14" name="Rectangle 13"/>
          <p:cNvSpPr/>
          <p:nvPr/>
        </p:nvSpPr>
        <p:spPr>
          <a:xfrm>
            <a:off x="381000" y="5336680"/>
            <a:ext cx="8077200" cy="369332"/>
          </a:xfrm>
          <a:prstGeom prst="rect">
            <a:avLst/>
          </a:prstGeom>
        </p:spPr>
        <p:txBody>
          <a:bodyPr wrap="square">
            <a:spAutoFit/>
          </a:bodyPr>
          <a:lstStyle/>
          <a:p>
            <a:r>
              <a:rPr lang="en-US" dirty="0"/>
              <a:t>Different approach is used to develop the individual curves and shown in next slides.</a:t>
            </a:r>
          </a:p>
        </p:txBody>
      </p:sp>
      <p:sp>
        <p:nvSpPr>
          <p:cNvPr id="15" name="Rectangle 1"/>
          <p:cNvSpPr>
            <a:spLocks noChangeArrowheads="1"/>
          </p:cNvSpPr>
          <p:nvPr/>
        </p:nvSpPr>
        <p:spPr bwMode="auto">
          <a:xfrm>
            <a:off x="457200" y="2006057"/>
            <a:ext cx="8229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ea typeface="Calibri" pitchFamily="34" charset="0"/>
                <a:cs typeface="Arial" pitchFamily="34" charset="0"/>
              </a:rPr>
              <a:t>During the development of RBMPs</a:t>
            </a:r>
            <a:r>
              <a:rPr kumimoji="0" lang="en-US" b="0" i="0" u="none" strike="noStrike" cap="none" normalizeH="0" dirty="0">
                <a:ln>
                  <a:noFill/>
                </a:ln>
                <a:solidFill>
                  <a:schemeClr val="tx1"/>
                </a:solidFill>
                <a:effectLst/>
                <a:ea typeface="Calibri" pitchFamily="34" charset="0"/>
                <a:cs typeface="Arial" pitchFamily="34" charset="0"/>
              </a:rPr>
              <a:t> forecast for water demand can be used.</a:t>
            </a:r>
            <a:endParaRPr kumimoji="0" lang="bg-BG" b="0" i="0" u="none" strike="noStrike" cap="none" normalizeH="0" baseline="0" dirty="0">
              <a:ln>
                <a:noFill/>
              </a:ln>
              <a:solidFill>
                <a:schemeClr val="tx1"/>
              </a:solidFill>
              <a:effectLst/>
              <a:cs typeface="Arial" pitchFamily="34" charset="0"/>
            </a:endParaRPr>
          </a:p>
        </p:txBody>
      </p:sp>
      <p:sp>
        <p:nvSpPr>
          <p:cNvPr id="16" name="Rectangle 15"/>
          <p:cNvSpPr/>
          <p:nvPr/>
        </p:nvSpPr>
        <p:spPr>
          <a:xfrm>
            <a:off x="381000" y="4518404"/>
            <a:ext cx="7315200" cy="646331"/>
          </a:xfrm>
          <a:prstGeom prst="rect">
            <a:avLst/>
          </a:prstGeom>
        </p:spPr>
        <p:txBody>
          <a:bodyPr wrap="square">
            <a:spAutoFit/>
          </a:bodyPr>
          <a:lstStyle/>
          <a:p>
            <a:r>
              <a:rPr lang="en-US" dirty="0"/>
              <a:t>The development of the indicative curve should be done at lower scale- business plans by water operators, industry, municipalities etc.</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r>
              <a:rPr lang="en-US"/>
              <a:t> of 38</a:t>
            </a:r>
            <a:endParaRPr lang="en-US" dirty="0"/>
          </a:p>
        </p:txBody>
      </p:sp>
    </p:spTree>
    <p:extLst>
      <p:ext uri="{BB962C8B-B14F-4D97-AF65-F5344CB8AC3E}">
        <p14:creationId xmlns:p14="http://schemas.microsoft.com/office/powerpoint/2010/main" val="306257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Reducing physical leakages in Pleven</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11" name="TextBox 10"/>
          <p:cNvSpPr txBox="1"/>
          <p:nvPr/>
        </p:nvSpPr>
        <p:spPr>
          <a:xfrm>
            <a:off x="5023429" y="1430857"/>
            <a:ext cx="3733800" cy="1477328"/>
          </a:xfrm>
          <a:prstGeom prst="rect">
            <a:avLst/>
          </a:prstGeom>
          <a:noFill/>
        </p:spPr>
        <p:txBody>
          <a:bodyPr wrap="square" rtlCol="0">
            <a:spAutoFit/>
          </a:bodyPr>
          <a:lstStyle/>
          <a:p>
            <a:r>
              <a:rPr lang="en-US" dirty="0"/>
              <a:t>Steps</a:t>
            </a:r>
            <a:r>
              <a:rPr lang="bg-BG" dirty="0"/>
              <a:t>:</a:t>
            </a:r>
          </a:p>
          <a:p>
            <a:r>
              <a:rPr lang="bg-BG" dirty="0"/>
              <a:t>1</a:t>
            </a:r>
            <a:r>
              <a:rPr lang="en-US" baseline="30000" dirty="0"/>
              <a:t>st</a:t>
            </a:r>
            <a:r>
              <a:rPr lang="bg-BG" dirty="0"/>
              <a:t> – </a:t>
            </a:r>
            <a:r>
              <a:rPr lang="en-US" dirty="0"/>
              <a:t>Pressure management</a:t>
            </a:r>
            <a:endParaRPr lang="bg-BG" dirty="0"/>
          </a:p>
          <a:p>
            <a:r>
              <a:rPr lang="bg-BG" dirty="0"/>
              <a:t>2</a:t>
            </a:r>
            <a:r>
              <a:rPr lang="en-US" baseline="30000" dirty="0"/>
              <a:t>nd</a:t>
            </a:r>
            <a:r>
              <a:rPr lang="bg-BG" dirty="0"/>
              <a:t> – </a:t>
            </a:r>
            <a:r>
              <a:rPr lang="en-US" dirty="0"/>
              <a:t>Active leakage control</a:t>
            </a:r>
            <a:r>
              <a:rPr lang="bg-BG" dirty="0"/>
              <a:t>– </a:t>
            </a:r>
            <a:r>
              <a:rPr lang="en-US" dirty="0"/>
              <a:t>in</a:t>
            </a:r>
            <a:r>
              <a:rPr lang="bg-BG" dirty="0"/>
              <a:t> 4 </a:t>
            </a:r>
            <a:r>
              <a:rPr lang="en-US" dirty="0"/>
              <a:t>steps</a:t>
            </a:r>
            <a:endParaRPr lang="bg-BG" dirty="0"/>
          </a:p>
          <a:p>
            <a:r>
              <a:rPr lang="bg-BG" dirty="0"/>
              <a:t>3</a:t>
            </a:r>
            <a:r>
              <a:rPr lang="en-US" baseline="30000" dirty="0"/>
              <a:t>rd</a:t>
            </a:r>
            <a:r>
              <a:rPr lang="bg-BG" dirty="0"/>
              <a:t> – </a:t>
            </a:r>
            <a:r>
              <a:rPr lang="en-US" dirty="0"/>
              <a:t>Replace part of the network</a:t>
            </a:r>
          </a:p>
        </p:txBody>
      </p:sp>
      <p:graphicFrame>
        <p:nvGraphicFramePr>
          <p:cNvPr id="13" name="Chart 12"/>
          <p:cNvGraphicFramePr/>
          <p:nvPr>
            <p:extLst>
              <p:ext uri="{D42A27DB-BD31-4B8C-83A1-F6EECF244321}">
                <p14:modId xmlns:p14="http://schemas.microsoft.com/office/powerpoint/2010/main" val="3367724338"/>
              </p:ext>
            </p:extLst>
          </p:nvPr>
        </p:nvGraphicFramePr>
        <p:xfrm>
          <a:off x="533401" y="1368669"/>
          <a:ext cx="4343400" cy="239600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991388206"/>
              </p:ext>
            </p:extLst>
          </p:nvPr>
        </p:nvGraphicFramePr>
        <p:xfrm>
          <a:off x="533401" y="3956347"/>
          <a:ext cx="7848603" cy="2177953"/>
        </p:xfrm>
        <a:graphic>
          <a:graphicData uri="http://schemas.openxmlformats.org/drawingml/2006/table">
            <a:tbl>
              <a:tblPr/>
              <a:tblGrid>
                <a:gridCol w="1066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762003">
                  <a:extLst>
                    <a:ext uri="{9D8B030D-6E8A-4147-A177-3AD203B41FA5}">
                      <a16:colId xmlns:a16="http://schemas.microsoft.com/office/drawing/2014/main" val="20006"/>
                    </a:ext>
                  </a:extLst>
                </a:gridCol>
              </a:tblGrid>
              <a:tr h="378063">
                <a:tc>
                  <a:txBody>
                    <a:bodyPr/>
                    <a:lstStyle/>
                    <a:p>
                      <a:pPr marL="0" marR="0" algn="l">
                        <a:lnSpc>
                          <a:spcPct val="115000"/>
                        </a:lnSpc>
                        <a:spcBef>
                          <a:spcPts val="0"/>
                        </a:spcBef>
                        <a:spcAft>
                          <a:spcPts val="0"/>
                        </a:spcAft>
                      </a:pPr>
                      <a:r>
                        <a:rPr lang="en-US" sz="1000" b="1" dirty="0">
                          <a:solidFill>
                            <a:srgbClr val="000000"/>
                          </a:solidFill>
                          <a:latin typeface="Arial Narrow"/>
                          <a:ea typeface="Times New Roman"/>
                          <a:cs typeface="Times New Roman"/>
                        </a:rPr>
                        <a:t>Measure</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Narrow"/>
                          <a:ea typeface="Times New Roman"/>
                          <a:cs typeface="Times New Roman"/>
                        </a:rPr>
                        <a:t>Physical</a:t>
                      </a:r>
                      <a:r>
                        <a:rPr lang="en-US" sz="1000" b="1" baseline="0" dirty="0">
                          <a:solidFill>
                            <a:srgbClr val="000000"/>
                          </a:solidFill>
                          <a:latin typeface="Arial Narrow"/>
                          <a:ea typeface="Times New Roman"/>
                          <a:cs typeface="Times New Roman"/>
                        </a:rPr>
                        <a:t> leakages reduction on annual basis</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Narrow"/>
                          <a:ea typeface="Times New Roman"/>
                          <a:cs typeface="Times New Roman"/>
                        </a:rPr>
                        <a:t>Physical</a:t>
                      </a:r>
                      <a:r>
                        <a:rPr lang="en-US" sz="1000" b="1" baseline="0" dirty="0">
                          <a:solidFill>
                            <a:srgbClr val="000000"/>
                          </a:solidFill>
                          <a:latin typeface="Arial Narrow"/>
                          <a:ea typeface="Times New Roman"/>
                          <a:cs typeface="Times New Roman"/>
                        </a:rPr>
                        <a:t> losses</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t>Cumulative reduction in losses on an annual basis</a:t>
                      </a:r>
                      <a:endParaRPr lang="en-US" sz="1200" b="1"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t>Effect on leakage reduction</a:t>
                      </a:r>
                      <a:endParaRPr lang="en-US" sz="1200" b="1"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Narrow"/>
                          <a:ea typeface="Times New Roman"/>
                          <a:cs typeface="Times New Roman"/>
                        </a:rPr>
                        <a:t>Investment</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Narrow"/>
                          <a:ea typeface="Times New Roman"/>
                          <a:cs typeface="Times New Roman"/>
                        </a:rPr>
                        <a:t>Cumulative price</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6157">
                <a:tc>
                  <a:txBody>
                    <a:bodyPr/>
                    <a:lstStyle/>
                    <a:p>
                      <a:pPr marL="0" marR="0" algn="l">
                        <a:lnSpc>
                          <a:spcPct val="115000"/>
                        </a:lnSpc>
                        <a:spcBef>
                          <a:spcPts val="0"/>
                        </a:spcBef>
                        <a:spcAft>
                          <a:spcPts val="0"/>
                        </a:spcAft>
                      </a:pPr>
                      <a:r>
                        <a:rPr lang="en-US" sz="1000" b="1">
                          <a:solidFill>
                            <a:srgbClr val="000000"/>
                          </a:solidFill>
                          <a:latin typeface="Arial Narrow"/>
                          <a:ea typeface="Times New Roman"/>
                          <a:cs typeface="Times New Roman"/>
                        </a:rPr>
                        <a:t> </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Narrow"/>
                          <a:ea typeface="Times New Roman"/>
                          <a:cs typeface="Times New Roman"/>
                        </a:rPr>
                        <a:t>m</a:t>
                      </a:r>
                      <a:r>
                        <a:rPr lang="en-US" sz="1000" b="1" baseline="30000" dirty="0">
                          <a:solidFill>
                            <a:srgbClr val="000000"/>
                          </a:solidFill>
                          <a:latin typeface="Arial Narrow"/>
                          <a:ea typeface="Times New Roman"/>
                          <a:cs typeface="Times New Roman"/>
                        </a:rPr>
                        <a:t>3</a:t>
                      </a:r>
                      <a:r>
                        <a:rPr lang="en-US" sz="1000" b="1" dirty="0">
                          <a:solidFill>
                            <a:srgbClr val="000000"/>
                          </a:solidFill>
                          <a:latin typeface="Arial Narrow"/>
                          <a:ea typeface="Times New Roman"/>
                          <a:cs typeface="Times New Roman"/>
                        </a:rPr>
                        <a:t>/year</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Narrow"/>
                          <a:ea typeface="Times New Roman"/>
                          <a:cs typeface="Times New Roman"/>
                        </a:rPr>
                        <a:t>m</a:t>
                      </a:r>
                      <a:r>
                        <a:rPr lang="en-US" sz="1000" b="1" baseline="30000" dirty="0">
                          <a:solidFill>
                            <a:srgbClr val="000000"/>
                          </a:solidFill>
                          <a:latin typeface="Arial Narrow"/>
                          <a:ea typeface="Times New Roman"/>
                          <a:cs typeface="Times New Roman"/>
                        </a:rPr>
                        <a:t>3</a:t>
                      </a:r>
                      <a:r>
                        <a:rPr lang="en-US" sz="1000" b="1" dirty="0">
                          <a:solidFill>
                            <a:srgbClr val="000000"/>
                          </a:solidFill>
                          <a:latin typeface="Arial Narrow"/>
                          <a:ea typeface="Times New Roman"/>
                          <a:cs typeface="Times New Roman"/>
                        </a:rPr>
                        <a:t>/year</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Narrow"/>
                          <a:ea typeface="Times New Roman"/>
                          <a:cs typeface="Times New Roman"/>
                        </a:rPr>
                        <a:t>m</a:t>
                      </a:r>
                      <a:r>
                        <a:rPr lang="en-US" sz="1000" b="1" baseline="30000" dirty="0">
                          <a:solidFill>
                            <a:srgbClr val="000000"/>
                          </a:solidFill>
                          <a:latin typeface="Arial Narrow"/>
                          <a:ea typeface="Times New Roman"/>
                          <a:cs typeface="Times New Roman"/>
                        </a:rPr>
                        <a:t>3</a:t>
                      </a:r>
                      <a:r>
                        <a:rPr lang="en-US" sz="1000" b="1" dirty="0">
                          <a:solidFill>
                            <a:srgbClr val="000000"/>
                          </a:solidFill>
                          <a:latin typeface="Arial Narrow"/>
                          <a:ea typeface="Times New Roman"/>
                          <a:cs typeface="Times New Roman"/>
                        </a:rPr>
                        <a:t>/year</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Narrow"/>
                          <a:ea typeface="Times New Roman"/>
                          <a:cs typeface="Times New Roman"/>
                        </a:rPr>
                        <a:t>%</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Narrow"/>
                          <a:ea typeface="Times New Roman"/>
                          <a:cs typeface="Times New Roman"/>
                        </a:rPr>
                        <a:t>lv/measure</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Narrow"/>
                          <a:ea typeface="Calibri"/>
                          <a:cs typeface="Times New Roman"/>
                        </a:rPr>
                        <a:t>lv</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6157">
                <a:tc>
                  <a:txBody>
                    <a:bodyPr/>
                    <a:lstStyle/>
                    <a:p>
                      <a:pPr marL="0" marR="0" algn="l">
                        <a:lnSpc>
                          <a:spcPct val="115000"/>
                        </a:lnSpc>
                        <a:spcBef>
                          <a:spcPts val="0"/>
                        </a:spcBef>
                        <a:spcAft>
                          <a:spcPts val="0"/>
                        </a:spcAft>
                      </a:pPr>
                      <a:r>
                        <a:rPr lang="en-US" sz="1000" b="1" dirty="0">
                          <a:solidFill>
                            <a:srgbClr val="000000"/>
                          </a:solidFill>
                          <a:latin typeface="Arial Narrow"/>
                          <a:ea typeface="Calibri"/>
                          <a:cs typeface="Times New Roman"/>
                        </a:rPr>
                        <a:t>BAU</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latin typeface="Arial Narrow"/>
                          <a:ea typeface="Times New Roman"/>
                          <a:cs typeface="Times New Roman"/>
                        </a:rPr>
                        <a:t> </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4,950,902</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latin typeface="Arial Narrow"/>
                          <a:ea typeface="Times New Roman"/>
                          <a:cs typeface="Times New Roman"/>
                        </a:rPr>
                        <a:t> </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latin typeface="Arial Narrow"/>
                          <a:ea typeface="Times New Roman"/>
                          <a:cs typeface="Times New Roman"/>
                        </a:rPr>
                        <a:t> </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latin typeface="Arial Narrow"/>
                          <a:ea typeface="Times New Roman"/>
                          <a:cs typeface="Times New Roman"/>
                        </a:rPr>
                        <a:t> </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latin typeface="Arial Narrow"/>
                          <a:ea typeface="Times New Roman"/>
                          <a:cs typeface="Times New Roman"/>
                        </a:rPr>
                        <a:t> </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1261">
                <a:tc>
                  <a:txBody>
                    <a:bodyPr/>
                    <a:lstStyle/>
                    <a:p>
                      <a:pPr marL="0" marR="0" algn="l">
                        <a:lnSpc>
                          <a:spcPct val="115000"/>
                        </a:lnSpc>
                        <a:spcBef>
                          <a:spcPts val="0"/>
                        </a:spcBef>
                        <a:spcAft>
                          <a:spcPts val="0"/>
                        </a:spcAft>
                      </a:pPr>
                      <a:r>
                        <a:rPr lang="en-US" sz="1000" b="1" dirty="0">
                          <a:solidFill>
                            <a:srgbClr val="000000"/>
                          </a:solidFill>
                          <a:latin typeface="Arial Narrow"/>
                          <a:ea typeface="Times New Roman"/>
                          <a:cs typeface="Times New Roman"/>
                        </a:rPr>
                        <a:t>Step 1: Pressure management</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495,090</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4,455,812</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Arial Narrow"/>
                          <a:ea typeface="Times New Roman"/>
                          <a:cs typeface="Times New Roman"/>
                        </a:rPr>
                        <a:t>495,090</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10%</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280,000</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Arial Narrow"/>
                          <a:ea typeface="Times New Roman"/>
                          <a:cs typeface="Times New Roman"/>
                        </a:rPr>
                        <a:t>280,000</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7087">
                <a:tc>
                  <a:txBody>
                    <a:bodyPr/>
                    <a:lstStyle/>
                    <a:p>
                      <a:pPr marL="0" marR="0" algn="l">
                        <a:lnSpc>
                          <a:spcPct val="115000"/>
                        </a:lnSpc>
                        <a:spcBef>
                          <a:spcPts val="0"/>
                        </a:spcBef>
                        <a:spcAft>
                          <a:spcPts val="0"/>
                        </a:spcAft>
                      </a:pPr>
                      <a:r>
                        <a:rPr lang="en-US" sz="1000" b="1" dirty="0">
                          <a:solidFill>
                            <a:srgbClr val="000000"/>
                          </a:solidFill>
                          <a:latin typeface="Arial Narrow"/>
                          <a:ea typeface="Times New Roman"/>
                          <a:cs typeface="Times New Roman"/>
                        </a:rPr>
                        <a:t>Step 2.1</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1,336,743</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3,119,068</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1,831,834</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37%</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263,250</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543,250</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7087">
                <a:tc>
                  <a:txBody>
                    <a:bodyPr/>
                    <a:lstStyle/>
                    <a:p>
                      <a:pPr marL="0" marR="0" algn="l">
                        <a:lnSpc>
                          <a:spcPct val="115000"/>
                        </a:lnSpc>
                        <a:spcBef>
                          <a:spcPts val="0"/>
                        </a:spcBef>
                        <a:spcAft>
                          <a:spcPts val="0"/>
                        </a:spcAft>
                      </a:pPr>
                      <a:r>
                        <a:rPr lang="en-US" sz="1000" b="1" dirty="0">
                          <a:solidFill>
                            <a:srgbClr val="000000"/>
                          </a:solidFill>
                          <a:latin typeface="Arial Narrow"/>
                          <a:ea typeface="Times New Roman"/>
                          <a:cs typeface="Times New Roman"/>
                        </a:rPr>
                        <a:t>Step 2.2</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2,194,487</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2,261,324</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2,689,577</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54%</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281,250</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561,250</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7087">
                <a:tc>
                  <a:txBody>
                    <a:bodyPr/>
                    <a:lstStyle/>
                    <a:p>
                      <a:pPr marL="0" marR="0" algn="l">
                        <a:lnSpc>
                          <a:spcPct val="115000"/>
                        </a:lnSpc>
                        <a:spcBef>
                          <a:spcPts val="0"/>
                        </a:spcBef>
                        <a:spcAft>
                          <a:spcPts val="0"/>
                        </a:spcAft>
                      </a:pPr>
                      <a:r>
                        <a:rPr lang="en-US" sz="1000" b="1" dirty="0">
                          <a:solidFill>
                            <a:srgbClr val="000000"/>
                          </a:solidFill>
                          <a:latin typeface="Arial Narrow"/>
                          <a:ea typeface="Times New Roman"/>
                          <a:cs typeface="Times New Roman"/>
                        </a:rPr>
                        <a:t>Step 2.3</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2,740,324</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1,715,487</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3,235,414</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65%</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299,250</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579,250</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7087">
                <a:tc>
                  <a:txBody>
                    <a:bodyPr/>
                    <a:lstStyle/>
                    <a:p>
                      <a:pPr marL="0" marR="0" algn="l">
                        <a:lnSpc>
                          <a:spcPct val="115000"/>
                        </a:lnSpc>
                        <a:spcBef>
                          <a:spcPts val="0"/>
                        </a:spcBef>
                        <a:spcAft>
                          <a:spcPts val="0"/>
                        </a:spcAft>
                      </a:pPr>
                      <a:r>
                        <a:rPr lang="en-US" sz="1000" b="1" dirty="0">
                          <a:solidFill>
                            <a:srgbClr val="000000"/>
                          </a:solidFill>
                          <a:latin typeface="Arial Narrow"/>
                          <a:ea typeface="Times New Roman"/>
                          <a:cs typeface="Times New Roman"/>
                        </a:rPr>
                        <a:t>Step 2.4</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3,084,201</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1,371,610</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3,579,292</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72%</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317,250</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597,250</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4174">
                <a:tc>
                  <a:txBody>
                    <a:bodyPr/>
                    <a:lstStyle/>
                    <a:p>
                      <a:pPr marL="0" marR="0" algn="l">
                        <a:lnSpc>
                          <a:spcPct val="115000"/>
                        </a:lnSpc>
                        <a:spcBef>
                          <a:spcPts val="0"/>
                        </a:spcBef>
                        <a:spcAft>
                          <a:spcPts val="0"/>
                        </a:spcAft>
                      </a:pPr>
                      <a:r>
                        <a:rPr lang="en-US" sz="1000" b="1" dirty="0">
                          <a:solidFill>
                            <a:srgbClr val="000000"/>
                          </a:solidFill>
                          <a:latin typeface="Arial Narrow"/>
                          <a:ea typeface="Times New Roman"/>
                          <a:cs typeface="Times New Roman"/>
                        </a:rPr>
                        <a:t>Step 3. Network</a:t>
                      </a:r>
                      <a:r>
                        <a:rPr lang="en-US" sz="1000" b="1" baseline="0" dirty="0">
                          <a:solidFill>
                            <a:srgbClr val="000000"/>
                          </a:solidFill>
                          <a:latin typeface="Arial Narrow"/>
                          <a:ea typeface="Times New Roman"/>
                          <a:cs typeface="Times New Roman"/>
                        </a:rPr>
                        <a:t> replacing</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1,371,400</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solidFill>
                            <a:srgbClr val="000000"/>
                          </a:solidFill>
                          <a:latin typeface="Arial Narrow"/>
                          <a:ea typeface="Times New Roman"/>
                          <a:cs typeface="Times New Roman"/>
                        </a:rPr>
                        <a:t> </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4,950,691</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Arial Narrow"/>
                          <a:ea typeface="Times New Roman"/>
                          <a:cs typeface="Times New Roman"/>
                        </a:rPr>
                        <a:t>82%</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Narrow"/>
                          <a:ea typeface="Times New Roman"/>
                          <a:cs typeface="Times New Roman"/>
                        </a:rPr>
                        <a:t>27,349,370</a:t>
                      </a:r>
                      <a:endParaRPr lang="en-US" sz="120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Arial Narrow"/>
                          <a:ea typeface="Times New Roman"/>
                          <a:cs typeface="Times New Roman"/>
                        </a:rPr>
                        <a:t>28,226,620</a:t>
                      </a:r>
                      <a:endParaRPr lang="en-US" sz="1200" dirty="0">
                        <a:latin typeface="Arial"/>
                        <a:ea typeface="Calibri"/>
                      </a:endParaRPr>
                    </a:p>
                  </a:txBody>
                  <a:tcPr marL="8890" marR="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6" name="Rectangle 15"/>
          <p:cNvSpPr/>
          <p:nvPr/>
        </p:nvSpPr>
        <p:spPr>
          <a:xfrm>
            <a:off x="487680" y="3695633"/>
            <a:ext cx="7848600" cy="276999"/>
          </a:xfrm>
          <a:prstGeom prst="rect">
            <a:avLst/>
          </a:prstGeom>
        </p:spPr>
        <p:txBody>
          <a:bodyPr wrap="square">
            <a:spAutoFit/>
          </a:bodyPr>
          <a:lstStyle/>
          <a:p>
            <a:r>
              <a:rPr lang="en-US" sz="1200" b="1" dirty="0"/>
              <a:t>Parameters of the complex indicative curve for reducing water losses in the town of Pleven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r>
              <a:rPr lang="en-US"/>
              <a:t> of 38</a:t>
            </a:r>
            <a:endParaRPr lang="en-US" dirty="0"/>
          </a:p>
        </p:txBody>
      </p:sp>
    </p:spTree>
    <p:extLst>
      <p:ext uri="{BB962C8B-B14F-4D97-AF65-F5344CB8AC3E}">
        <p14:creationId xmlns:p14="http://schemas.microsoft.com/office/powerpoint/2010/main" val="1165722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382000" cy="639763"/>
          </a:xfrm>
        </p:spPr>
        <p:txBody>
          <a:bodyPr>
            <a:normAutofit fontScale="90000"/>
          </a:bodyPr>
          <a:lstStyle/>
          <a:p>
            <a:r>
              <a:rPr lang="en-GB" b="1" dirty="0"/>
              <a:t>Improve water use efficiency in Pleven</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10" name="Title 1"/>
          <p:cNvSpPr txBox="1">
            <a:spLocks/>
          </p:cNvSpPr>
          <p:nvPr/>
        </p:nvSpPr>
        <p:spPr>
          <a:xfrm>
            <a:off x="457200" y="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g-BG" sz="3000"/>
              <a:t>Индикативни криви</a:t>
            </a:r>
            <a:endParaRPr lang="en-US" sz="3000" dirty="0"/>
          </a:p>
        </p:txBody>
      </p:sp>
      <p:graphicFrame>
        <p:nvGraphicFramePr>
          <p:cNvPr id="14" name="Table 13"/>
          <p:cNvGraphicFramePr>
            <a:graphicFrameLocks noGrp="1"/>
          </p:cNvGraphicFramePr>
          <p:nvPr>
            <p:extLst>
              <p:ext uri="{D42A27DB-BD31-4B8C-83A1-F6EECF244321}">
                <p14:modId xmlns:p14="http://schemas.microsoft.com/office/powerpoint/2010/main" val="790628577"/>
              </p:ext>
            </p:extLst>
          </p:nvPr>
        </p:nvGraphicFramePr>
        <p:xfrm>
          <a:off x="565638" y="4789161"/>
          <a:ext cx="7619999" cy="1352413"/>
        </p:xfrm>
        <a:graphic>
          <a:graphicData uri="http://schemas.openxmlformats.org/drawingml/2006/table">
            <a:tbl>
              <a:tblPr/>
              <a:tblGrid>
                <a:gridCol w="3124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371599">
                  <a:extLst>
                    <a:ext uri="{9D8B030D-6E8A-4147-A177-3AD203B41FA5}">
                      <a16:colId xmlns:a16="http://schemas.microsoft.com/office/drawing/2014/main" val="20003"/>
                    </a:ext>
                  </a:extLst>
                </a:gridCol>
              </a:tblGrid>
              <a:tr h="133653">
                <a:tc>
                  <a:txBody>
                    <a:bodyPr/>
                    <a:lstStyle/>
                    <a:p>
                      <a:pPr marL="0" marR="0" algn="just">
                        <a:lnSpc>
                          <a:spcPct val="115000"/>
                        </a:lnSpc>
                        <a:spcBef>
                          <a:spcPts val="0"/>
                        </a:spcBef>
                        <a:spcAft>
                          <a:spcPts val="0"/>
                        </a:spcAft>
                      </a:pPr>
                      <a:r>
                        <a:rPr lang="en-US" sz="1000" b="1" dirty="0">
                          <a:solidFill>
                            <a:srgbClr val="000000"/>
                          </a:solidFill>
                          <a:latin typeface="Arial"/>
                          <a:ea typeface="Times New Roman"/>
                        </a:rPr>
                        <a:t>Measure</a:t>
                      </a:r>
                      <a:endParaRPr lang="en-US" sz="1000" dirty="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lnSpc>
                          <a:spcPct val="115000"/>
                        </a:lnSpc>
                        <a:spcBef>
                          <a:spcPts val="0"/>
                        </a:spcBef>
                        <a:spcAft>
                          <a:spcPts val="0"/>
                        </a:spcAft>
                      </a:pPr>
                      <a:r>
                        <a:rPr lang="en-US" sz="1000" b="1" dirty="0">
                          <a:solidFill>
                            <a:srgbClr val="000000"/>
                          </a:solidFill>
                          <a:latin typeface="Arial"/>
                          <a:ea typeface="Times New Roman"/>
                        </a:rPr>
                        <a:t>No change of level of comfort</a:t>
                      </a:r>
                      <a:endParaRPr lang="en-US" sz="1000" dirty="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lnSpc>
                          <a:spcPct val="115000"/>
                        </a:lnSpc>
                        <a:spcBef>
                          <a:spcPts val="0"/>
                        </a:spcBef>
                        <a:spcAft>
                          <a:spcPts val="0"/>
                        </a:spcAft>
                      </a:pPr>
                      <a:r>
                        <a:rPr lang="en-US" sz="1000" b="1" dirty="0">
                          <a:solidFill>
                            <a:srgbClr val="000000"/>
                          </a:solidFill>
                          <a:latin typeface="Arial"/>
                          <a:ea typeface="Times New Roman"/>
                        </a:rPr>
                        <a:t>Price per</a:t>
                      </a:r>
                      <a:r>
                        <a:rPr lang="en-US" sz="1000" b="1" baseline="0" dirty="0">
                          <a:solidFill>
                            <a:srgbClr val="000000"/>
                          </a:solidFill>
                          <a:latin typeface="Arial"/>
                          <a:ea typeface="Times New Roman"/>
                        </a:rPr>
                        <a:t> capita</a:t>
                      </a:r>
                      <a:endParaRPr lang="en-US" sz="1000" dirty="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9745">
                <a:tc>
                  <a:txBody>
                    <a:bodyPr/>
                    <a:lstStyle/>
                    <a:p>
                      <a:pPr marL="0" marR="0" algn="just">
                        <a:lnSpc>
                          <a:spcPct val="115000"/>
                        </a:lnSpc>
                        <a:spcBef>
                          <a:spcPts val="0"/>
                        </a:spcBef>
                        <a:spcAft>
                          <a:spcPts val="0"/>
                        </a:spcAft>
                      </a:pPr>
                      <a:endParaRPr lang="en-US" sz="1000" dirty="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Calibri"/>
                        </a:rPr>
                        <a:t>l/cap/day</a:t>
                      </a:r>
                      <a:endParaRPr lang="en-US" sz="1000" dirty="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rPr>
                        <a:t>% of reduction</a:t>
                      </a:r>
                      <a:endParaRPr lang="en-US" sz="1000" dirty="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rPr>
                        <a:t>lv</a:t>
                      </a:r>
                      <a:endParaRPr lang="en-US" sz="1000" dirty="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3653">
                <a:tc>
                  <a:txBody>
                    <a:bodyPr/>
                    <a:lstStyle/>
                    <a:p>
                      <a:pPr marL="0" marR="0" algn="just">
                        <a:lnSpc>
                          <a:spcPct val="115000"/>
                        </a:lnSpc>
                        <a:spcBef>
                          <a:spcPts val="0"/>
                        </a:spcBef>
                        <a:spcAft>
                          <a:spcPts val="0"/>
                        </a:spcAft>
                      </a:pPr>
                      <a:r>
                        <a:rPr lang="en-US" sz="1000" dirty="0">
                          <a:solidFill>
                            <a:srgbClr val="000000"/>
                          </a:solidFill>
                          <a:latin typeface="Arial"/>
                          <a:ea typeface="Calibri"/>
                        </a:rPr>
                        <a:t>Business</a:t>
                      </a:r>
                      <a:r>
                        <a:rPr lang="en-US" sz="1000" baseline="0" dirty="0">
                          <a:solidFill>
                            <a:srgbClr val="000000"/>
                          </a:solidFill>
                          <a:latin typeface="Arial"/>
                          <a:ea typeface="Calibri"/>
                        </a:rPr>
                        <a:t> as usual</a:t>
                      </a:r>
                      <a:endParaRPr lang="en-US" sz="1000" dirty="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Arial"/>
                          <a:ea typeface="Times New Roman"/>
                        </a:rPr>
                        <a:t>150</a:t>
                      </a:r>
                      <a:endParaRPr lang="en-US" sz="100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Arial"/>
                          <a:ea typeface="Times New Roman"/>
                        </a:rPr>
                        <a:t>0</a:t>
                      </a:r>
                      <a:endParaRPr lang="en-US" sz="100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a:ea typeface="Times New Roman"/>
                        </a:rPr>
                        <a:t>0</a:t>
                      </a:r>
                      <a:endParaRPr lang="en-US" sz="100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6056">
                <a:tc>
                  <a:txBody>
                    <a:bodyPr/>
                    <a:lstStyle/>
                    <a:p>
                      <a:pPr marL="0" marR="0" algn="just">
                        <a:lnSpc>
                          <a:spcPct val="115000"/>
                        </a:lnSpc>
                        <a:spcBef>
                          <a:spcPts val="0"/>
                        </a:spcBef>
                        <a:spcAft>
                          <a:spcPts val="0"/>
                        </a:spcAft>
                      </a:pPr>
                      <a:r>
                        <a:rPr lang="en-US" sz="1000" dirty="0">
                          <a:solidFill>
                            <a:srgbClr val="000000"/>
                          </a:solidFill>
                          <a:latin typeface="Arial"/>
                          <a:ea typeface="Times New Roman"/>
                        </a:rPr>
                        <a:t>1</a:t>
                      </a:r>
                      <a:r>
                        <a:rPr lang="en-US" sz="1000" baseline="30000" dirty="0">
                          <a:solidFill>
                            <a:srgbClr val="000000"/>
                          </a:solidFill>
                          <a:latin typeface="Arial"/>
                          <a:ea typeface="Times New Roman"/>
                        </a:rPr>
                        <a:t>st</a:t>
                      </a:r>
                      <a:r>
                        <a:rPr lang="en-US" sz="1000" dirty="0">
                          <a:solidFill>
                            <a:srgbClr val="000000"/>
                          </a:solidFill>
                          <a:latin typeface="Arial"/>
                          <a:ea typeface="Times New Roman"/>
                        </a:rPr>
                        <a:t> level of retrofit</a:t>
                      </a:r>
                      <a:r>
                        <a:rPr lang="en-US" sz="1000" baseline="0" dirty="0">
                          <a:solidFill>
                            <a:srgbClr val="000000"/>
                          </a:solidFill>
                          <a:latin typeface="Arial"/>
                          <a:ea typeface="Times New Roman"/>
                        </a:rPr>
                        <a:t> – water fixtures</a:t>
                      </a:r>
                      <a:endParaRPr lang="en-US" sz="1000" dirty="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Arial"/>
                          <a:ea typeface="Times New Roman"/>
                        </a:rPr>
                        <a:t>120</a:t>
                      </a:r>
                      <a:endParaRPr lang="en-US" sz="1000" dirty="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Arial"/>
                          <a:ea typeface="Times New Roman"/>
                        </a:rPr>
                        <a:t>20%</a:t>
                      </a:r>
                      <a:endParaRPr lang="en-US" sz="100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bg-BG" sz="1000">
                          <a:solidFill>
                            <a:srgbClr val="000000"/>
                          </a:solidFill>
                          <a:latin typeface="Arial"/>
                          <a:ea typeface="Times New Roman"/>
                        </a:rPr>
                        <a:t>30-70</a:t>
                      </a:r>
                      <a:endParaRPr lang="en-US" sz="100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6056">
                <a:tc>
                  <a:txBody>
                    <a:bodyPr/>
                    <a:lstStyle/>
                    <a:p>
                      <a:pPr marL="0" marR="0" algn="just">
                        <a:lnSpc>
                          <a:spcPct val="115000"/>
                        </a:lnSpc>
                        <a:spcBef>
                          <a:spcPts val="0"/>
                        </a:spcBef>
                        <a:spcAft>
                          <a:spcPts val="0"/>
                        </a:spcAft>
                      </a:pPr>
                      <a:r>
                        <a:rPr lang="en-US" sz="1000" dirty="0">
                          <a:solidFill>
                            <a:srgbClr val="000000"/>
                          </a:solidFill>
                          <a:latin typeface="Arial"/>
                          <a:ea typeface="Times New Roman"/>
                        </a:rPr>
                        <a:t>2</a:t>
                      </a:r>
                      <a:r>
                        <a:rPr lang="en-US" sz="1000" baseline="30000" dirty="0">
                          <a:solidFill>
                            <a:srgbClr val="000000"/>
                          </a:solidFill>
                          <a:latin typeface="Arial"/>
                          <a:ea typeface="Times New Roman"/>
                        </a:rPr>
                        <a:t>nd</a:t>
                      </a:r>
                      <a:r>
                        <a:rPr lang="en-US" sz="1000" dirty="0">
                          <a:solidFill>
                            <a:srgbClr val="000000"/>
                          </a:solidFill>
                          <a:latin typeface="Arial"/>
                          <a:ea typeface="Times New Roman"/>
                        </a:rPr>
                        <a:t> level of retrofit- best sanitary</a:t>
                      </a:r>
                      <a:r>
                        <a:rPr lang="en-US" sz="1000" baseline="0" dirty="0">
                          <a:solidFill>
                            <a:srgbClr val="000000"/>
                          </a:solidFill>
                          <a:latin typeface="Arial"/>
                          <a:ea typeface="Times New Roman"/>
                        </a:rPr>
                        <a:t> appliances and water appliances</a:t>
                      </a:r>
                      <a:endParaRPr lang="en-US" sz="1000" dirty="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Arial"/>
                          <a:ea typeface="Times New Roman"/>
                        </a:rPr>
                        <a:t>90</a:t>
                      </a:r>
                      <a:endParaRPr lang="en-US" sz="100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Arial"/>
                          <a:ea typeface="Times New Roman"/>
                        </a:rPr>
                        <a:t>40%</a:t>
                      </a:r>
                      <a:endParaRPr lang="en-US" sz="100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bg-BG" sz="1000">
                          <a:solidFill>
                            <a:srgbClr val="000000"/>
                          </a:solidFill>
                          <a:latin typeface="Arial"/>
                          <a:ea typeface="Times New Roman"/>
                        </a:rPr>
                        <a:t>200-600</a:t>
                      </a:r>
                      <a:endParaRPr lang="en-US" sz="100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35">
                <a:tc>
                  <a:txBody>
                    <a:bodyPr/>
                    <a:lstStyle/>
                    <a:p>
                      <a:pPr marL="0" marR="0" algn="just">
                        <a:lnSpc>
                          <a:spcPct val="115000"/>
                        </a:lnSpc>
                        <a:spcBef>
                          <a:spcPts val="0"/>
                        </a:spcBef>
                        <a:spcAft>
                          <a:spcPts val="0"/>
                        </a:spcAft>
                      </a:pPr>
                      <a:r>
                        <a:rPr lang="en-US" sz="1000" dirty="0">
                          <a:solidFill>
                            <a:srgbClr val="000000"/>
                          </a:solidFill>
                          <a:latin typeface="Arial"/>
                          <a:ea typeface="Times New Roman"/>
                        </a:rPr>
                        <a:t>Water reuse- not applied</a:t>
                      </a:r>
                      <a:endParaRPr lang="en-US" sz="1000" dirty="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Arial"/>
                          <a:ea typeface="Times New Roman"/>
                        </a:rPr>
                        <a:t>75</a:t>
                      </a:r>
                      <a:endParaRPr lang="en-US" sz="100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Arial"/>
                          <a:ea typeface="Times New Roman"/>
                        </a:rPr>
                        <a:t>50%</a:t>
                      </a:r>
                      <a:endParaRPr lang="en-US" sz="100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bg-BG" sz="1000" dirty="0">
                          <a:solidFill>
                            <a:srgbClr val="000000"/>
                          </a:solidFill>
                          <a:latin typeface="Arial"/>
                          <a:ea typeface="Times New Roman"/>
                        </a:rPr>
                        <a:t>24</a:t>
                      </a:r>
                      <a:r>
                        <a:rPr lang="en-US" sz="1000" dirty="0">
                          <a:solidFill>
                            <a:srgbClr val="000000"/>
                          </a:solidFill>
                          <a:latin typeface="Arial"/>
                          <a:ea typeface="Times New Roman"/>
                        </a:rPr>
                        <a:t>00-</a:t>
                      </a:r>
                      <a:r>
                        <a:rPr lang="bg-BG" sz="1000" dirty="0">
                          <a:solidFill>
                            <a:srgbClr val="000000"/>
                          </a:solidFill>
                          <a:latin typeface="Arial"/>
                          <a:ea typeface="Times New Roman"/>
                        </a:rPr>
                        <a:t>4</a:t>
                      </a:r>
                      <a:r>
                        <a:rPr lang="en-US" sz="1000" dirty="0">
                          <a:solidFill>
                            <a:srgbClr val="000000"/>
                          </a:solidFill>
                          <a:latin typeface="Arial"/>
                          <a:ea typeface="Times New Roman"/>
                        </a:rPr>
                        <a:t>000</a:t>
                      </a:r>
                      <a:endParaRPr lang="en-US" sz="1000" dirty="0">
                        <a:latin typeface="Arial"/>
                        <a:ea typeface="Calibri"/>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5" name="Rectangle 1"/>
          <p:cNvSpPr>
            <a:spLocks noChangeArrowheads="1"/>
          </p:cNvSpPr>
          <p:nvPr/>
        </p:nvSpPr>
        <p:spPr bwMode="auto">
          <a:xfrm>
            <a:off x="515816" y="4441554"/>
            <a:ext cx="352372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dirty="0" bmk="_Toc401909740">
                <a:ln>
                  <a:noFill/>
                </a:ln>
                <a:solidFill>
                  <a:schemeClr val="accent1"/>
                </a:solidFill>
                <a:effectLst/>
                <a:latin typeface="Arial" pitchFamily="34" charset="0"/>
                <a:ea typeface="Calibri" pitchFamily="34" charset="0"/>
                <a:cs typeface="Arial" pitchFamily="34" charset="0"/>
              </a:rPr>
              <a:t>Reduction of daily water use </a:t>
            </a:r>
            <a:r>
              <a:rPr kumimoji="0" lang="bg-BG" sz="1200" b="1" i="0" u="none" strike="noStrike" cap="none" normalizeH="0" baseline="0" dirty="0" bmk="_Toc401909740">
                <a:ln>
                  <a:noFill/>
                </a:ln>
                <a:solidFill>
                  <a:schemeClr val="accent1"/>
                </a:solidFill>
                <a:effectLst/>
                <a:latin typeface="Arial" pitchFamily="34" charset="0"/>
                <a:ea typeface="Calibri" pitchFamily="34" charset="0"/>
                <a:cs typeface="Arial" pitchFamily="34" charset="0"/>
              </a:rPr>
              <a:t>[Sh., et al., 2009]</a:t>
            </a:r>
            <a:endParaRPr kumimoji="0" lang="bg-BG" sz="1200" b="0" i="0" u="none" strike="noStrike" cap="none" normalizeH="0" baseline="0" dirty="0">
              <a:ln>
                <a:noFill/>
              </a:ln>
              <a:solidFill>
                <a:schemeClr val="accent1"/>
              </a:solidFill>
              <a:effectLst/>
              <a:latin typeface="Arial" pitchFamily="34" charset="0"/>
              <a:cs typeface="Arial" pitchFamily="34" charset="0"/>
            </a:endParaRPr>
          </a:p>
        </p:txBody>
      </p:sp>
      <p:sp>
        <p:nvSpPr>
          <p:cNvPr id="16" name="Rectangle 15"/>
          <p:cNvSpPr/>
          <p:nvPr/>
        </p:nvSpPr>
        <p:spPr>
          <a:xfrm>
            <a:off x="5588144" y="3386897"/>
            <a:ext cx="2844512" cy="461665"/>
          </a:xfrm>
          <a:prstGeom prst="rect">
            <a:avLst/>
          </a:prstGeom>
        </p:spPr>
        <p:txBody>
          <a:bodyPr wrap="square">
            <a:spAutoFit/>
          </a:bodyPr>
          <a:lstStyle/>
          <a:p>
            <a:r>
              <a:rPr lang="en-US" sz="1200" b="1" dirty="0">
                <a:solidFill>
                  <a:schemeClr val="accent1"/>
                </a:solidFill>
              </a:rPr>
              <a:t>Single indicative curves for water use reduction in the town of Pleven</a:t>
            </a:r>
          </a:p>
        </p:txBody>
      </p:sp>
      <p:graphicFrame>
        <p:nvGraphicFramePr>
          <p:cNvPr id="18" name="Chart 17"/>
          <p:cNvGraphicFramePr>
            <a:graphicFrameLocks/>
          </p:cNvGraphicFramePr>
          <p:nvPr>
            <p:extLst>
              <p:ext uri="{D42A27DB-BD31-4B8C-83A1-F6EECF244321}">
                <p14:modId xmlns:p14="http://schemas.microsoft.com/office/powerpoint/2010/main" val="244470471"/>
              </p:ext>
            </p:extLst>
          </p:nvPr>
        </p:nvGraphicFramePr>
        <p:xfrm>
          <a:off x="542193" y="1365258"/>
          <a:ext cx="4793720" cy="3002012"/>
        </p:xfrm>
        <a:graphic>
          <a:graphicData uri="http://schemas.openxmlformats.org/drawingml/2006/chart">
            <c:chart xmlns:c="http://schemas.openxmlformats.org/drawingml/2006/chart" xmlns:r="http://schemas.openxmlformats.org/officeDocument/2006/relationships" r:id="rId7"/>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25</a:t>
            </a:fld>
            <a:r>
              <a:rPr lang="en-US"/>
              <a:t> of 38</a:t>
            </a:r>
            <a:endParaRPr lang="en-US" dirty="0"/>
          </a:p>
        </p:txBody>
      </p:sp>
    </p:spTree>
    <p:extLst>
      <p:ext uri="{BB962C8B-B14F-4D97-AF65-F5344CB8AC3E}">
        <p14:creationId xmlns:p14="http://schemas.microsoft.com/office/powerpoint/2010/main" val="87679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338868" cy="639763"/>
          </a:xfrm>
        </p:spPr>
        <p:txBody>
          <a:bodyPr>
            <a:normAutofit fontScale="90000"/>
          </a:bodyPr>
          <a:lstStyle/>
          <a:p>
            <a:r>
              <a:rPr lang="en-GB" b="1" dirty="0"/>
              <a:t>Improve water use efficiency in Pleven</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graphicFrame>
        <p:nvGraphicFramePr>
          <p:cNvPr id="12" name="Chart 11"/>
          <p:cNvGraphicFramePr/>
          <p:nvPr>
            <p:extLst>
              <p:ext uri="{D42A27DB-BD31-4B8C-83A1-F6EECF244321}">
                <p14:modId xmlns:p14="http://schemas.microsoft.com/office/powerpoint/2010/main" val="378350603"/>
              </p:ext>
            </p:extLst>
          </p:nvPr>
        </p:nvGraphicFramePr>
        <p:xfrm>
          <a:off x="-4298" y="2768263"/>
          <a:ext cx="5257800" cy="3048000"/>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12"/>
          <p:cNvSpPr/>
          <p:nvPr/>
        </p:nvSpPr>
        <p:spPr>
          <a:xfrm>
            <a:off x="110002" y="5675531"/>
            <a:ext cx="5029200" cy="461665"/>
          </a:xfrm>
          <a:prstGeom prst="rect">
            <a:avLst/>
          </a:prstGeom>
        </p:spPr>
        <p:txBody>
          <a:bodyPr wrap="square">
            <a:spAutoFit/>
          </a:bodyPr>
          <a:lstStyle/>
          <a:p>
            <a:r>
              <a:rPr lang="en-US" sz="1200" b="1" dirty="0">
                <a:solidFill>
                  <a:schemeClr val="accent1"/>
                </a:solidFill>
              </a:rPr>
              <a:t>Complex indicative curve for water use reduction in the town of Pleven</a:t>
            </a:r>
            <a:r>
              <a:rPr lang="bg-BG" sz="1200" b="1" dirty="0">
                <a:solidFill>
                  <a:schemeClr val="accent1"/>
                </a:solidFill>
              </a:rPr>
              <a:t> (</a:t>
            </a:r>
            <a:r>
              <a:rPr lang="en-US" sz="1200" b="1" dirty="0">
                <a:solidFill>
                  <a:schemeClr val="accent1"/>
                </a:solidFill>
              </a:rPr>
              <a:t>results from optimization by </a:t>
            </a:r>
            <a:r>
              <a:rPr lang="en-US" sz="1200" b="1" dirty="0" err="1">
                <a:solidFill>
                  <a:schemeClr val="accent1"/>
                </a:solidFill>
              </a:rPr>
              <a:t>Matlab</a:t>
            </a:r>
            <a:r>
              <a:rPr lang="bg-BG" sz="1200" b="1" dirty="0">
                <a:solidFill>
                  <a:schemeClr val="accent1"/>
                </a:solidFill>
              </a:rPr>
              <a:t>)</a:t>
            </a:r>
          </a:p>
        </p:txBody>
      </p:sp>
      <p:sp>
        <p:nvSpPr>
          <p:cNvPr id="15" name="Rectangle 14"/>
          <p:cNvSpPr/>
          <p:nvPr/>
        </p:nvSpPr>
        <p:spPr>
          <a:xfrm>
            <a:off x="5411567" y="3276600"/>
            <a:ext cx="3505200" cy="646331"/>
          </a:xfrm>
          <a:prstGeom prst="rect">
            <a:avLst/>
          </a:prstGeom>
        </p:spPr>
        <p:txBody>
          <a:bodyPr wrap="square">
            <a:spAutoFit/>
          </a:bodyPr>
          <a:lstStyle/>
          <a:p>
            <a:r>
              <a:rPr lang="en-US" sz="1200" b="1" dirty="0">
                <a:solidFill>
                  <a:schemeClr val="accent1"/>
                </a:solidFill>
              </a:rPr>
              <a:t>Computational scheme for the development of complex indicative curve for water use reduction in the town of Pleven</a:t>
            </a:r>
            <a:endParaRPr lang="bg-BG" sz="1200" b="1" dirty="0">
              <a:solidFill>
                <a:schemeClr val="accent1"/>
              </a:solidFill>
            </a:endParaRPr>
          </a:p>
        </p:txBody>
      </p:sp>
      <p:sp>
        <p:nvSpPr>
          <p:cNvPr id="16" name="Rectangle 15"/>
          <p:cNvSpPr/>
          <p:nvPr/>
        </p:nvSpPr>
        <p:spPr>
          <a:xfrm>
            <a:off x="381000" y="1524000"/>
            <a:ext cx="4572000" cy="923330"/>
          </a:xfrm>
          <a:prstGeom prst="rect">
            <a:avLst/>
          </a:prstGeom>
        </p:spPr>
        <p:txBody>
          <a:bodyPr>
            <a:spAutoFit/>
          </a:bodyPr>
          <a:lstStyle/>
          <a:p>
            <a:r>
              <a:rPr lang="en-US" dirty="0"/>
              <a:t>2 measures </a:t>
            </a:r>
            <a:r>
              <a:rPr lang="bg-BG" dirty="0"/>
              <a:t>– </a:t>
            </a:r>
            <a:r>
              <a:rPr lang="en-US" dirty="0"/>
              <a:t>split the population in 2 groups </a:t>
            </a:r>
            <a:r>
              <a:rPr lang="bg-BG" dirty="0"/>
              <a:t>(</a:t>
            </a:r>
            <a:r>
              <a:rPr lang="en-US" dirty="0"/>
              <a:t>H</a:t>
            </a:r>
            <a:r>
              <a:rPr lang="bg-BG" dirty="0"/>
              <a:t>1 и </a:t>
            </a:r>
            <a:r>
              <a:rPr lang="en-US" dirty="0"/>
              <a:t>H</a:t>
            </a:r>
            <a:r>
              <a:rPr lang="bg-BG" dirty="0"/>
              <a:t>2)</a:t>
            </a:r>
            <a:r>
              <a:rPr lang="en-US" dirty="0"/>
              <a:t>. And apply the measure (2) for each group. Total of 6 variables</a:t>
            </a:r>
            <a:endParaRPr lang="bg-BG" dirty="0"/>
          </a:p>
        </p:txBody>
      </p:sp>
      <p:graphicFrame>
        <p:nvGraphicFramePr>
          <p:cNvPr id="17" name="Diagram 16"/>
          <p:cNvGraphicFramePr/>
          <p:nvPr>
            <p:extLst>
              <p:ext uri="{D42A27DB-BD31-4B8C-83A1-F6EECF244321}">
                <p14:modId xmlns:p14="http://schemas.microsoft.com/office/powerpoint/2010/main" val="2930935844"/>
              </p:ext>
            </p:extLst>
          </p:nvPr>
        </p:nvGraphicFramePr>
        <p:xfrm>
          <a:off x="5023338" y="1186166"/>
          <a:ext cx="3706056" cy="21999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26</a:t>
            </a:fld>
            <a:r>
              <a:rPr lang="en-US"/>
              <a:t> of 38</a:t>
            </a:r>
            <a:endParaRPr lang="en-US" dirty="0"/>
          </a:p>
        </p:txBody>
      </p:sp>
    </p:spTree>
    <p:extLst>
      <p:ext uri="{BB962C8B-B14F-4D97-AF65-F5344CB8AC3E}">
        <p14:creationId xmlns:p14="http://schemas.microsoft.com/office/powerpoint/2010/main" val="4116127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Improve irrigation efficiency</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685858583"/>
              </p:ext>
            </p:extLst>
          </p:nvPr>
        </p:nvGraphicFramePr>
        <p:xfrm>
          <a:off x="152400" y="1676400"/>
          <a:ext cx="8839200" cy="2109521"/>
        </p:xfrm>
        <a:graphic>
          <a:graphicData uri="http://schemas.openxmlformats.org/drawingml/2006/table">
            <a:tbl>
              <a:tblPr/>
              <a:tblGrid>
                <a:gridCol w="2271782">
                  <a:extLst>
                    <a:ext uri="{9D8B030D-6E8A-4147-A177-3AD203B41FA5}">
                      <a16:colId xmlns:a16="http://schemas.microsoft.com/office/drawing/2014/main" val="20000"/>
                    </a:ext>
                  </a:extLst>
                </a:gridCol>
                <a:gridCol w="305817">
                  <a:extLst>
                    <a:ext uri="{9D8B030D-6E8A-4147-A177-3AD203B41FA5}">
                      <a16:colId xmlns:a16="http://schemas.microsoft.com/office/drawing/2014/main" val="20001"/>
                    </a:ext>
                  </a:extLst>
                </a:gridCol>
                <a:gridCol w="1020660">
                  <a:extLst>
                    <a:ext uri="{9D8B030D-6E8A-4147-A177-3AD203B41FA5}">
                      <a16:colId xmlns:a16="http://schemas.microsoft.com/office/drawing/2014/main" val="20002"/>
                    </a:ext>
                  </a:extLst>
                </a:gridCol>
                <a:gridCol w="1408014">
                  <a:extLst>
                    <a:ext uri="{9D8B030D-6E8A-4147-A177-3AD203B41FA5}">
                      <a16:colId xmlns:a16="http://schemas.microsoft.com/office/drawing/2014/main" val="20003"/>
                    </a:ext>
                  </a:extLst>
                </a:gridCol>
                <a:gridCol w="1329791">
                  <a:extLst>
                    <a:ext uri="{9D8B030D-6E8A-4147-A177-3AD203B41FA5}">
                      <a16:colId xmlns:a16="http://schemas.microsoft.com/office/drawing/2014/main" val="20004"/>
                    </a:ext>
                  </a:extLst>
                </a:gridCol>
                <a:gridCol w="704007">
                  <a:extLst>
                    <a:ext uri="{9D8B030D-6E8A-4147-A177-3AD203B41FA5}">
                      <a16:colId xmlns:a16="http://schemas.microsoft.com/office/drawing/2014/main" val="20005"/>
                    </a:ext>
                  </a:extLst>
                </a:gridCol>
                <a:gridCol w="1799129">
                  <a:extLst>
                    <a:ext uri="{9D8B030D-6E8A-4147-A177-3AD203B41FA5}">
                      <a16:colId xmlns:a16="http://schemas.microsoft.com/office/drawing/2014/main" val="20006"/>
                    </a:ext>
                  </a:extLst>
                </a:gridCol>
              </a:tblGrid>
              <a:tr h="429073">
                <a:tc rowSpan="2">
                  <a:txBody>
                    <a:bodyPr/>
                    <a:lstStyle/>
                    <a:p>
                      <a:pPr algn="ctr">
                        <a:lnSpc>
                          <a:spcPct val="115000"/>
                        </a:lnSpc>
                        <a:spcAft>
                          <a:spcPts val="0"/>
                        </a:spcAft>
                      </a:pPr>
                      <a:r>
                        <a:rPr lang="en-US" sz="1300" b="1" dirty="0">
                          <a:solidFill>
                            <a:srgbClr val="000000"/>
                          </a:solidFill>
                          <a:latin typeface="Arial"/>
                          <a:ea typeface="Times New Roman"/>
                          <a:cs typeface="Times New Roman"/>
                        </a:rPr>
                        <a:t>Type of crops</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300" b="1">
                          <a:solidFill>
                            <a:srgbClr val="000000"/>
                          </a:solidFill>
                          <a:latin typeface="Arial"/>
                          <a:ea typeface="Times New Roman"/>
                          <a:cs typeface="Times New Roman"/>
                        </a:rPr>
                        <a:t>N</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b="1" dirty="0">
                          <a:solidFill>
                            <a:srgbClr val="000000"/>
                          </a:solidFill>
                          <a:latin typeface="Arial"/>
                          <a:ea typeface="Times New Roman"/>
                          <a:cs typeface="Times New Roman"/>
                        </a:rPr>
                        <a:t>Drip</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b="1" dirty="0">
                          <a:solidFill>
                            <a:srgbClr val="000000"/>
                          </a:solidFill>
                          <a:latin typeface="Arial"/>
                          <a:ea typeface="Times New Roman"/>
                          <a:cs typeface="Times New Roman"/>
                        </a:rPr>
                        <a:t>Sprinkler</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b="1" dirty="0">
                          <a:solidFill>
                            <a:srgbClr val="000000"/>
                          </a:solidFill>
                          <a:latin typeface="Arial"/>
                          <a:ea typeface="Times New Roman"/>
                          <a:cs typeface="Times New Roman"/>
                        </a:rPr>
                        <a:t>Furrow</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b="1" dirty="0">
                          <a:solidFill>
                            <a:srgbClr val="000000"/>
                          </a:solidFill>
                          <a:latin typeface="Arial"/>
                          <a:ea typeface="Times New Roman"/>
                          <a:cs typeface="Times New Roman"/>
                        </a:rPr>
                        <a:t>Sum</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300" b="1" dirty="0">
                          <a:solidFill>
                            <a:srgbClr val="000000"/>
                          </a:solidFill>
                          <a:latin typeface="Arial"/>
                          <a:ea typeface="Times New Roman"/>
                          <a:cs typeface="Times New Roman"/>
                        </a:rPr>
                        <a:t>Percent of totally</a:t>
                      </a:r>
                      <a:r>
                        <a:rPr lang="en-US" sz="1300" b="1" baseline="0" dirty="0">
                          <a:solidFill>
                            <a:srgbClr val="000000"/>
                          </a:solidFill>
                          <a:latin typeface="Arial"/>
                          <a:ea typeface="Times New Roman"/>
                          <a:cs typeface="Times New Roman"/>
                        </a:rPr>
                        <a:t> irrigated areas</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2927">
                <a:tc vMerge="1">
                  <a:txBody>
                    <a:bodyPr/>
                    <a:lstStyle/>
                    <a:p>
                      <a:endParaRPr lang="bg-BG"/>
                    </a:p>
                  </a:txBody>
                  <a:tcPr/>
                </a:tc>
                <a:tc vMerge="1">
                  <a:txBody>
                    <a:bodyPr/>
                    <a:lstStyle/>
                    <a:p>
                      <a:endParaRPr lang="bg-BG"/>
                    </a:p>
                  </a:txBody>
                  <a:tcPr/>
                </a:tc>
                <a:tc>
                  <a:txBody>
                    <a:bodyPr/>
                    <a:lstStyle/>
                    <a:p>
                      <a:pPr algn="ctr">
                        <a:lnSpc>
                          <a:spcPct val="115000"/>
                        </a:lnSpc>
                        <a:spcAft>
                          <a:spcPts val="0"/>
                        </a:spcAft>
                      </a:pPr>
                      <a:r>
                        <a:rPr lang="en-US" sz="1300">
                          <a:solidFill>
                            <a:srgbClr val="000000"/>
                          </a:solidFill>
                          <a:latin typeface="Arial"/>
                          <a:ea typeface="Times New Roman"/>
                          <a:cs typeface="Times New Roman"/>
                        </a:rPr>
                        <a:t>%</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dirty="0">
                          <a:solidFill>
                            <a:srgbClr val="000000"/>
                          </a:solidFill>
                          <a:latin typeface="Arial"/>
                          <a:ea typeface="Times New Roman"/>
                          <a:cs typeface="Times New Roman"/>
                        </a:rPr>
                        <a:t>%</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a:solidFill>
                            <a:srgbClr val="000000"/>
                          </a:solidFill>
                          <a:latin typeface="Arial"/>
                          <a:ea typeface="Times New Roman"/>
                          <a:cs typeface="Times New Roman"/>
                        </a:rPr>
                        <a:t>%</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a:solidFill>
                            <a:srgbClr val="000000"/>
                          </a:solidFill>
                          <a:latin typeface="Arial"/>
                          <a:ea typeface="Times New Roman"/>
                          <a:cs typeface="Times New Roman"/>
                        </a:rPr>
                        <a:t>%</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bg-BG"/>
                    </a:p>
                  </a:txBody>
                  <a:tcPr/>
                </a:tc>
                <a:extLst>
                  <a:ext uri="{0D108BD9-81ED-4DB2-BD59-A6C34878D82A}">
                    <a16:rowId xmlns:a16="http://schemas.microsoft.com/office/drawing/2014/main" val="10001"/>
                  </a:ext>
                </a:extLst>
              </a:tr>
              <a:tr h="273984">
                <a:tc>
                  <a:txBody>
                    <a:bodyPr/>
                    <a:lstStyle/>
                    <a:p>
                      <a:pPr algn="l">
                        <a:lnSpc>
                          <a:spcPct val="115000"/>
                        </a:lnSpc>
                        <a:spcAft>
                          <a:spcPts val="0"/>
                        </a:spcAft>
                      </a:pPr>
                      <a:r>
                        <a:rPr lang="en-US" sz="1300" dirty="0">
                          <a:solidFill>
                            <a:srgbClr val="000000"/>
                          </a:solidFill>
                          <a:latin typeface="Arial"/>
                          <a:ea typeface="Times New Roman"/>
                          <a:cs typeface="Times New Roman"/>
                        </a:rPr>
                        <a:t>Vegetables/ strawberries</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b="1">
                          <a:solidFill>
                            <a:srgbClr val="000000"/>
                          </a:solidFill>
                          <a:latin typeface="Arial"/>
                          <a:ea typeface="Times New Roman"/>
                          <a:cs typeface="Times New Roman"/>
                        </a:rPr>
                        <a:t>1</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dirty="0">
                          <a:solidFill>
                            <a:srgbClr val="000000"/>
                          </a:solidFill>
                          <a:latin typeface="Arial"/>
                          <a:ea typeface="Times New Roman"/>
                          <a:cs typeface="Times New Roman"/>
                        </a:rPr>
                        <a:t>0.9</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dirty="0">
                          <a:solidFill>
                            <a:srgbClr val="000000"/>
                          </a:solidFill>
                          <a:latin typeface="Arial"/>
                          <a:ea typeface="Times New Roman"/>
                          <a:cs typeface="Times New Roman"/>
                        </a:rPr>
                        <a:t>90.9</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dirty="0">
                          <a:solidFill>
                            <a:srgbClr val="000000"/>
                          </a:solidFill>
                          <a:latin typeface="Arial"/>
                          <a:ea typeface="Times New Roman"/>
                          <a:cs typeface="Times New Roman"/>
                        </a:rPr>
                        <a:t>8.2</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a:solidFill>
                            <a:srgbClr val="000000"/>
                          </a:solidFill>
                          <a:latin typeface="Arial"/>
                          <a:ea typeface="Times New Roman"/>
                          <a:cs typeface="Times New Roman"/>
                        </a:rPr>
                        <a:t>100</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a:solidFill>
                            <a:srgbClr val="000000"/>
                          </a:solidFill>
                          <a:latin typeface="Arial"/>
                          <a:ea typeface="Times New Roman"/>
                          <a:cs typeface="Times New Roman"/>
                        </a:rPr>
                        <a:t>67.9</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3216">
                <a:tc>
                  <a:txBody>
                    <a:bodyPr/>
                    <a:lstStyle/>
                    <a:p>
                      <a:pPr algn="l">
                        <a:lnSpc>
                          <a:spcPct val="115000"/>
                        </a:lnSpc>
                        <a:spcAft>
                          <a:spcPts val="0"/>
                        </a:spcAft>
                      </a:pPr>
                      <a:r>
                        <a:rPr lang="en-US" sz="1300" dirty="0">
                          <a:solidFill>
                            <a:srgbClr val="000000"/>
                          </a:solidFill>
                          <a:latin typeface="Arial"/>
                          <a:ea typeface="Times New Roman"/>
                          <a:cs typeface="Times New Roman"/>
                        </a:rPr>
                        <a:t>Maize/ sunflower</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b="1">
                          <a:solidFill>
                            <a:srgbClr val="000000"/>
                          </a:solidFill>
                          <a:latin typeface="Arial"/>
                          <a:ea typeface="Times New Roman"/>
                          <a:cs typeface="Times New Roman"/>
                        </a:rPr>
                        <a:t>2</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a:solidFill>
                            <a:srgbClr val="000000"/>
                          </a:solidFill>
                          <a:latin typeface="Arial"/>
                          <a:ea typeface="Times New Roman"/>
                          <a:cs typeface="Times New Roman"/>
                        </a:rPr>
                        <a:t>0.0</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dirty="0">
                          <a:solidFill>
                            <a:srgbClr val="000000"/>
                          </a:solidFill>
                          <a:latin typeface="Arial"/>
                          <a:ea typeface="Times New Roman"/>
                          <a:cs typeface="Times New Roman"/>
                        </a:rPr>
                        <a:t>22.3</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dirty="0">
                          <a:solidFill>
                            <a:srgbClr val="000000"/>
                          </a:solidFill>
                          <a:latin typeface="Arial"/>
                          <a:ea typeface="Times New Roman"/>
                          <a:cs typeface="Times New Roman"/>
                        </a:rPr>
                        <a:t>77.7</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a:solidFill>
                            <a:srgbClr val="000000"/>
                          </a:solidFill>
                          <a:latin typeface="Arial"/>
                          <a:ea typeface="Times New Roman"/>
                          <a:cs typeface="Times New Roman"/>
                        </a:rPr>
                        <a:t>100</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a:solidFill>
                            <a:srgbClr val="000000"/>
                          </a:solidFill>
                          <a:latin typeface="Arial"/>
                          <a:ea typeface="Times New Roman"/>
                          <a:cs typeface="Times New Roman"/>
                        </a:rPr>
                        <a:t>14.9</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5011">
                <a:tc>
                  <a:txBody>
                    <a:bodyPr/>
                    <a:lstStyle/>
                    <a:p>
                      <a:pPr algn="l">
                        <a:lnSpc>
                          <a:spcPct val="115000"/>
                        </a:lnSpc>
                        <a:spcAft>
                          <a:spcPts val="0"/>
                        </a:spcAft>
                      </a:pPr>
                      <a:r>
                        <a:rPr lang="en-US" sz="1300" dirty="0">
                          <a:solidFill>
                            <a:srgbClr val="000000"/>
                          </a:solidFill>
                          <a:latin typeface="Arial"/>
                          <a:ea typeface="Calibri"/>
                          <a:cs typeface="Times New Roman"/>
                        </a:rPr>
                        <a:t>Melon</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b="1">
                          <a:solidFill>
                            <a:srgbClr val="000000"/>
                          </a:solidFill>
                          <a:latin typeface="Arial"/>
                          <a:ea typeface="Times New Roman"/>
                          <a:cs typeface="Times New Roman"/>
                        </a:rPr>
                        <a:t>3</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a:solidFill>
                            <a:srgbClr val="000000"/>
                          </a:solidFill>
                          <a:latin typeface="Arial"/>
                          <a:ea typeface="Times New Roman"/>
                          <a:cs typeface="Times New Roman"/>
                        </a:rPr>
                        <a:t>0.4</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dirty="0">
                          <a:solidFill>
                            <a:srgbClr val="000000"/>
                          </a:solidFill>
                          <a:latin typeface="Arial"/>
                          <a:ea typeface="Times New Roman"/>
                          <a:cs typeface="Times New Roman"/>
                        </a:rPr>
                        <a:t>69.3</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dirty="0">
                          <a:solidFill>
                            <a:srgbClr val="000000"/>
                          </a:solidFill>
                          <a:latin typeface="Arial"/>
                          <a:ea typeface="Times New Roman"/>
                          <a:cs typeface="Times New Roman"/>
                        </a:rPr>
                        <a:t>30.3</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a:solidFill>
                            <a:srgbClr val="000000"/>
                          </a:solidFill>
                          <a:latin typeface="Arial"/>
                          <a:ea typeface="Times New Roman"/>
                          <a:cs typeface="Times New Roman"/>
                        </a:rPr>
                        <a:t>100</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a:solidFill>
                            <a:srgbClr val="000000"/>
                          </a:solidFill>
                          <a:latin typeface="Arial"/>
                          <a:ea typeface="Times New Roman"/>
                          <a:cs typeface="Times New Roman"/>
                        </a:rPr>
                        <a:t>13.3</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5011">
                <a:tc>
                  <a:txBody>
                    <a:bodyPr/>
                    <a:lstStyle/>
                    <a:p>
                      <a:pPr algn="l">
                        <a:lnSpc>
                          <a:spcPct val="115000"/>
                        </a:lnSpc>
                        <a:spcAft>
                          <a:spcPts val="0"/>
                        </a:spcAft>
                      </a:pPr>
                      <a:r>
                        <a:rPr lang="en-US" sz="1300" dirty="0">
                          <a:solidFill>
                            <a:srgbClr val="000000"/>
                          </a:solidFill>
                          <a:latin typeface="Arial"/>
                          <a:ea typeface="Times New Roman"/>
                          <a:cs typeface="Times New Roman"/>
                        </a:rPr>
                        <a:t>Fruits</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b="1">
                          <a:solidFill>
                            <a:srgbClr val="000000"/>
                          </a:solidFill>
                          <a:latin typeface="Arial"/>
                          <a:ea typeface="Times New Roman"/>
                          <a:cs typeface="Times New Roman"/>
                        </a:rPr>
                        <a:t>4</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a:solidFill>
                            <a:srgbClr val="000000"/>
                          </a:solidFill>
                          <a:latin typeface="Arial"/>
                          <a:ea typeface="Times New Roman"/>
                          <a:cs typeface="Times New Roman"/>
                        </a:rPr>
                        <a:t>55.6</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dirty="0">
                          <a:solidFill>
                            <a:srgbClr val="000000"/>
                          </a:solidFill>
                          <a:latin typeface="Arial"/>
                          <a:ea typeface="Times New Roman"/>
                          <a:cs typeface="Times New Roman"/>
                        </a:rPr>
                        <a:t>0.0</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dirty="0">
                          <a:solidFill>
                            <a:srgbClr val="000000"/>
                          </a:solidFill>
                          <a:latin typeface="Arial"/>
                          <a:ea typeface="Times New Roman"/>
                          <a:cs typeface="Times New Roman"/>
                        </a:rPr>
                        <a:t>44.4</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a:solidFill>
                            <a:srgbClr val="000000"/>
                          </a:solidFill>
                          <a:latin typeface="Arial"/>
                          <a:ea typeface="Times New Roman"/>
                          <a:cs typeface="Times New Roman"/>
                        </a:rPr>
                        <a:t>100</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a:solidFill>
                            <a:srgbClr val="000000"/>
                          </a:solidFill>
                          <a:latin typeface="Arial"/>
                          <a:ea typeface="Times New Roman"/>
                          <a:cs typeface="Times New Roman"/>
                        </a:rPr>
                        <a:t>0.3</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4062">
                <a:tc>
                  <a:txBody>
                    <a:bodyPr/>
                    <a:lstStyle/>
                    <a:p>
                      <a:pPr algn="l">
                        <a:lnSpc>
                          <a:spcPct val="115000"/>
                        </a:lnSpc>
                        <a:spcAft>
                          <a:spcPts val="0"/>
                        </a:spcAft>
                      </a:pPr>
                      <a:r>
                        <a:rPr lang="en-US" sz="1300" dirty="0">
                          <a:solidFill>
                            <a:srgbClr val="000000"/>
                          </a:solidFill>
                          <a:latin typeface="Arial"/>
                          <a:ea typeface="Times New Roman"/>
                          <a:cs typeface="Times New Roman"/>
                        </a:rPr>
                        <a:t>Tabaco</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bg-BG"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a:solidFill>
                            <a:srgbClr val="000000"/>
                          </a:solidFill>
                          <a:latin typeface="Arial"/>
                          <a:ea typeface="Times New Roman"/>
                          <a:cs typeface="Times New Roman"/>
                        </a:rPr>
                        <a:t>0.0</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dirty="0">
                          <a:solidFill>
                            <a:srgbClr val="000000"/>
                          </a:solidFill>
                          <a:latin typeface="Arial"/>
                          <a:ea typeface="Times New Roman"/>
                          <a:cs typeface="Times New Roman"/>
                        </a:rPr>
                        <a:t>0.0</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dirty="0">
                          <a:solidFill>
                            <a:srgbClr val="000000"/>
                          </a:solidFill>
                          <a:latin typeface="Arial"/>
                          <a:ea typeface="Times New Roman"/>
                          <a:cs typeface="Times New Roman"/>
                        </a:rPr>
                        <a:t>100.0</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a:solidFill>
                            <a:srgbClr val="000000"/>
                          </a:solidFill>
                          <a:latin typeface="Arial"/>
                          <a:ea typeface="Times New Roman"/>
                          <a:cs typeface="Times New Roman"/>
                        </a:rPr>
                        <a:t>100</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300">
                          <a:solidFill>
                            <a:srgbClr val="000000"/>
                          </a:solidFill>
                          <a:latin typeface="Arial"/>
                          <a:ea typeface="Times New Roman"/>
                          <a:cs typeface="Times New Roman"/>
                        </a:rPr>
                        <a:t>3.6</a:t>
                      </a:r>
                      <a:endParaRPr lang="bg-BG" sz="13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4062">
                <a:tc>
                  <a:txBody>
                    <a:bodyPr/>
                    <a:lstStyle/>
                    <a:p>
                      <a:pPr algn="just">
                        <a:lnSpc>
                          <a:spcPct val="115000"/>
                        </a:lnSpc>
                      </a:pPr>
                      <a:endParaRPr lang="bg-BG" sz="130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pPr>
                      <a:endParaRPr lang="bg-BG" sz="130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pPr>
                      <a:endParaRPr lang="bg-BG" sz="130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pPr>
                      <a:endParaRPr lang="bg-BG" sz="130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pPr>
                      <a:endParaRPr lang="bg-BG" sz="130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US" sz="1300">
                          <a:solidFill>
                            <a:srgbClr val="000000"/>
                          </a:solidFill>
                          <a:latin typeface="Arial"/>
                          <a:ea typeface="Times New Roman"/>
                          <a:cs typeface="Times New Roman"/>
                        </a:rPr>
                        <a:t>Σ</a:t>
                      </a:r>
                      <a:endParaRPr lang="bg-BG" sz="1300">
                        <a:latin typeface="Arial"/>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US" sz="1300" dirty="0">
                          <a:solidFill>
                            <a:srgbClr val="000000"/>
                          </a:solidFill>
                          <a:latin typeface="Arial"/>
                          <a:ea typeface="Times New Roman"/>
                          <a:cs typeface="Times New Roman"/>
                        </a:rPr>
                        <a:t>100.0</a:t>
                      </a:r>
                      <a:endParaRPr lang="bg-BG" sz="1300" dirty="0">
                        <a:latin typeface="Arial"/>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bl>
          </a:graphicData>
        </a:graphic>
      </p:graphicFrame>
      <p:sp>
        <p:nvSpPr>
          <p:cNvPr id="12" name="Rectangle 11"/>
          <p:cNvSpPr/>
          <p:nvPr/>
        </p:nvSpPr>
        <p:spPr>
          <a:xfrm>
            <a:off x="339701" y="1308523"/>
            <a:ext cx="8610600" cy="276999"/>
          </a:xfrm>
          <a:prstGeom prst="rect">
            <a:avLst/>
          </a:prstGeom>
        </p:spPr>
        <p:txBody>
          <a:bodyPr wrap="square">
            <a:spAutoFit/>
          </a:bodyPr>
          <a:lstStyle/>
          <a:p>
            <a:r>
              <a:rPr lang="en-US" sz="1200" b="1" dirty="0"/>
              <a:t>Percentage distribution of irrigation crops by type of irrigation system for 2009</a:t>
            </a:r>
            <a:r>
              <a:rPr lang="bg-BG" sz="1200" b="1" dirty="0"/>
              <a:t> (</a:t>
            </a:r>
            <a:r>
              <a:rPr lang="en-US" sz="1200" b="1" dirty="0"/>
              <a:t>according to data by Irrigation company</a:t>
            </a:r>
            <a:r>
              <a:rPr lang="bg-BG" sz="1200" b="1" dirty="0"/>
              <a:t>)</a:t>
            </a:r>
          </a:p>
        </p:txBody>
      </p:sp>
      <p:graphicFrame>
        <p:nvGraphicFramePr>
          <p:cNvPr id="13" name="Table 12"/>
          <p:cNvGraphicFramePr>
            <a:graphicFrameLocks noGrp="1"/>
          </p:cNvGraphicFramePr>
          <p:nvPr>
            <p:extLst>
              <p:ext uri="{D42A27DB-BD31-4B8C-83A1-F6EECF244321}">
                <p14:modId xmlns:p14="http://schemas.microsoft.com/office/powerpoint/2010/main" val="3638767079"/>
              </p:ext>
            </p:extLst>
          </p:nvPr>
        </p:nvGraphicFramePr>
        <p:xfrm>
          <a:off x="152400" y="3884351"/>
          <a:ext cx="8839199" cy="2315277"/>
        </p:xfrm>
        <a:graphic>
          <a:graphicData uri="http://schemas.openxmlformats.org/drawingml/2006/table">
            <a:tbl>
              <a:tblPr/>
              <a:tblGrid>
                <a:gridCol w="1981199">
                  <a:extLst>
                    <a:ext uri="{9D8B030D-6E8A-4147-A177-3AD203B41FA5}">
                      <a16:colId xmlns:a16="http://schemas.microsoft.com/office/drawing/2014/main" val="20000"/>
                    </a:ext>
                  </a:extLst>
                </a:gridCol>
                <a:gridCol w="609601">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838199">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gridCol w="1066800">
                  <a:extLst>
                    <a:ext uri="{9D8B030D-6E8A-4147-A177-3AD203B41FA5}">
                      <a16:colId xmlns:a16="http://schemas.microsoft.com/office/drawing/2014/main" val="20008"/>
                    </a:ext>
                  </a:extLst>
                </a:gridCol>
              </a:tblGrid>
              <a:tr h="190500">
                <a:tc rowSpan="3">
                  <a:txBody>
                    <a:bodyPr/>
                    <a:lstStyle/>
                    <a:p>
                      <a:pPr algn="ctr">
                        <a:lnSpc>
                          <a:spcPct val="115000"/>
                        </a:lnSpc>
                        <a:spcAft>
                          <a:spcPts val="0"/>
                        </a:spcAft>
                      </a:pPr>
                      <a:r>
                        <a:rPr lang="en-US" sz="1300" b="1" dirty="0">
                          <a:solidFill>
                            <a:srgbClr val="000000"/>
                          </a:solidFill>
                          <a:latin typeface="Arial"/>
                          <a:ea typeface="Times New Roman"/>
                          <a:cs typeface="Times New Roman"/>
                        </a:rPr>
                        <a:t>Type of crops</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1300" b="1" dirty="0" err="1">
                          <a:solidFill>
                            <a:srgbClr val="000000"/>
                          </a:solidFill>
                          <a:latin typeface="Calibri"/>
                          <a:ea typeface="Times New Roman"/>
                          <a:cs typeface="Times New Roman"/>
                        </a:rPr>
                        <a:t>Площи</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marL="0" marR="0" algn="ctr">
                        <a:lnSpc>
                          <a:spcPct val="115000"/>
                        </a:lnSpc>
                        <a:spcBef>
                          <a:spcPts val="0"/>
                        </a:spcBef>
                        <a:spcAft>
                          <a:spcPts val="0"/>
                        </a:spcAft>
                      </a:pPr>
                      <a:r>
                        <a:rPr lang="en-US" sz="1300" b="1" dirty="0">
                          <a:solidFill>
                            <a:srgbClr val="000000"/>
                          </a:solidFill>
                          <a:latin typeface="Calibri"/>
                          <a:ea typeface="Times New Roman"/>
                          <a:cs typeface="Times New Roman"/>
                        </a:rPr>
                        <a:t>Coefficient of efficiency</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marR="0" algn="l">
                        <a:lnSpc>
                          <a:spcPct val="115000"/>
                        </a:lnSpc>
                        <a:spcBef>
                          <a:spcPts val="0"/>
                        </a:spcBef>
                        <a:spcAft>
                          <a:spcPts val="0"/>
                        </a:spcAft>
                      </a:pPr>
                      <a:r>
                        <a:rPr lang="en-US" sz="1300" b="1" dirty="0">
                          <a:solidFill>
                            <a:srgbClr val="000000"/>
                          </a:solidFill>
                          <a:latin typeface="Calibri"/>
                          <a:ea typeface="Times New Roman"/>
                          <a:cs typeface="Times New Roman"/>
                        </a:rPr>
                        <a:t>Drip</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300" b="1" dirty="0">
                          <a:solidFill>
                            <a:srgbClr val="000000"/>
                          </a:solidFill>
                          <a:latin typeface="Arial"/>
                          <a:ea typeface="Times New Roman"/>
                          <a:cs typeface="Times New Roman"/>
                        </a:rPr>
                        <a:t>Sprinkler</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300" b="1" dirty="0">
                          <a:solidFill>
                            <a:srgbClr val="000000"/>
                          </a:solidFill>
                          <a:latin typeface="Arial"/>
                          <a:ea typeface="Times New Roman"/>
                          <a:cs typeface="Times New Roman"/>
                        </a:rPr>
                        <a:t>Furrow</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300" b="1" dirty="0">
                          <a:solidFill>
                            <a:srgbClr val="000000"/>
                          </a:solidFill>
                          <a:latin typeface="Calibri"/>
                          <a:ea typeface="Times New Roman"/>
                          <a:cs typeface="Times New Roman"/>
                        </a:rPr>
                        <a:t>Sum</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algn="l">
                        <a:lnSpc>
                          <a:spcPct val="115000"/>
                        </a:lnSpc>
                        <a:spcBef>
                          <a:spcPts val="0"/>
                        </a:spcBef>
                        <a:spcAft>
                          <a:spcPts val="0"/>
                        </a:spcAft>
                      </a:pPr>
                      <a:r>
                        <a:rPr lang="en-US" sz="1300" b="1">
                          <a:solidFill>
                            <a:srgbClr val="000000"/>
                          </a:solidFill>
                          <a:latin typeface="Calibri"/>
                          <a:ea typeface="Times New Roman"/>
                          <a:cs typeface="Times New Roman"/>
                        </a:rPr>
                        <a:t>ha</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300" b="1">
                          <a:solidFill>
                            <a:srgbClr val="000000"/>
                          </a:solidFill>
                          <a:latin typeface="Calibri"/>
                          <a:ea typeface="Times New Roman"/>
                          <a:cs typeface="Times New Roman"/>
                        </a:rPr>
                        <a:t>ha</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300" b="1">
                          <a:solidFill>
                            <a:srgbClr val="000000"/>
                          </a:solidFill>
                          <a:latin typeface="Calibri"/>
                          <a:ea typeface="Times New Roman"/>
                          <a:cs typeface="Times New Roman"/>
                        </a:rPr>
                        <a:t>ha</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300" b="1">
                          <a:solidFill>
                            <a:srgbClr val="000000"/>
                          </a:solidFill>
                          <a:latin typeface="Calibri"/>
                          <a:ea typeface="Times New Roman"/>
                          <a:cs typeface="Times New Roman"/>
                        </a:rPr>
                        <a:t>ha</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300" b="1" dirty="0">
                          <a:solidFill>
                            <a:srgbClr val="000000"/>
                          </a:solidFill>
                          <a:latin typeface="Calibri"/>
                          <a:ea typeface="Times New Roman"/>
                          <a:cs typeface="Times New Roman"/>
                        </a:rPr>
                        <a:t>Drip</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300" b="1" dirty="0">
                          <a:solidFill>
                            <a:srgbClr val="000000"/>
                          </a:solidFill>
                          <a:latin typeface="Calibri"/>
                          <a:ea typeface="Times New Roman"/>
                          <a:cs typeface="Times New Roman"/>
                        </a:rPr>
                        <a:t>Sprinkler</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300" b="1" dirty="0">
                          <a:solidFill>
                            <a:srgbClr val="000000"/>
                          </a:solidFill>
                          <a:latin typeface="Arial"/>
                          <a:ea typeface="Times New Roman"/>
                          <a:cs typeface="Times New Roman"/>
                        </a:rPr>
                        <a:t>Furrow</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300" b="1" dirty="0">
                          <a:solidFill>
                            <a:srgbClr val="000000"/>
                          </a:solidFill>
                          <a:latin typeface="Calibri"/>
                          <a:ea typeface="Times New Roman"/>
                          <a:cs typeface="Times New Roman"/>
                        </a:rPr>
                        <a:t>Weighted</a:t>
                      </a:r>
                      <a:r>
                        <a:rPr lang="en-US" sz="1300" b="1" baseline="0" dirty="0">
                          <a:solidFill>
                            <a:srgbClr val="000000"/>
                          </a:solidFill>
                          <a:latin typeface="Calibri"/>
                          <a:ea typeface="Times New Roman"/>
                          <a:cs typeface="Times New Roman"/>
                        </a:rPr>
                        <a:t> average</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a:lnSpc>
                          <a:spcPct val="115000"/>
                        </a:lnSpc>
                        <a:spcAft>
                          <a:spcPts val="0"/>
                        </a:spcAft>
                      </a:pPr>
                      <a:r>
                        <a:rPr lang="en-US" sz="1300" dirty="0">
                          <a:solidFill>
                            <a:srgbClr val="000000"/>
                          </a:solidFill>
                          <a:latin typeface="Arial"/>
                          <a:ea typeface="Times New Roman"/>
                          <a:cs typeface="Times New Roman"/>
                        </a:rPr>
                        <a:t>Vegetables/ strawberries</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1.1</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117.6</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10.643</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129.34</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latin typeface="Calibri"/>
                          <a:ea typeface="Times New Roman"/>
                          <a:cs typeface="Times New Roman"/>
                        </a:rPr>
                        <a:t>0.94</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latin typeface="Calibri"/>
                          <a:ea typeface="Times New Roman"/>
                          <a:cs typeface="Times New Roman"/>
                        </a:rPr>
                        <a:t>0.79</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latin typeface="Calibri"/>
                          <a:ea typeface="Times New Roman"/>
                          <a:cs typeface="Times New Roman"/>
                        </a:rPr>
                        <a:t>0.65</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0.780</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a:lnSpc>
                          <a:spcPct val="115000"/>
                        </a:lnSpc>
                        <a:spcAft>
                          <a:spcPts val="0"/>
                        </a:spcAft>
                      </a:pPr>
                      <a:r>
                        <a:rPr lang="en-US" sz="1300" dirty="0">
                          <a:solidFill>
                            <a:srgbClr val="000000"/>
                          </a:solidFill>
                          <a:latin typeface="Arial"/>
                          <a:ea typeface="Times New Roman"/>
                          <a:cs typeface="Times New Roman"/>
                        </a:rPr>
                        <a:t>Maize/ sunflower</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6.3</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21.995</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28.295</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0.94</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0.79</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latin typeface="Calibri"/>
                          <a:ea typeface="Times New Roman"/>
                          <a:cs typeface="Times New Roman"/>
                        </a:rPr>
                        <a:t>0.65</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0.681</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a:lnSpc>
                          <a:spcPct val="115000"/>
                        </a:lnSpc>
                        <a:spcAft>
                          <a:spcPts val="0"/>
                        </a:spcAft>
                      </a:pPr>
                      <a:r>
                        <a:rPr lang="en-US" sz="1300" dirty="0">
                          <a:solidFill>
                            <a:srgbClr val="000000"/>
                          </a:solidFill>
                          <a:latin typeface="Arial"/>
                          <a:ea typeface="Calibri"/>
                          <a:cs typeface="Times New Roman"/>
                        </a:rPr>
                        <a:t>Melon</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0.1</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17.575</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7.7</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25.375</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0.94</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0.79</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latin typeface="Calibri"/>
                          <a:ea typeface="Times New Roman"/>
                          <a:cs typeface="Times New Roman"/>
                        </a:rPr>
                        <a:t>0.65</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0.748</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a:lnSpc>
                          <a:spcPct val="115000"/>
                        </a:lnSpc>
                        <a:spcAft>
                          <a:spcPts val="0"/>
                        </a:spcAft>
                      </a:pPr>
                      <a:r>
                        <a:rPr lang="en-US" sz="1300" dirty="0">
                          <a:solidFill>
                            <a:srgbClr val="000000"/>
                          </a:solidFill>
                          <a:latin typeface="Arial"/>
                          <a:ea typeface="Times New Roman"/>
                          <a:cs typeface="Times New Roman"/>
                        </a:rPr>
                        <a:t>Fruits</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latin typeface="Calibri"/>
                          <a:ea typeface="Times New Roman"/>
                          <a:cs typeface="Times New Roman"/>
                        </a:rPr>
                        <a:t>0.3</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0.24</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0.54</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0.94</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0.79</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latin typeface="Calibri"/>
                          <a:ea typeface="Times New Roman"/>
                          <a:cs typeface="Times New Roman"/>
                        </a:rPr>
                        <a:t>0.65</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0.811</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l">
                        <a:lnSpc>
                          <a:spcPct val="115000"/>
                        </a:lnSpc>
                        <a:spcAft>
                          <a:spcPts val="0"/>
                        </a:spcAft>
                      </a:pPr>
                      <a:r>
                        <a:rPr lang="en-US" sz="1300" dirty="0">
                          <a:solidFill>
                            <a:srgbClr val="000000"/>
                          </a:solidFill>
                          <a:latin typeface="Arial"/>
                          <a:ea typeface="Times New Roman"/>
                          <a:cs typeface="Times New Roman"/>
                        </a:rPr>
                        <a:t>Tabaco</a:t>
                      </a:r>
                      <a:endParaRPr lang="bg-BG" sz="13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6.8</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6.8</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0.94</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0.79</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latin typeface="Calibri"/>
                          <a:ea typeface="Times New Roman"/>
                          <a:cs typeface="Times New Roman"/>
                        </a:rPr>
                        <a:t>0.65</a:t>
                      </a:r>
                      <a:endParaRPr lang="en-US" sz="1300" dirty="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0.650</a:t>
                      </a:r>
                      <a:endParaRPr lang="en-US" sz="1300">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9550">
                <a:tc>
                  <a:txBody>
                    <a:bodyPr/>
                    <a:lstStyle/>
                    <a:p>
                      <a:pPr algn="just">
                        <a:lnSpc>
                          <a:spcPct val="115000"/>
                        </a:lnSpc>
                      </a:pPr>
                      <a:endParaRPr lang="en-US" sz="1300" dirty="0">
                        <a:latin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pPr>
                      <a:endParaRPr lang="en-US" sz="1300">
                        <a:latin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pPr>
                      <a:endParaRPr lang="en-US" sz="1300">
                        <a:latin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300">
                          <a:solidFill>
                            <a:srgbClr val="000000"/>
                          </a:solidFill>
                          <a:latin typeface="Book Antiqua"/>
                          <a:ea typeface="Times New Roman"/>
                          <a:cs typeface="Times New Roman"/>
                        </a:rPr>
                        <a:t>Σ</a:t>
                      </a:r>
                      <a:endParaRPr lang="en-US" sz="1300">
                        <a:latin typeface="Arial"/>
                        <a:ea typeface="Calibri"/>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190.35</a:t>
                      </a:r>
                      <a:endParaRPr lang="en-US" sz="1300">
                        <a:latin typeface="Arial"/>
                        <a:ea typeface="Calibri"/>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pPr>
                      <a:endParaRPr lang="en-US" sz="1300">
                        <a:latin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n-US" sz="1300" b="0" dirty="0">
                          <a:solidFill>
                            <a:srgbClr val="000000"/>
                          </a:solidFill>
                          <a:latin typeface="+mn-lt"/>
                          <a:ea typeface="Times New Roman"/>
                          <a:cs typeface="Times New Roman"/>
                        </a:rPr>
                        <a:t>Weighted</a:t>
                      </a:r>
                      <a:r>
                        <a:rPr lang="en-US" sz="1300" b="0" baseline="0" dirty="0">
                          <a:solidFill>
                            <a:srgbClr val="000000"/>
                          </a:solidFill>
                          <a:latin typeface="+mn-lt"/>
                          <a:ea typeface="Times New Roman"/>
                          <a:cs typeface="Times New Roman"/>
                        </a:rPr>
                        <a:t> average</a:t>
                      </a:r>
                      <a:r>
                        <a:rPr lang="en-US" sz="1300" b="0" dirty="0">
                          <a:solidFill>
                            <a:srgbClr val="000000"/>
                          </a:solidFill>
                          <a:latin typeface="Calibri"/>
                          <a:ea typeface="Times New Roman"/>
                          <a:cs typeface="Times New Roman"/>
                        </a:rPr>
                        <a:t> </a:t>
                      </a:r>
                      <a:r>
                        <a:rPr lang="en-US" sz="1300" dirty="0">
                          <a:solidFill>
                            <a:srgbClr val="000000"/>
                          </a:solidFill>
                          <a:latin typeface="Calibri"/>
                          <a:ea typeface="Times New Roman"/>
                          <a:cs typeface="Times New Roman"/>
                        </a:rPr>
                        <a:t>=</a:t>
                      </a:r>
                      <a:endParaRPr lang="en-US" sz="1300" dirty="0">
                        <a:latin typeface="Arial"/>
                        <a:ea typeface="Calibri"/>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300" dirty="0">
                          <a:solidFill>
                            <a:srgbClr val="000000"/>
                          </a:solidFill>
                          <a:latin typeface="Calibri"/>
                          <a:ea typeface="Times New Roman"/>
                          <a:cs typeface="Times New Roman"/>
                        </a:rPr>
                        <a:t>0.756</a:t>
                      </a:r>
                      <a:endParaRPr lang="en-US" sz="1300" dirty="0">
                        <a:latin typeface="Arial"/>
                        <a:ea typeface="Calibri"/>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27</a:t>
            </a:fld>
            <a:r>
              <a:rPr lang="en-US"/>
              <a:t> of 38</a:t>
            </a:r>
            <a:endParaRPr lang="en-US" dirty="0"/>
          </a:p>
        </p:txBody>
      </p:sp>
    </p:spTree>
    <p:extLst>
      <p:ext uri="{BB962C8B-B14F-4D97-AF65-F5344CB8AC3E}">
        <p14:creationId xmlns:p14="http://schemas.microsoft.com/office/powerpoint/2010/main" val="3004437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Improving irrigation efficiency</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10" name="Rounded Rectangle 9"/>
          <p:cNvSpPr/>
          <p:nvPr/>
        </p:nvSpPr>
        <p:spPr>
          <a:xfrm>
            <a:off x="394855" y="4670961"/>
            <a:ext cx="8305800" cy="1065701"/>
          </a:xfrm>
          <a:prstGeom prst="round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 y="5049731"/>
            <a:ext cx="3962400" cy="369332"/>
          </a:xfrm>
          <a:prstGeom prst="rect">
            <a:avLst/>
          </a:prstGeom>
          <a:noFill/>
        </p:spPr>
        <p:txBody>
          <a:bodyPr wrap="square" rtlCol="0">
            <a:spAutoFit/>
          </a:bodyPr>
          <a:lstStyle/>
          <a:p>
            <a:r>
              <a:rPr lang="en-US" dirty="0"/>
              <a:t>To reduce water demand</a:t>
            </a:r>
          </a:p>
        </p:txBody>
      </p:sp>
      <p:sp>
        <p:nvSpPr>
          <p:cNvPr id="15" name="TextBox 14"/>
          <p:cNvSpPr txBox="1"/>
          <p:nvPr/>
        </p:nvSpPr>
        <p:spPr>
          <a:xfrm>
            <a:off x="4464628" y="4704717"/>
            <a:ext cx="4038600" cy="369332"/>
          </a:xfrm>
          <a:prstGeom prst="rect">
            <a:avLst/>
          </a:prstGeom>
          <a:noFill/>
        </p:spPr>
        <p:txBody>
          <a:bodyPr wrap="square" rtlCol="0">
            <a:spAutoFit/>
          </a:bodyPr>
          <a:lstStyle/>
          <a:p>
            <a:r>
              <a:rPr lang="en-US" dirty="0"/>
              <a:t>Improving irrigation efficiency</a:t>
            </a:r>
          </a:p>
        </p:txBody>
      </p:sp>
      <p:sp>
        <p:nvSpPr>
          <p:cNvPr id="16" name="TextBox 15"/>
          <p:cNvSpPr txBox="1"/>
          <p:nvPr/>
        </p:nvSpPr>
        <p:spPr>
          <a:xfrm>
            <a:off x="4464628" y="5314317"/>
            <a:ext cx="4038600" cy="369332"/>
          </a:xfrm>
          <a:prstGeom prst="rect">
            <a:avLst/>
          </a:prstGeom>
          <a:noFill/>
        </p:spPr>
        <p:txBody>
          <a:bodyPr wrap="square" rtlCol="0">
            <a:spAutoFit/>
          </a:bodyPr>
          <a:lstStyle/>
          <a:p>
            <a:r>
              <a:rPr lang="en-US" dirty="0"/>
              <a:t>Reducing effectively irrigated area</a:t>
            </a:r>
          </a:p>
        </p:txBody>
      </p:sp>
      <p:sp>
        <p:nvSpPr>
          <p:cNvPr id="17" name="TextBox 16"/>
          <p:cNvSpPr txBox="1"/>
          <p:nvPr/>
        </p:nvSpPr>
        <p:spPr>
          <a:xfrm>
            <a:off x="381000" y="5410200"/>
            <a:ext cx="4038600" cy="369332"/>
          </a:xfrm>
          <a:prstGeom prst="rect">
            <a:avLst/>
          </a:prstGeom>
          <a:noFill/>
        </p:spPr>
        <p:txBody>
          <a:bodyPr wrap="square" rtlCol="0">
            <a:spAutoFit/>
          </a:bodyPr>
          <a:lstStyle/>
          <a:p>
            <a:r>
              <a:rPr lang="en-US" dirty="0"/>
              <a:t>Minimal investment</a:t>
            </a:r>
          </a:p>
        </p:txBody>
      </p:sp>
      <p:cxnSp>
        <p:nvCxnSpPr>
          <p:cNvPr id="18" name="Straight Arrow Connector 17"/>
          <p:cNvCxnSpPr/>
          <p:nvPr/>
        </p:nvCxnSpPr>
        <p:spPr>
          <a:xfrm flipV="1">
            <a:off x="3169228" y="4888319"/>
            <a:ext cx="1330037" cy="5307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6" idx="1"/>
          </p:cNvCxnSpPr>
          <p:nvPr/>
        </p:nvCxnSpPr>
        <p:spPr>
          <a:xfrm>
            <a:off x="3169228" y="5419063"/>
            <a:ext cx="1295400" cy="79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94855" y="4221709"/>
            <a:ext cx="6705600" cy="369332"/>
          </a:xfrm>
          <a:prstGeom prst="rect">
            <a:avLst/>
          </a:prstGeom>
        </p:spPr>
        <p:txBody>
          <a:bodyPr wrap="square">
            <a:spAutoFit/>
          </a:bodyPr>
          <a:lstStyle/>
          <a:p>
            <a:r>
              <a:rPr lang="en-US" dirty="0"/>
              <a:t>Each arrow represents variables in the optimization process</a:t>
            </a:r>
          </a:p>
        </p:txBody>
      </p:sp>
      <p:sp>
        <p:nvSpPr>
          <p:cNvPr id="22" name="Rectangle 21"/>
          <p:cNvSpPr/>
          <p:nvPr/>
        </p:nvSpPr>
        <p:spPr>
          <a:xfrm>
            <a:off x="5817577" y="3674305"/>
            <a:ext cx="3200400" cy="461665"/>
          </a:xfrm>
          <a:prstGeom prst="rect">
            <a:avLst/>
          </a:prstGeom>
        </p:spPr>
        <p:txBody>
          <a:bodyPr wrap="square">
            <a:spAutoFit/>
          </a:bodyPr>
          <a:lstStyle/>
          <a:p>
            <a:r>
              <a:rPr lang="en-US" sz="1200" b="1" dirty="0">
                <a:solidFill>
                  <a:schemeClr val="accent5"/>
                </a:solidFill>
              </a:rPr>
              <a:t>Computation scheme for developing indicative curve for improving irrigation efficiency</a:t>
            </a:r>
          </a:p>
        </p:txBody>
      </p:sp>
      <p:sp>
        <p:nvSpPr>
          <p:cNvPr id="23" name="Rectangle 22"/>
          <p:cNvSpPr/>
          <p:nvPr/>
        </p:nvSpPr>
        <p:spPr>
          <a:xfrm>
            <a:off x="304800" y="5822401"/>
            <a:ext cx="8686800" cy="369332"/>
          </a:xfrm>
          <a:prstGeom prst="rect">
            <a:avLst/>
          </a:prstGeom>
        </p:spPr>
        <p:txBody>
          <a:bodyPr wrap="square">
            <a:spAutoFit/>
          </a:bodyPr>
          <a:lstStyle/>
          <a:p>
            <a:r>
              <a:rPr lang="en-US" dirty="0"/>
              <a:t>The results are Z1 – Z12</a:t>
            </a:r>
            <a:r>
              <a:rPr lang="bg-BG" dirty="0"/>
              <a:t>, </a:t>
            </a:r>
            <a:r>
              <a:rPr lang="en-US" dirty="0"/>
              <a:t>representing areas of different crops and irrigation type</a:t>
            </a:r>
          </a:p>
        </p:txBody>
      </p:sp>
      <p:sp>
        <p:nvSpPr>
          <p:cNvPr id="24" name="TextBox 23"/>
          <p:cNvSpPr txBox="1"/>
          <p:nvPr/>
        </p:nvSpPr>
        <p:spPr>
          <a:xfrm>
            <a:off x="381000" y="4706128"/>
            <a:ext cx="1295400" cy="369332"/>
          </a:xfrm>
          <a:prstGeom prst="rect">
            <a:avLst/>
          </a:prstGeom>
          <a:noFill/>
        </p:spPr>
        <p:txBody>
          <a:bodyPr wrap="square" rtlCol="0">
            <a:spAutoFit/>
          </a:bodyPr>
          <a:lstStyle/>
          <a:p>
            <a:r>
              <a:rPr lang="en-US" b="1" u="sng" dirty="0"/>
              <a:t>Objectives</a:t>
            </a:r>
            <a:r>
              <a:rPr lang="bg-BG" b="1" u="sng" dirty="0"/>
              <a:t>:</a:t>
            </a:r>
            <a:endParaRPr lang="en-US" b="1" u="sng" dirty="0"/>
          </a:p>
        </p:txBody>
      </p:sp>
      <p:pic>
        <p:nvPicPr>
          <p:cNvPr id="3" name="Picture 2"/>
          <p:cNvPicPr>
            <a:picLocks noChangeAspect="1"/>
          </p:cNvPicPr>
          <p:nvPr/>
        </p:nvPicPr>
        <p:blipFill>
          <a:blip r:embed="rId7"/>
          <a:stretch>
            <a:fillRect/>
          </a:stretch>
        </p:blipFill>
        <p:spPr>
          <a:xfrm>
            <a:off x="457200" y="1347012"/>
            <a:ext cx="5181600" cy="2763574"/>
          </a:xfrm>
          <a:prstGeom prst="rect">
            <a:avLst/>
          </a:prstGeom>
        </p:spPr>
      </p:pic>
      <p:sp>
        <p:nvSpPr>
          <p:cNvPr id="11" name="Slide Number Placeholder 10"/>
          <p:cNvSpPr>
            <a:spLocks noGrp="1"/>
          </p:cNvSpPr>
          <p:nvPr>
            <p:ph type="sldNum" sz="quarter" idx="12"/>
          </p:nvPr>
        </p:nvSpPr>
        <p:spPr/>
        <p:txBody>
          <a:bodyPr/>
          <a:lstStyle/>
          <a:p>
            <a:fld id="{B6F15528-21DE-4FAA-801E-634DDDAF4B2B}" type="slidenum">
              <a:rPr lang="en-US" smtClean="0"/>
              <a:pPr/>
              <a:t>28</a:t>
            </a:fld>
            <a:r>
              <a:rPr lang="en-US"/>
              <a:t> of 38</a:t>
            </a:r>
            <a:endParaRPr lang="en-US" dirty="0"/>
          </a:p>
        </p:txBody>
      </p:sp>
    </p:spTree>
    <p:extLst>
      <p:ext uri="{BB962C8B-B14F-4D97-AF65-F5344CB8AC3E}">
        <p14:creationId xmlns:p14="http://schemas.microsoft.com/office/powerpoint/2010/main" val="797654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Improving irrigation efficiency</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graphicFrame>
        <p:nvGraphicFramePr>
          <p:cNvPr id="10" name="Chart 9"/>
          <p:cNvGraphicFramePr/>
          <p:nvPr>
            <p:extLst>
              <p:ext uri="{D42A27DB-BD31-4B8C-83A1-F6EECF244321}">
                <p14:modId xmlns:p14="http://schemas.microsoft.com/office/powerpoint/2010/main" val="2180561038"/>
              </p:ext>
            </p:extLst>
          </p:nvPr>
        </p:nvGraphicFramePr>
        <p:xfrm>
          <a:off x="963356" y="1260347"/>
          <a:ext cx="4750740" cy="259705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p:cNvGraphicFramePr/>
          <p:nvPr>
            <p:extLst>
              <p:ext uri="{D42A27DB-BD31-4B8C-83A1-F6EECF244321}">
                <p14:modId xmlns:p14="http://schemas.microsoft.com/office/powerpoint/2010/main" val="1169988114"/>
              </p:ext>
            </p:extLst>
          </p:nvPr>
        </p:nvGraphicFramePr>
        <p:xfrm>
          <a:off x="963356" y="3787423"/>
          <a:ext cx="4750740" cy="2676111"/>
        </p:xfrm>
        <a:graphic>
          <a:graphicData uri="http://schemas.openxmlformats.org/drawingml/2006/chart">
            <c:chart xmlns:c="http://schemas.openxmlformats.org/drawingml/2006/chart" xmlns:r="http://schemas.openxmlformats.org/officeDocument/2006/relationships" r:id="rId8"/>
          </a:graphicData>
        </a:graphic>
      </p:graphicFrame>
      <p:sp>
        <p:nvSpPr>
          <p:cNvPr id="12" name="Rectangle 11"/>
          <p:cNvSpPr/>
          <p:nvPr/>
        </p:nvSpPr>
        <p:spPr>
          <a:xfrm>
            <a:off x="5714096" y="2081410"/>
            <a:ext cx="2895600" cy="646331"/>
          </a:xfrm>
          <a:prstGeom prst="rect">
            <a:avLst/>
          </a:prstGeom>
        </p:spPr>
        <p:txBody>
          <a:bodyPr wrap="square">
            <a:spAutoFit/>
          </a:bodyPr>
          <a:lstStyle/>
          <a:p>
            <a:r>
              <a:rPr lang="en-US" sz="1200" b="1" dirty="0">
                <a:solidFill>
                  <a:schemeClr val="accent5"/>
                </a:solidFill>
              </a:rPr>
              <a:t>Indicative curve for improving irrigation efficiency (results from optimization in </a:t>
            </a:r>
            <a:r>
              <a:rPr lang="en-US" sz="1200" b="1" dirty="0" err="1">
                <a:solidFill>
                  <a:schemeClr val="accent5"/>
                </a:solidFill>
              </a:rPr>
              <a:t>Matlab</a:t>
            </a:r>
            <a:r>
              <a:rPr lang="en-US" sz="1200" b="1" dirty="0">
                <a:solidFill>
                  <a:schemeClr val="accent5"/>
                </a:solidFill>
              </a:rPr>
              <a:t>)</a:t>
            </a:r>
            <a:endParaRPr lang="bg-BG" sz="1200" b="1" dirty="0">
              <a:solidFill>
                <a:schemeClr val="accent5"/>
              </a:solidFill>
            </a:endParaRPr>
          </a:p>
        </p:txBody>
      </p:sp>
      <p:sp>
        <p:nvSpPr>
          <p:cNvPr id="13" name="Rectangle 12"/>
          <p:cNvSpPr/>
          <p:nvPr/>
        </p:nvSpPr>
        <p:spPr>
          <a:xfrm>
            <a:off x="5715000" y="5029200"/>
            <a:ext cx="2895600" cy="646331"/>
          </a:xfrm>
          <a:prstGeom prst="rect">
            <a:avLst/>
          </a:prstGeom>
        </p:spPr>
        <p:txBody>
          <a:bodyPr wrap="square">
            <a:spAutoFit/>
          </a:bodyPr>
          <a:lstStyle/>
          <a:p>
            <a:r>
              <a:rPr lang="en-US" sz="1200" b="1" dirty="0">
                <a:solidFill>
                  <a:schemeClr val="accent5"/>
                </a:solidFill>
              </a:rPr>
              <a:t>Relationship between coefficient of efficiency and effectively irrigated area (results from optimization in </a:t>
            </a:r>
            <a:r>
              <a:rPr lang="en-US" sz="1200" b="1" dirty="0" err="1">
                <a:solidFill>
                  <a:schemeClr val="accent5"/>
                </a:solidFill>
              </a:rPr>
              <a:t>Matlab</a:t>
            </a:r>
            <a:r>
              <a:rPr lang="en-US" sz="1200" b="1" dirty="0">
                <a:solidFill>
                  <a:schemeClr val="accent5"/>
                </a:solidFill>
              </a:rPr>
              <a:t>)</a:t>
            </a:r>
            <a:endParaRPr lang="bg-BG" sz="1200" b="1" dirty="0">
              <a:solidFill>
                <a:schemeClr val="accent5"/>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r>
              <a:rPr lang="en-US"/>
              <a:t> of 38</a:t>
            </a:r>
            <a:endParaRPr lang="en-US" dirty="0"/>
          </a:p>
        </p:txBody>
      </p:sp>
    </p:spTree>
    <p:extLst>
      <p:ext uri="{BB962C8B-B14F-4D97-AF65-F5344CB8AC3E}">
        <p14:creationId xmlns:p14="http://schemas.microsoft.com/office/powerpoint/2010/main" val="298853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763"/>
          <a:stretch/>
        </p:blipFill>
        <p:spPr>
          <a:xfrm>
            <a:off x="3428999" y="2269830"/>
            <a:ext cx="5474409" cy="3965691"/>
          </a:xfrm>
          <a:prstGeom prst="rect">
            <a:avLst/>
          </a:prstGeom>
        </p:spPr>
      </p:pic>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840427"/>
            <a:ext cx="8229600" cy="639763"/>
          </a:xfrm>
        </p:spPr>
        <p:txBody>
          <a:bodyPr>
            <a:noAutofit/>
          </a:bodyPr>
          <a:lstStyle/>
          <a:p>
            <a:r>
              <a:rPr lang="en-US" sz="3000" dirty="0"/>
              <a:t>“Assessment of water Balances and </a:t>
            </a:r>
            <a:r>
              <a:rPr lang="en-US" sz="3000" dirty="0" err="1"/>
              <a:t>Optimisation</a:t>
            </a:r>
            <a:r>
              <a:rPr lang="en-US" sz="3000" dirty="0"/>
              <a:t> based Target setting across EU River Basins (ABOT)”</a:t>
            </a:r>
            <a:endParaRPr lang="bg-BG" sz="30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3" name="TextBox 2"/>
          <p:cNvSpPr txBox="1"/>
          <p:nvPr/>
        </p:nvSpPr>
        <p:spPr>
          <a:xfrm>
            <a:off x="304800" y="1720451"/>
            <a:ext cx="7712559" cy="2031325"/>
          </a:xfrm>
          <a:prstGeom prst="rect">
            <a:avLst/>
          </a:prstGeom>
          <a:noFill/>
        </p:spPr>
        <p:txBody>
          <a:bodyPr wrap="square" rtlCol="0">
            <a:spAutoFit/>
          </a:bodyPr>
          <a:lstStyle/>
          <a:p>
            <a:r>
              <a:rPr lang="en-US" b="1" dirty="0"/>
              <a:t>Water balance modeling </a:t>
            </a:r>
            <a:endParaRPr lang="bg-BG" b="1" dirty="0"/>
          </a:p>
          <a:p>
            <a:r>
              <a:rPr lang="en-US" b="1" dirty="0"/>
              <a:t>in 4 pilot River Basins </a:t>
            </a:r>
            <a:endParaRPr lang="bg-BG" b="1" dirty="0"/>
          </a:p>
          <a:p>
            <a:r>
              <a:rPr lang="en-US" b="1" dirty="0"/>
              <a:t>across Europe: </a:t>
            </a:r>
          </a:p>
          <a:p>
            <a:pPr marL="285750" indent="-285750">
              <a:buFont typeface="Arial" panose="020B0604020202020204" pitchFamily="34" charset="0"/>
              <a:buChar char="•"/>
            </a:pPr>
            <a:r>
              <a:rPr lang="en-US" dirty="0"/>
              <a:t>Tiber (Italy), </a:t>
            </a:r>
          </a:p>
          <a:p>
            <a:pPr marL="285750" indent="-285750">
              <a:buFont typeface="Arial" panose="020B0604020202020204" pitchFamily="34" charset="0"/>
              <a:buChar char="•"/>
            </a:pPr>
            <a:r>
              <a:rPr lang="en-US" dirty="0" err="1"/>
              <a:t>Mulde</a:t>
            </a:r>
            <a:r>
              <a:rPr lang="en-US" dirty="0"/>
              <a:t> (Germany), </a:t>
            </a:r>
          </a:p>
          <a:p>
            <a:pPr marL="285750" indent="-285750">
              <a:buFont typeface="Arial" panose="020B0604020202020204" pitchFamily="34" charset="0"/>
              <a:buChar char="•"/>
            </a:pPr>
            <a:r>
              <a:rPr lang="en-US" dirty="0"/>
              <a:t>Ali-</a:t>
            </a:r>
            <a:r>
              <a:rPr lang="en-US" dirty="0" err="1"/>
              <a:t>Efenti</a:t>
            </a:r>
            <a:r>
              <a:rPr lang="bg-BG" dirty="0"/>
              <a:t> </a:t>
            </a:r>
            <a:r>
              <a:rPr lang="es-ES" dirty="0" err="1"/>
              <a:t>Pinios</a:t>
            </a:r>
            <a:r>
              <a:rPr lang="es-ES" dirty="0"/>
              <a:t> (</a:t>
            </a:r>
            <a:r>
              <a:rPr lang="es-ES" dirty="0" err="1"/>
              <a:t>Greece</a:t>
            </a:r>
            <a:r>
              <a:rPr lang="es-ES" dirty="0"/>
              <a:t>), </a:t>
            </a:r>
          </a:p>
          <a:p>
            <a:pPr marL="285750" indent="-285750">
              <a:buFont typeface="Arial" panose="020B0604020202020204" pitchFamily="34" charset="0"/>
              <a:buChar char="•"/>
            </a:pPr>
            <a:r>
              <a:rPr lang="es-ES" b="1" dirty="0" err="1"/>
              <a:t>Vit</a:t>
            </a:r>
            <a:r>
              <a:rPr lang="es-ES" b="1" dirty="0"/>
              <a:t> (Bulgaria)</a:t>
            </a:r>
            <a:endParaRPr lang="en-US" b="1" dirty="0"/>
          </a:p>
        </p:txBody>
      </p:sp>
      <p:sp>
        <p:nvSpPr>
          <p:cNvPr id="12" name="Oval 11"/>
          <p:cNvSpPr/>
          <p:nvPr/>
        </p:nvSpPr>
        <p:spPr>
          <a:xfrm>
            <a:off x="6477000" y="4541416"/>
            <a:ext cx="2514600" cy="1414595"/>
          </a:xfrm>
          <a:prstGeom prst="ellipse">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3</a:t>
            </a:fld>
            <a:r>
              <a:rPr lang="en-US"/>
              <a:t> of 38</a:t>
            </a:r>
            <a:endParaRPr lang="en-US" dirty="0"/>
          </a:p>
        </p:txBody>
      </p:sp>
    </p:spTree>
    <p:extLst>
      <p:ext uri="{BB962C8B-B14F-4D97-AF65-F5344CB8AC3E}">
        <p14:creationId xmlns:p14="http://schemas.microsoft.com/office/powerpoint/2010/main" val="3994237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981599"/>
            <a:ext cx="8455001" cy="639763"/>
          </a:xfrm>
        </p:spPr>
        <p:txBody>
          <a:bodyPr>
            <a:normAutofit fontScale="90000"/>
          </a:bodyPr>
          <a:lstStyle/>
          <a:p>
            <a:pPr algn="r"/>
            <a:r>
              <a:rPr lang="en-GB" b="1" dirty="0"/>
              <a:t>Simultaneous calculations in WEAP and </a:t>
            </a:r>
            <a:r>
              <a:rPr lang="en-GB" b="1" dirty="0" err="1"/>
              <a:t>Matlab</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graphicFrame>
        <p:nvGraphicFramePr>
          <p:cNvPr id="11" name="Diagram 10"/>
          <p:cNvGraphicFramePr/>
          <p:nvPr>
            <p:extLst>
              <p:ext uri="{D42A27DB-BD31-4B8C-83A1-F6EECF244321}">
                <p14:modId xmlns:p14="http://schemas.microsoft.com/office/powerpoint/2010/main" val="2977719467"/>
              </p:ext>
            </p:extLst>
          </p:nvPr>
        </p:nvGraphicFramePr>
        <p:xfrm>
          <a:off x="1905000" y="1407926"/>
          <a:ext cx="5805470" cy="37776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Box 11"/>
          <p:cNvSpPr txBox="1"/>
          <p:nvPr/>
        </p:nvSpPr>
        <p:spPr>
          <a:xfrm>
            <a:off x="4329114" y="5193509"/>
            <a:ext cx="428628" cy="276999"/>
          </a:xfrm>
          <a:prstGeom prst="rect">
            <a:avLst/>
          </a:prstGeom>
          <a:noFill/>
        </p:spPr>
        <p:txBody>
          <a:bodyPr wrap="square" rtlCol="0">
            <a:spAutoFit/>
          </a:bodyPr>
          <a:lstStyle/>
          <a:p>
            <a:r>
              <a:rPr lang="en-US" sz="1200" b="1" dirty="0"/>
              <a:t>Yes</a:t>
            </a:r>
          </a:p>
        </p:txBody>
      </p:sp>
      <p:sp>
        <p:nvSpPr>
          <p:cNvPr id="13" name="TextBox 12"/>
          <p:cNvSpPr txBox="1"/>
          <p:nvPr/>
        </p:nvSpPr>
        <p:spPr>
          <a:xfrm>
            <a:off x="3543296" y="4622005"/>
            <a:ext cx="433374" cy="276999"/>
          </a:xfrm>
          <a:prstGeom prst="rect">
            <a:avLst/>
          </a:prstGeom>
          <a:noFill/>
        </p:spPr>
        <p:txBody>
          <a:bodyPr wrap="square" rtlCol="0">
            <a:spAutoFit/>
          </a:bodyPr>
          <a:lstStyle/>
          <a:p>
            <a:r>
              <a:rPr lang="en-US" sz="1200" b="1" dirty="0"/>
              <a:t>No</a:t>
            </a:r>
          </a:p>
        </p:txBody>
      </p:sp>
      <p:sp>
        <p:nvSpPr>
          <p:cNvPr id="14" name="19 - TextBox"/>
          <p:cNvSpPr txBox="1">
            <a:spLocks noChangeArrowheads="1"/>
          </p:cNvSpPr>
          <p:nvPr/>
        </p:nvSpPr>
        <p:spPr bwMode="auto">
          <a:xfrm>
            <a:off x="1048779" y="4239726"/>
            <a:ext cx="856221" cy="2661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lang="en-US" sz="1200" b="1" dirty="0">
                <a:latin typeface="Calibri" pitchFamily="34" charset="0"/>
                <a:cs typeface="Arial" pitchFamily="34" charset="0"/>
              </a:rPr>
              <a:t>Legend</a:t>
            </a:r>
            <a:endParaRPr kumimoji="0" lang="en-US" sz="1200" b="0" i="0" u="none" strike="noStrike" cap="none" normalizeH="0" baseline="0" dirty="0">
              <a:ln>
                <a:noFill/>
              </a:ln>
              <a:effectLst/>
              <a:latin typeface="Arial" pitchFamily="34" charset="0"/>
              <a:cs typeface="Arial" pitchFamily="34" charset="0"/>
            </a:endParaRPr>
          </a:p>
        </p:txBody>
      </p:sp>
      <p:grpSp>
        <p:nvGrpSpPr>
          <p:cNvPr id="15" name="Group 19"/>
          <p:cNvGrpSpPr/>
          <p:nvPr/>
        </p:nvGrpSpPr>
        <p:grpSpPr>
          <a:xfrm>
            <a:off x="4258867" y="5492889"/>
            <a:ext cx="1219793" cy="744145"/>
            <a:chOff x="2493744" y="3326168"/>
            <a:chExt cx="1219793" cy="744145"/>
          </a:xfrm>
          <a:solidFill>
            <a:srgbClr val="FF7A5B"/>
          </a:solidFill>
          <a:scene3d>
            <a:camera prst="orthographicFront">
              <a:rot lat="0" lon="0" rev="0"/>
            </a:camera>
            <a:lightRig rig="contrasting" dir="t">
              <a:rot lat="0" lon="0" rev="1200000"/>
            </a:lightRig>
          </a:scene3d>
        </p:grpSpPr>
        <p:sp>
          <p:nvSpPr>
            <p:cNvPr id="16" name="Rounded Rectangle 15"/>
            <p:cNvSpPr/>
            <p:nvPr/>
          </p:nvSpPr>
          <p:spPr>
            <a:xfrm>
              <a:off x="2493744" y="3326168"/>
              <a:ext cx="1219793" cy="744145"/>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7" name="Rounded Rectangle 4"/>
            <p:cNvSpPr/>
            <p:nvPr/>
          </p:nvSpPr>
          <p:spPr>
            <a:xfrm>
              <a:off x="2530070" y="3362494"/>
              <a:ext cx="1147141" cy="671493"/>
            </a:xfrm>
            <a:prstGeom prst="rect">
              <a:avLst/>
            </a:prstGeom>
            <a:grpFill/>
            <a:sp3d>
              <a:bevelT/>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kumimoji="0" lang="en-US" sz="1200" b="0" i="0" u="none" strike="noStrike" kern="1200" cap="none" normalizeH="0" baseline="0" dirty="0">
                  <a:ln/>
                  <a:effectLst/>
                  <a:latin typeface="Calibri" pitchFamily="34" charset="0"/>
                  <a:cs typeface="Arial" pitchFamily="34" charset="0"/>
                </a:rPr>
                <a:t>Pareto front</a:t>
              </a:r>
              <a:endParaRPr lang="en-US" sz="1200" kern="1200" dirty="0"/>
            </a:p>
          </p:txBody>
        </p:sp>
      </p:grpSp>
      <p:grpSp>
        <p:nvGrpSpPr>
          <p:cNvPr id="18" name="Group 26"/>
          <p:cNvGrpSpPr/>
          <p:nvPr/>
        </p:nvGrpSpPr>
        <p:grpSpPr>
          <a:xfrm>
            <a:off x="1023250" y="5081359"/>
            <a:ext cx="857255" cy="428627"/>
            <a:chOff x="2493744" y="3326168"/>
            <a:chExt cx="1219793" cy="744145"/>
          </a:xfrm>
          <a:solidFill>
            <a:srgbClr val="FF7A5B"/>
          </a:solidFill>
          <a:scene3d>
            <a:camera prst="orthographicFront">
              <a:rot lat="0" lon="0" rev="0"/>
            </a:camera>
            <a:lightRig rig="contrasting" dir="t">
              <a:rot lat="0" lon="0" rev="1200000"/>
            </a:lightRig>
          </a:scene3d>
        </p:grpSpPr>
        <p:sp>
          <p:nvSpPr>
            <p:cNvPr id="19" name="Rounded Rectangle 18"/>
            <p:cNvSpPr/>
            <p:nvPr/>
          </p:nvSpPr>
          <p:spPr>
            <a:xfrm>
              <a:off x="2493744" y="3326168"/>
              <a:ext cx="1219793" cy="744145"/>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20" name="Rounded Rectangle 4"/>
            <p:cNvSpPr/>
            <p:nvPr/>
          </p:nvSpPr>
          <p:spPr>
            <a:xfrm>
              <a:off x="2530070" y="3362494"/>
              <a:ext cx="1147141" cy="671493"/>
            </a:xfrm>
            <a:prstGeom prst="rect">
              <a:avLst/>
            </a:prstGeom>
            <a:grpFill/>
            <a:sp3d>
              <a:bevelT/>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dirty="0">
                  <a:solidFill>
                    <a:schemeClr val="bg1"/>
                  </a:solidFill>
                  <a:latin typeface="Calibri" pitchFamily="34" charset="0"/>
                  <a:cs typeface="Arial" pitchFamily="34" charset="0"/>
                </a:rPr>
                <a:t>MATLAB</a:t>
              </a:r>
              <a:endParaRPr lang="en-US" sz="1200" kern="1200" dirty="0">
                <a:solidFill>
                  <a:schemeClr val="bg1"/>
                </a:solidFill>
              </a:endParaRPr>
            </a:p>
          </p:txBody>
        </p:sp>
      </p:grpSp>
      <p:grpSp>
        <p:nvGrpSpPr>
          <p:cNvPr id="21" name="Group 29"/>
          <p:cNvGrpSpPr/>
          <p:nvPr/>
        </p:nvGrpSpPr>
        <p:grpSpPr>
          <a:xfrm>
            <a:off x="1023250" y="4505871"/>
            <a:ext cx="857256" cy="504050"/>
            <a:chOff x="2556697" y="-6314"/>
            <a:chExt cx="1093886" cy="711026"/>
          </a:xfrm>
          <a:solidFill>
            <a:schemeClr val="accent1">
              <a:lumMod val="60000"/>
              <a:lumOff val="40000"/>
            </a:schemeClr>
          </a:solidFill>
          <a:scene3d>
            <a:camera prst="orthographicFront">
              <a:rot lat="0" lon="0" rev="0"/>
            </a:camera>
            <a:lightRig rig="contrasting" dir="t">
              <a:rot lat="0" lon="0" rev="1200000"/>
            </a:lightRig>
          </a:scene3d>
        </p:grpSpPr>
        <p:sp>
          <p:nvSpPr>
            <p:cNvPr id="22" name="Rounded Rectangle 21"/>
            <p:cNvSpPr/>
            <p:nvPr/>
          </p:nvSpPr>
          <p:spPr>
            <a:xfrm>
              <a:off x="2556697" y="-6314"/>
              <a:ext cx="1093886" cy="711026"/>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Rounded Rectangle 4"/>
            <p:cNvSpPr/>
            <p:nvPr/>
          </p:nvSpPr>
          <p:spPr>
            <a:xfrm>
              <a:off x="2591406" y="28395"/>
              <a:ext cx="1024468" cy="641608"/>
            </a:xfrm>
            <a:prstGeom prst="rect">
              <a:avLst/>
            </a:prstGeom>
            <a:grpFill/>
            <a:sp3d>
              <a:bevelT/>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dirty="0">
                  <a:solidFill>
                    <a:schemeClr val="bg1"/>
                  </a:solidFill>
                  <a:latin typeface="Calibri" pitchFamily="34" charset="0"/>
                  <a:cs typeface="Arial" pitchFamily="34" charset="0"/>
                </a:rPr>
                <a:t>WEAP21</a:t>
              </a:r>
              <a:endParaRPr lang="en-US" sz="1200" kern="1200" dirty="0">
                <a:solidFill>
                  <a:schemeClr val="bg1"/>
                </a:solidFill>
              </a:endParaRPr>
            </a:p>
          </p:txBody>
        </p:sp>
      </p:grpSp>
      <p:sp>
        <p:nvSpPr>
          <p:cNvPr id="24" name="Right Arrow 23"/>
          <p:cNvSpPr/>
          <p:nvPr/>
        </p:nvSpPr>
        <p:spPr>
          <a:xfrm rot="5400000">
            <a:off x="4686211" y="5303042"/>
            <a:ext cx="271433" cy="52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25" name="Group 24"/>
          <p:cNvGrpSpPr/>
          <p:nvPr/>
        </p:nvGrpSpPr>
        <p:grpSpPr>
          <a:xfrm>
            <a:off x="1009679" y="5581424"/>
            <a:ext cx="895321" cy="509111"/>
            <a:chOff x="1096979" y="771699"/>
            <a:chExt cx="1017658" cy="661477"/>
          </a:xfrm>
          <a:scene3d>
            <a:camera prst="orthographicFront">
              <a:rot lat="0" lon="0" rev="0"/>
            </a:camera>
            <a:lightRig rig="contrasting" dir="t">
              <a:rot lat="0" lon="0" rev="1200000"/>
            </a:lightRig>
          </a:scene3d>
        </p:grpSpPr>
        <p:sp>
          <p:nvSpPr>
            <p:cNvPr id="26" name="Rounded Rectangle 25"/>
            <p:cNvSpPr/>
            <p:nvPr/>
          </p:nvSpPr>
          <p:spPr>
            <a:xfrm>
              <a:off x="1096979" y="771699"/>
              <a:ext cx="1017658" cy="661477"/>
            </a:xfrm>
            <a:prstGeom prst="roundRect">
              <a:avLst/>
            </a:prstGeom>
            <a:solidFill>
              <a:schemeClr val="accent5">
                <a:lumMod val="75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27" name="Rounded Rectangle 4"/>
            <p:cNvSpPr txBox="1"/>
            <p:nvPr/>
          </p:nvSpPr>
          <p:spPr>
            <a:xfrm>
              <a:off x="1129270" y="803990"/>
              <a:ext cx="953076" cy="59689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External files</a:t>
              </a:r>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30</a:t>
            </a:fld>
            <a:r>
              <a:rPr lang="en-US"/>
              <a:t> of 38</a:t>
            </a:r>
            <a:endParaRPr lang="en-US" dirty="0"/>
          </a:p>
        </p:txBody>
      </p:sp>
    </p:spTree>
    <p:extLst>
      <p:ext uri="{BB962C8B-B14F-4D97-AF65-F5344CB8AC3E}">
        <p14:creationId xmlns:p14="http://schemas.microsoft.com/office/powerpoint/2010/main" val="618974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10" name="Rounded Rectangle 9"/>
          <p:cNvSpPr/>
          <p:nvPr/>
        </p:nvSpPr>
        <p:spPr>
          <a:xfrm>
            <a:off x="5143500" y="2535929"/>
            <a:ext cx="3919022" cy="2038650"/>
          </a:xfrm>
          <a:prstGeom prst="round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44"/>
          <p:cNvGrpSpPr>
            <a:grpSpLocks/>
          </p:cNvGrpSpPr>
          <p:nvPr/>
        </p:nvGrpSpPr>
        <p:grpSpPr bwMode="auto">
          <a:xfrm>
            <a:off x="152400" y="1600200"/>
            <a:ext cx="2380444" cy="4673025"/>
            <a:chOff x="355896" y="1066800"/>
            <a:chExt cx="2576500" cy="5348263"/>
          </a:xfrm>
        </p:grpSpPr>
        <p:sp>
          <p:nvSpPr>
            <p:cNvPr id="12" name="Oval 3"/>
            <p:cNvSpPr>
              <a:spLocks noChangeArrowheads="1"/>
            </p:cNvSpPr>
            <p:nvPr/>
          </p:nvSpPr>
          <p:spPr bwMode="auto">
            <a:xfrm>
              <a:off x="1219200" y="1066800"/>
              <a:ext cx="1177646" cy="338406"/>
            </a:xfrm>
            <a:prstGeom prst="ellipse">
              <a:avLst/>
            </a:prstGeom>
            <a:solidFill>
              <a:srgbClr val="FFFFFF"/>
            </a:solidFill>
            <a:ln w="9525">
              <a:solidFill>
                <a:srgbClr val="000000"/>
              </a:solidFill>
              <a:round/>
              <a:headEnd/>
              <a:tailEnd/>
            </a:ln>
          </p:spPr>
          <p:txBody>
            <a:bodyPr/>
            <a:lstStyle/>
            <a:p>
              <a:pPr algn="ctr">
                <a:spcAft>
                  <a:spcPts val="1000"/>
                </a:spcAft>
              </a:pPr>
              <a:r>
                <a:rPr lang="en-US" sz="1200" dirty="0">
                  <a:latin typeface="Arial Narrow" pitchFamily="34" charset="0"/>
                </a:rPr>
                <a:t>Start</a:t>
              </a:r>
            </a:p>
          </p:txBody>
        </p:sp>
        <p:cxnSp>
          <p:nvCxnSpPr>
            <p:cNvPr id="13" name="AutoShape 4"/>
            <p:cNvCxnSpPr>
              <a:cxnSpLocks noChangeShapeType="1"/>
            </p:cNvCxnSpPr>
            <p:nvPr/>
          </p:nvCxnSpPr>
          <p:spPr bwMode="auto">
            <a:xfrm>
              <a:off x="1783904" y="1405206"/>
              <a:ext cx="0" cy="137140"/>
            </a:xfrm>
            <a:prstGeom prst="straightConnector1">
              <a:avLst/>
            </a:prstGeom>
            <a:noFill/>
            <a:ln w="9525">
              <a:solidFill>
                <a:srgbClr val="000000"/>
              </a:solidFill>
              <a:round/>
              <a:headEnd/>
              <a:tailEnd type="triangle" w="med" len="med"/>
            </a:ln>
          </p:spPr>
        </p:cxnSp>
        <p:sp>
          <p:nvSpPr>
            <p:cNvPr id="14" name="Rectangle 5"/>
            <p:cNvSpPr>
              <a:spLocks noChangeArrowheads="1"/>
            </p:cNvSpPr>
            <p:nvPr/>
          </p:nvSpPr>
          <p:spPr bwMode="auto">
            <a:xfrm>
              <a:off x="891183" y="1542347"/>
              <a:ext cx="1737204" cy="286344"/>
            </a:xfrm>
            <a:prstGeom prst="rect">
              <a:avLst/>
            </a:prstGeom>
            <a:solidFill>
              <a:srgbClr val="FFFFFF"/>
            </a:solidFill>
            <a:ln w="9525">
              <a:solidFill>
                <a:srgbClr val="000000"/>
              </a:solidFill>
              <a:miter lim="800000"/>
              <a:headEnd/>
              <a:tailEnd/>
            </a:ln>
          </p:spPr>
          <p:txBody>
            <a:bodyPr/>
            <a:lstStyle/>
            <a:p>
              <a:pPr algn="ctr">
                <a:spcAft>
                  <a:spcPts val="1000"/>
                </a:spcAft>
              </a:pPr>
              <a:r>
                <a:rPr lang="en-US" sz="1200" dirty="0">
                  <a:latin typeface="Arial Narrow" pitchFamily="34" charset="0"/>
                </a:rPr>
                <a:t>Initial population</a:t>
              </a:r>
            </a:p>
          </p:txBody>
        </p:sp>
        <p:sp>
          <p:nvSpPr>
            <p:cNvPr id="15" name="AutoShape 6"/>
            <p:cNvSpPr>
              <a:spLocks noChangeArrowheads="1"/>
            </p:cNvSpPr>
            <p:nvPr/>
          </p:nvSpPr>
          <p:spPr bwMode="auto">
            <a:xfrm>
              <a:off x="685800" y="1981196"/>
              <a:ext cx="2246457" cy="334961"/>
            </a:xfrm>
            <a:prstGeom prst="roundRect">
              <a:avLst>
                <a:gd name="adj" fmla="val 16667"/>
              </a:avLst>
            </a:prstGeom>
            <a:solidFill>
              <a:schemeClr val="accent6">
                <a:lumMod val="60000"/>
                <a:lumOff val="40000"/>
              </a:schemeClr>
            </a:solidFill>
            <a:ln w="9525">
              <a:solidFill>
                <a:srgbClr val="000000"/>
              </a:solidFill>
              <a:round/>
              <a:headEnd/>
              <a:tailEnd/>
            </a:ln>
          </p:spPr>
          <p:txBody>
            <a:bodyPr/>
            <a:lstStyle/>
            <a:p>
              <a:pPr>
                <a:spcAft>
                  <a:spcPts val="1000"/>
                </a:spcAft>
                <a:defRPr/>
              </a:pPr>
              <a:r>
                <a:rPr lang="en-US" sz="1200" dirty="0">
                  <a:latin typeface="Arial Narrow" pitchFamily="34" charset="0"/>
                  <a:cs typeface="Arial" pitchFamily="34" charset="0"/>
                </a:rPr>
                <a:t>Evaluation of individuals</a:t>
              </a:r>
            </a:p>
          </p:txBody>
        </p:sp>
        <p:sp>
          <p:nvSpPr>
            <p:cNvPr id="16" name="AutoShape 7"/>
            <p:cNvSpPr>
              <a:spLocks noChangeArrowheads="1"/>
            </p:cNvSpPr>
            <p:nvPr/>
          </p:nvSpPr>
          <p:spPr bwMode="auto">
            <a:xfrm>
              <a:off x="685800" y="2438400"/>
              <a:ext cx="2246596" cy="334597"/>
            </a:xfrm>
            <a:prstGeom prst="roundRect">
              <a:avLst>
                <a:gd name="adj" fmla="val 16667"/>
              </a:avLst>
            </a:prstGeom>
            <a:solidFill>
              <a:srgbClr val="FFFFFF"/>
            </a:solidFill>
            <a:ln w="9525">
              <a:solidFill>
                <a:srgbClr val="000000"/>
              </a:solidFill>
              <a:round/>
              <a:headEnd/>
              <a:tailEnd/>
            </a:ln>
          </p:spPr>
          <p:txBody>
            <a:bodyPr/>
            <a:lstStyle/>
            <a:p>
              <a:pPr algn="ctr">
                <a:spcAft>
                  <a:spcPts val="1000"/>
                </a:spcAft>
              </a:pPr>
              <a:r>
                <a:rPr lang="en-US" sz="1200" dirty="0">
                  <a:latin typeface="Arial Narrow" pitchFamily="34" charset="0"/>
                </a:rPr>
                <a:t>Selection</a:t>
              </a:r>
            </a:p>
          </p:txBody>
        </p:sp>
        <p:sp>
          <p:nvSpPr>
            <p:cNvPr id="17" name="AutoShape 8"/>
            <p:cNvSpPr>
              <a:spLocks noChangeArrowheads="1"/>
            </p:cNvSpPr>
            <p:nvPr/>
          </p:nvSpPr>
          <p:spPr bwMode="auto">
            <a:xfrm>
              <a:off x="685800" y="2895600"/>
              <a:ext cx="2246596" cy="334597"/>
            </a:xfrm>
            <a:prstGeom prst="roundRect">
              <a:avLst>
                <a:gd name="adj" fmla="val 16667"/>
              </a:avLst>
            </a:prstGeom>
            <a:solidFill>
              <a:srgbClr val="FFFFFF"/>
            </a:solidFill>
            <a:ln w="9525">
              <a:solidFill>
                <a:srgbClr val="000000"/>
              </a:solidFill>
              <a:round/>
              <a:headEnd/>
              <a:tailEnd/>
            </a:ln>
          </p:spPr>
          <p:txBody>
            <a:bodyPr/>
            <a:lstStyle/>
            <a:p>
              <a:pPr algn="ctr">
                <a:spcAft>
                  <a:spcPts val="1000"/>
                </a:spcAft>
              </a:pPr>
              <a:r>
                <a:rPr lang="en-US" sz="1200" dirty="0">
                  <a:latin typeface="Arial Narrow" pitchFamily="34" charset="0"/>
                </a:rPr>
                <a:t>Crossover and Mutation</a:t>
              </a:r>
            </a:p>
          </p:txBody>
        </p:sp>
        <p:sp>
          <p:nvSpPr>
            <p:cNvPr id="18" name="AutoShape 9"/>
            <p:cNvSpPr>
              <a:spLocks noChangeArrowheads="1"/>
            </p:cNvSpPr>
            <p:nvPr/>
          </p:nvSpPr>
          <p:spPr bwMode="auto">
            <a:xfrm>
              <a:off x="685800" y="4038600"/>
              <a:ext cx="2246596" cy="502213"/>
            </a:xfrm>
            <a:prstGeom prst="roundRect">
              <a:avLst>
                <a:gd name="adj" fmla="val 16667"/>
              </a:avLst>
            </a:prstGeom>
            <a:solidFill>
              <a:srgbClr val="FFFFFF"/>
            </a:solidFill>
            <a:ln w="9525">
              <a:solidFill>
                <a:srgbClr val="000000"/>
              </a:solidFill>
              <a:round/>
              <a:headEnd/>
              <a:tailEnd/>
            </a:ln>
          </p:spPr>
          <p:txBody>
            <a:bodyPr/>
            <a:lstStyle/>
            <a:p>
              <a:pPr algn="ctr">
                <a:spcAft>
                  <a:spcPts val="1000"/>
                </a:spcAft>
              </a:pPr>
              <a:r>
                <a:rPr lang="en-US" sz="1200" dirty="0">
                  <a:latin typeface="Arial Narrow" pitchFamily="34" charset="0"/>
                </a:rPr>
                <a:t>Generating new population</a:t>
              </a:r>
            </a:p>
          </p:txBody>
        </p:sp>
        <p:sp>
          <p:nvSpPr>
            <p:cNvPr id="19" name="AutoShape 10"/>
            <p:cNvSpPr>
              <a:spLocks noChangeArrowheads="1"/>
            </p:cNvSpPr>
            <p:nvPr/>
          </p:nvSpPr>
          <p:spPr bwMode="auto">
            <a:xfrm>
              <a:off x="1004813" y="4677953"/>
              <a:ext cx="1622720" cy="946014"/>
            </a:xfrm>
            <a:prstGeom prst="flowChartDecision">
              <a:avLst/>
            </a:prstGeom>
            <a:solidFill>
              <a:srgbClr val="FFFFFF"/>
            </a:solidFill>
            <a:ln w="9525">
              <a:solidFill>
                <a:srgbClr val="000000"/>
              </a:solidFill>
              <a:miter lim="800000"/>
              <a:headEnd/>
              <a:tailEnd/>
            </a:ln>
          </p:spPr>
          <p:txBody>
            <a:bodyPr/>
            <a:lstStyle/>
            <a:p>
              <a:pPr algn="ctr">
                <a:spcAft>
                  <a:spcPts val="1000"/>
                </a:spcAft>
              </a:pPr>
              <a:r>
                <a:rPr lang="en-US" sz="1200" dirty="0">
                  <a:latin typeface="Arial Narrow" pitchFamily="34" charset="0"/>
                </a:rPr>
                <a:t>Stopping criterion</a:t>
              </a:r>
            </a:p>
          </p:txBody>
        </p:sp>
        <p:cxnSp>
          <p:nvCxnSpPr>
            <p:cNvPr id="20" name="AutoShape 11"/>
            <p:cNvCxnSpPr>
              <a:cxnSpLocks noChangeShapeType="1"/>
            </p:cNvCxnSpPr>
            <p:nvPr/>
          </p:nvCxnSpPr>
          <p:spPr bwMode="auto">
            <a:xfrm>
              <a:off x="1783904" y="1828690"/>
              <a:ext cx="0" cy="137140"/>
            </a:xfrm>
            <a:prstGeom prst="straightConnector1">
              <a:avLst/>
            </a:prstGeom>
            <a:noFill/>
            <a:ln w="9525">
              <a:solidFill>
                <a:srgbClr val="000000"/>
              </a:solidFill>
              <a:round/>
              <a:headEnd/>
              <a:tailEnd type="triangle" w="med" len="med"/>
            </a:ln>
          </p:spPr>
        </p:cxnSp>
        <p:cxnSp>
          <p:nvCxnSpPr>
            <p:cNvPr id="21" name="AutoShape 12"/>
            <p:cNvCxnSpPr>
              <a:cxnSpLocks noChangeShapeType="1"/>
              <a:stCxn id="15" idx="2"/>
              <a:endCxn id="16" idx="0"/>
            </p:cNvCxnSpPr>
            <p:nvPr/>
          </p:nvCxnSpPr>
          <p:spPr bwMode="auto">
            <a:xfrm rot="5400000">
              <a:off x="1747797" y="2377098"/>
              <a:ext cx="122603" cy="1588"/>
            </a:xfrm>
            <a:prstGeom prst="straightConnector1">
              <a:avLst/>
            </a:prstGeom>
            <a:noFill/>
            <a:ln w="9525">
              <a:solidFill>
                <a:srgbClr val="000000"/>
              </a:solidFill>
              <a:round/>
              <a:headEnd/>
              <a:tailEnd type="triangle" w="med" len="med"/>
            </a:ln>
          </p:spPr>
        </p:cxnSp>
        <p:cxnSp>
          <p:nvCxnSpPr>
            <p:cNvPr id="22" name="AutoShape 13"/>
            <p:cNvCxnSpPr>
              <a:cxnSpLocks noChangeShapeType="1"/>
              <a:stCxn id="16" idx="2"/>
              <a:endCxn id="17" idx="0"/>
            </p:cNvCxnSpPr>
            <p:nvPr/>
          </p:nvCxnSpPr>
          <p:spPr bwMode="auto">
            <a:xfrm rot="5400000">
              <a:off x="1747797" y="2834298"/>
              <a:ext cx="122603" cy="1588"/>
            </a:xfrm>
            <a:prstGeom prst="straightConnector1">
              <a:avLst/>
            </a:prstGeom>
            <a:noFill/>
            <a:ln w="9525">
              <a:solidFill>
                <a:srgbClr val="000000"/>
              </a:solidFill>
              <a:round/>
              <a:headEnd/>
              <a:tailEnd type="triangle" w="med" len="med"/>
            </a:ln>
          </p:spPr>
        </p:cxnSp>
        <p:cxnSp>
          <p:nvCxnSpPr>
            <p:cNvPr id="23" name="AutoShape 14"/>
            <p:cNvCxnSpPr>
              <a:cxnSpLocks noChangeShapeType="1"/>
              <a:stCxn id="17" idx="2"/>
              <a:endCxn id="32" idx="0"/>
            </p:cNvCxnSpPr>
            <p:nvPr/>
          </p:nvCxnSpPr>
          <p:spPr bwMode="auto">
            <a:xfrm rot="5400000">
              <a:off x="1709697" y="3329598"/>
              <a:ext cx="198803" cy="1588"/>
            </a:xfrm>
            <a:prstGeom prst="straightConnector1">
              <a:avLst/>
            </a:prstGeom>
            <a:noFill/>
            <a:ln w="9525">
              <a:solidFill>
                <a:srgbClr val="000000"/>
              </a:solidFill>
              <a:round/>
              <a:headEnd/>
              <a:tailEnd type="triangle" w="med" len="med"/>
            </a:ln>
          </p:spPr>
        </p:cxnSp>
        <p:cxnSp>
          <p:nvCxnSpPr>
            <p:cNvPr id="24" name="AutoShape 15"/>
            <p:cNvCxnSpPr>
              <a:cxnSpLocks noChangeShapeType="1"/>
            </p:cNvCxnSpPr>
            <p:nvPr/>
          </p:nvCxnSpPr>
          <p:spPr bwMode="auto">
            <a:xfrm>
              <a:off x="1808776" y="4540812"/>
              <a:ext cx="0" cy="137140"/>
            </a:xfrm>
            <a:prstGeom prst="straightConnector1">
              <a:avLst/>
            </a:prstGeom>
            <a:noFill/>
            <a:ln w="9525">
              <a:solidFill>
                <a:srgbClr val="000000"/>
              </a:solidFill>
              <a:round/>
              <a:headEnd/>
              <a:tailEnd type="triangle" w="med" len="med"/>
            </a:ln>
          </p:spPr>
        </p:cxnSp>
        <p:cxnSp>
          <p:nvCxnSpPr>
            <p:cNvPr id="25" name="AutoShape 16"/>
            <p:cNvCxnSpPr>
              <a:cxnSpLocks noChangeShapeType="1"/>
            </p:cNvCxnSpPr>
            <p:nvPr/>
          </p:nvCxnSpPr>
          <p:spPr bwMode="auto">
            <a:xfrm>
              <a:off x="1808776" y="5623967"/>
              <a:ext cx="0" cy="259043"/>
            </a:xfrm>
            <a:prstGeom prst="straightConnector1">
              <a:avLst/>
            </a:prstGeom>
            <a:noFill/>
            <a:ln w="9525">
              <a:solidFill>
                <a:srgbClr val="000000"/>
              </a:solidFill>
              <a:round/>
              <a:headEnd/>
              <a:tailEnd type="triangle" w="med" len="med"/>
            </a:ln>
          </p:spPr>
        </p:cxnSp>
        <p:sp>
          <p:nvSpPr>
            <p:cNvPr id="26" name="Oval 17"/>
            <p:cNvSpPr>
              <a:spLocks noChangeArrowheads="1"/>
            </p:cNvSpPr>
            <p:nvPr/>
          </p:nvSpPr>
          <p:spPr bwMode="auto">
            <a:xfrm>
              <a:off x="862672" y="5883009"/>
              <a:ext cx="1865839" cy="532054"/>
            </a:xfrm>
            <a:prstGeom prst="ellipse">
              <a:avLst/>
            </a:prstGeom>
            <a:solidFill>
              <a:srgbClr val="FFFFFF"/>
            </a:solidFill>
            <a:ln w="9525">
              <a:solidFill>
                <a:srgbClr val="000000"/>
              </a:solidFill>
              <a:round/>
              <a:headEnd/>
              <a:tailEnd/>
            </a:ln>
          </p:spPr>
          <p:txBody>
            <a:bodyPr tIns="0" bIns="0"/>
            <a:lstStyle/>
            <a:p>
              <a:pPr algn="ctr">
                <a:lnSpc>
                  <a:spcPct val="96000"/>
                </a:lnSpc>
                <a:spcAft>
                  <a:spcPts val="1000"/>
                </a:spcAft>
              </a:pPr>
              <a:r>
                <a:rPr lang="en-US" sz="1200" dirty="0">
                  <a:latin typeface="Arial Narrow" pitchFamily="34" charset="0"/>
                </a:rPr>
                <a:t>Result (Pareto Front)</a:t>
              </a:r>
            </a:p>
          </p:txBody>
        </p:sp>
        <p:sp>
          <p:nvSpPr>
            <p:cNvPr id="27" name="Text Box 18"/>
            <p:cNvSpPr txBox="1">
              <a:spLocks noChangeArrowheads="1"/>
            </p:cNvSpPr>
            <p:nvPr/>
          </p:nvSpPr>
          <p:spPr bwMode="auto">
            <a:xfrm>
              <a:off x="1878239" y="5623966"/>
              <a:ext cx="550917" cy="232375"/>
            </a:xfrm>
            <a:prstGeom prst="rect">
              <a:avLst/>
            </a:prstGeom>
            <a:noFill/>
            <a:ln w="9525">
              <a:noFill/>
              <a:miter lim="800000"/>
              <a:headEnd/>
              <a:tailEnd/>
            </a:ln>
          </p:spPr>
          <p:txBody>
            <a:bodyPr/>
            <a:lstStyle/>
            <a:p>
              <a:pPr>
                <a:spcAft>
                  <a:spcPts val="1000"/>
                </a:spcAft>
              </a:pPr>
              <a:r>
                <a:rPr lang="en-US" sz="1200" dirty="0">
                  <a:latin typeface="Arial Narrow" pitchFamily="34" charset="0"/>
                </a:rPr>
                <a:t>Yes</a:t>
              </a:r>
            </a:p>
          </p:txBody>
        </p:sp>
        <p:sp>
          <p:nvSpPr>
            <p:cNvPr id="28" name="Text Box 19"/>
            <p:cNvSpPr txBox="1">
              <a:spLocks noChangeArrowheads="1"/>
            </p:cNvSpPr>
            <p:nvPr/>
          </p:nvSpPr>
          <p:spPr bwMode="auto">
            <a:xfrm>
              <a:off x="520848" y="5206106"/>
              <a:ext cx="418704" cy="286979"/>
            </a:xfrm>
            <a:prstGeom prst="rect">
              <a:avLst/>
            </a:prstGeom>
            <a:noFill/>
            <a:ln w="9525">
              <a:noFill/>
              <a:miter lim="800000"/>
              <a:headEnd/>
              <a:tailEnd/>
            </a:ln>
          </p:spPr>
          <p:txBody>
            <a:bodyPr/>
            <a:lstStyle/>
            <a:p>
              <a:pPr>
                <a:spcAft>
                  <a:spcPts val="1000"/>
                </a:spcAft>
              </a:pPr>
              <a:r>
                <a:rPr lang="en-US" sz="1200" dirty="0">
                  <a:latin typeface="Arial Narrow" pitchFamily="34" charset="0"/>
                </a:rPr>
                <a:t>No</a:t>
              </a:r>
            </a:p>
          </p:txBody>
        </p:sp>
        <p:cxnSp>
          <p:nvCxnSpPr>
            <p:cNvPr id="29" name="AutoShape 20"/>
            <p:cNvCxnSpPr>
              <a:cxnSpLocks noChangeShapeType="1"/>
            </p:cNvCxnSpPr>
            <p:nvPr/>
          </p:nvCxnSpPr>
          <p:spPr bwMode="auto">
            <a:xfrm rot="10800000">
              <a:off x="355896" y="5206106"/>
              <a:ext cx="742283" cy="1"/>
            </a:xfrm>
            <a:prstGeom prst="straightConnector1">
              <a:avLst/>
            </a:prstGeom>
            <a:noFill/>
            <a:ln w="28575">
              <a:solidFill>
                <a:srgbClr val="000000"/>
              </a:solidFill>
              <a:round/>
              <a:headEnd/>
              <a:tailEnd/>
            </a:ln>
          </p:spPr>
        </p:cxnSp>
        <p:cxnSp>
          <p:nvCxnSpPr>
            <p:cNvPr id="30" name="AutoShape 21"/>
            <p:cNvCxnSpPr>
              <a:cxnSpLocks noChangeShapeType="1"/>
            </p:cNvCxnSpPr>
            <p:nvPr/>
          </p:nvCxnSpPr>
          <p:spPr bwMode="auto">
            <a:xfrm rot="5400000" flipH="1" flipV="1">
              <a:off x="-1155698" y="3693653"/>
              <a:ext cx="3024048" cy="859"/>
            </a:xfrm>
            <a:prstGeom prst="straightConnector1">
              <a:avLst/>
            </a:prstGeom>
            <a:noFill/>
            <a:ln w="28575">
              <a:solidFill>
                <a:srgbClr val="000000"/>
              </a:solidFill>
              <a:round/>
              <a:headEnd/>
              <a:tailEnd/>
            </a:ln>
          </p:spPr>
        </p:cxnSp>
        <p:cxnSp>
          <p:nvCxnSpPr>
            <p:cNvPr id="31" name="AutoShape 22"/>
            <p:cNvCxnSpPr>
              <a:cxnSpLocks noChangeShapeType="1"/>
            </p:cNvCxnSpPr>
            <p:nvPr/>
          </p:nvCxnSpPr>
          <p:spPr bwMode="auto">
            <a:xfrm flipV="1">
              <a:off x="355896" y="2181229"/>
              <a:ext cx="329904" cy="1"/>
            </a:xfrm>
            <a:prstGeom prst="straightConnector1">
              <a:avLst/>
            </a:prstGeom>
            <a:noFill/>
            <a:ln w="28575">
              <a:solidFill>
                <a:srgbClr val="000000"/>
              </a:solidFill>
              <a:round/>
              <a:headEnd/>
              <a:tailEnd type="triangle" w="med" len="med"/>
            </a:ln>
          </p:spPr>
        </p:cxnSp>
        <p:sp>
          <p:nvSpPr>
            <p:cNvPr id="32" name="AutoShape 6"/>
            <p:cNvSpPr>
              <a:spLocks noChangeArrowheads="1"/>
            </p:cNvSpPr>
            <p:nvPr/>
          </p:nvSpPr>
          <p:spPr bwMode="auto">
            <a:xfrm>
              <a:off x="685800" y="3429000"/>
              <a:ext cx="2246596" cy="334597"/>
            </a:xfrm>
            <a:prstGeom prst="roundRect">
              <a:avLst>
                <a:gd name="adj" fmla="val 16667"/>
              </a:avLst>
            </a:prstGeom>
            <a:solidFill>
              <a:schemeClr val="accent6">
                <a:lumMod val="60000"/>
                <a:lumOff val="40000"/>
              </a:schemeClr>
            </a:solidFill>
            <a:ln w="9525">
              <a:solidFill>
                <a:srgbClr val="000000"/>
              </a:solidFill>
              <a:round/>
              <a:headEnd/>
              <a:tailEnd/>
            </a:ln>
          </p:spPr>
          <p:txBody>
            <a:bodyPr/>
            <a:lstStyle/>
            <a:p>
              <a:pPr>
                <a:spcAft>
                  <a:spcPts val="1000"/>
                </a:spcAft>
              </a:pPr>
              <a:r>
                <a:rPr lang="en-US" sz="1200" dirty="0">
                  <a:latin typeface="Arial Narrow" pitchFamily="34" charset="0"/>
                </a:rPr>
                <a:t>Evaluation of individuals</a:t>
              </a:r>
            </a:p>
          </p:txBody>
        </p:sp>
        <p:cxnSp>
          <p:nvCxnSpPr>
            <p:cNvPr id="33" name="AutoShape 14"/>
            <p:cNvCxnSpPr>
              <a:cxnSpLocks noChangeShapeType="1"/>
              <a:stCxn id="32" idx="2"/>
              <a:endCxn id="18" idx="0"/>
            </p:cNvCxnSpPr>
            <p:nvPr/>
          </p:nvCxnSpPr>
          <p:spPr bwMode="auto">
            <a:xfrm rot="5400000">
              <a:off x="1671597" y="3901098"/>
              <a:ext cx="275003" cy="1588"/>
            </a:xfrm>
            <a:prstGeom prst="straightConnector1">
              <a:avLst/>
            </a:prstGeom>
            <a:noFill/>
            <a:ln w="9525">
              <a:solidFill>
                <a:srgbClr val="000000"/>
              </a:solidFill>
              <a:round/>
              <a:headEnd/>
              <a:tailEnd type="triangle" w="med" len="med"/>
            </a:ln>
          </p:spPr>
        </p:cxnSp>
      </p:grpSp>
      <p:sp>
        <p:nvSpPr>
          <p:cNvPr id="34" name="Oval 33"/>
          <p:cNvSpPr/>
          <p:nvPr/>
        </p:nvSpPr>
        <p:spPr>
          <a:xfrm>
            <a:off x="228600" y="685800"/>
            <a:ext cx="2362200" cy="838200"/>
          </a:xfrm>
          <a:prstGeom prst="ellipse">
            <a:avLst/>
          </a:prstGeom>
          <a:solidFill>
            <a:srgbClr val="FF9966"/>
          </a:solidFill>
          <a:ln>
            <a:solidFill>
              <a:srgbClr val="FF996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Optimization process in </a:t>
            </a:r>
            <a:r>
              <a:rPr lang="en-US" b="1" dirty="0" err="1"/>
              <a:t>Matlab</a:t>
            </a:r>
            <a:endParaRPr lang="en-US" b="1" dirty="0"/>
          </a:p>
        </p:txBody>
      </p:sp>
      <p:sp>
        <p:nvSpPr>
          <p:cNvPr id="35" name="Rounded Rectangular Callout 34"/>
          <p:cNvSpPr/>
          <p:nvPr/>
        </p:nvSpPr>
        <p:spPr>
          <a:xfrm>
            <a:off x="2570031" y="941506"/>
            <a:ext cx="6553200" cy="1524000"/>
          </a:xfrm>
          <a:prstGeom prst="wedgeRoundRectCallout">
            <a:avLst>
              <a:gd name="adj1" fmla="val -29548"/>
              <a:gd name="adj2" fmla="val 95615"/>
              <a:gd name="adj3" fmla="val 16667"/>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53"/>
          <p:cNvGrpSpPr/>
          <p:nvPr/>
        </p:nvGrpSpPr>
        <p:grpSpPr>
          <a:xfrm>
            <a:off x="5347854" y="2660709"/>
            <a:ext cx="1584573" cy="609600"/>
            <a:chOff x="76204" y="439349"/>
            <a:chExt cx="1584573" cy="1029972"/>
          </a:xfrm>
          <a:scene3d>
            <a:camera prst="orthographicFront">
              <a:rot lat="0" lon="0" rev="0"/>
            </a:camera>
            <a:lightRig rig="contrasting" dir="t">
              <a:rot lat="0" lon="0" rev="1200000"/>
            </a:lightRig>
          </a:scene3d>
        </p:grpSpPr>
        <p:sp>
          <p:nvSpPr>
            <p:cNvPr id="38" name="Rounded Rectangle 37"/>
            <p:cNvSpPr/>
            <p:nvPr/>
          </p:nvSpPr>
          <p:spPr>
            <a:xfrm>
              <a:off x="76204" y="439349"/>
              <a:ext cx="1584573" cy="1029972"/>
            </a:xfrm>
            <a:prstGeom prst="roundRect">
              <a:avLst/>
            </a:prstGeom>
            <a:solidFill>
              <a:schemeClr val="accent5">
                <a:lumMod val="75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39" name="Rounded Rectangle 4"/>
            <p:cNvSpPr/>
            <p:nvPr/>
          </p:nvSpPr>
          <p:spPr>
            <a:xfrm>
              <a:off x="126483" y="489628"/>
              <a:ext cx="1484015" cy="9294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200" kern="1200" dirty="0"/>
                <a:t>Variables- external files</a:t>
              </a:r>
            </a:p>
          </p:txBody>
        </p:sp>
      </p:grpSp>
      <p:grpSp>
        <p:nvGrpSpPr>
          <p:cNvPr id="40" name="Group 56"/>
          <p:cNvGrpSpPr/>
          <p:nvPr/>
        </p:nvGrpSpPr>
        <p:grpSpPr>
          <a:xfrm>
            <a:off x="7430383" y="3071360"/>
            <a:ext cx="1584573" cy="838200"/>
            <a:chOff x="2209799" y="744141"/>
            <a:chExt cx="1584573" cy="1029972"/>
          </a:xfrm>
          <a:solidFill>
            <a:schemeClr val="accent2">
              <a:lumMod val="75000"/>
            </a:schemeClr>
          </a:solidFill>
          <a:scene3d>
            <a:camera prst="orthographicFront">
              <a:rot lat="0" lon="0" rev="0"/>
            </a:camera>
            <a:lightRig rig="contrasting" dir="t">
              <a:rot lat="0" lon="0" rev="1200000"/>
            </a:lightRig>
          </a:scene3d>
        </p:grpSpPr>
        <p:sp>
          <p:nvSpPr>
            <p:cNvPr id="41" name="Rounded Rectangle 40"/>
            <p:cNvSpPr/>
            <p:nvPr/>
          </p:nvSpPr>
          <p:spPr>
            <a:xfrm>
              <a:off x="2209799" y="744141"/>
              <a:ext cx="1584573" cy="1029972"/>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42" name="Rounded Rectangle 4"/>
            <p:cNvSpPr/>
            <p:nvPr/>
          </p:nvSpPr>
          <p:spPr>
            <a:xfrm>
              <a:off x="2260078" y="794420"/>
              <a:ext cx="1484015" cy="92941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200" kern="1200" dirty="0"/>
                <a:t>Applying the measures in WEAP</a:t>
              </a:r>
            </a:p>
          </p:txBody>
        </p:sp>
      </p:grpSp>
      <p:grpSp>
        <p:nvGrpSpPr>
          <p:cNvPr id="43" name="Group 59"/>
          <p:cNvGrpSpPr/>
          <p:nvPr/>
        </p:nvGrpSpPr>
        <p:grpSpPr>
          <a:xfrm>
            <a:off x="5334000" y="3797242"/>
            <a:ext cx="1584573" cy="685800"/>
            <a:chOff x="1066798" y="2420541"/>
            <a:chExt cx="1584573" cy="1029972"/>
          </a:xfrm>
          <a:scene3d>
            <a:camera prst="orthographicFront">
              <a:rot lat="0" lon="0" rev="0"/>
            </a:camera>
            <a:lightRig rig="contrasting" dir="t">
              <a:rot lat="0" lon="0" rev="1200000"/>
            </a:lightRig>
          </a:scene3d>
        </p:grpSpPr>
        <p:sp>
          <p:nvSpPr>
            <p:cNvPr id="44" name="Rounded Rectangle 43"/>
            <p:cNvSpPr/>
            <p:nvPr/>
          </p:nvSpPr>
          <p:spPr>
            <a:xfrm>
              <a:off x="1066798" y="2420541"/>
              <a:ext cx="1584573" cy="1029972"/>
            </a:xfrm>
            <a:prstGeom prst="roundRect">
              <a:avLst/>
            </a:prstGeom>
            <a:solidFill>
              <a:schemeClr val="accent5">
                <a:lumMod val="75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45" name="Rounded Rectangle 4"/>
            <p:cNvSpPr/>
            <p:nvPr/>
          </p:nvSpPr>
          <p:spPr>
            <a:xfrm>
              <a:off x="1117077" y="2470820"/>
              <a:ext cx="1484015" cy="9294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200" kern="1200" dirty="0"/>
                <a:t>Exporting the results from</a:t>
              </a:r>
              <a:r>
                <a:rPr lang="bg-BG" sz="1200" kern="1200" dirty="0"/>
                <a:t> </a:t>
              </a:r>
              <a:r>
                <a:rPr lang="en-US" sz="1200" kern="1200" dirty="0"/>
                <a:t>WEAP </a:t>
              </a:r>
              <a:r>
                <a:rPr lang="en-US" sz="1200" dirty="0"/>
                <a:t>to external files</a:t>
              </a:r>
              <a:endParaRPr lang="en-US" sz="1200" kern="1200" dirty="0"/>
            </a:p>
          </p:txBody>
        </p:sp>
      </p:grpSp>
      <p:cxnSp>
        <p:nvCxnSpPr>
          <p:cNvPr id="46" name="Straight Arrow Connector 45"/>
          <p:cNvCxnSpPr>
            <a:stCxn id="38" idx="3"/>
          </p:cNvCxnSpPr>
          <p:nvPr/>
        </p:nvCxnSpPr>
        <p:spPr>
          <a:xfrm>
            <a:off x="6932427" y="2965509"/>
            <a:ext cx="447677" cy="43784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44" idx="3"/>
          </p:cNvCxnSpPr>
          <p:nvPr/>
        </p:nvCxnSpPr>
        <p:spPr>
          <a:xfrm flipH="1">
            <a:off x="6918573" y="3629323"/>
            <a:ext cx="461531" cy="51081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2" idx="6"/>
            <a:endCxn id="38" idx="1"/>
          </p:cNvCxnSpPr>
          <p:nvPr/>
        </p:nvCxnSpPr>
        <p:spPr>
          <a:xfrm flipV="1">
            <a:off x="4844059" y="2965509"/>
            <a:ext cx="503795" cy="9407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4" idx="1"/>
            <a:endCxn id="62" idx="6"/>
          </p:cNvCxnSpPr>
          <p:nvPr/>
        </p:nvCxnSpPr>
        <p:spPr>
          <a:xfrm flipH="1" flipV="1">
            <a:off x="4844059" y="3906260"/>
            <a:ext cx="489941" cy="233882"/>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p:nvPr>
            <p:extLst>
              <p:ext uri="{D42A27DB-BD31-4B8C-83A1-F6EECF244321}">
                <p14:modId xmlns:p14="http://schemas.microsoft.com/office/powerpoint/2010/main" val="327349361"/>
              </p:ext>
            </p:extLst>
          </p:nvPr>
        </p:nvGraphicFramePr>
        <p:xfrm>
          <a:off x="4695956" y="4691011"/>
          <a:ext cx="2743935" cy="1568999"/>
        </p:xfrm>
        <a:graphic>
          <a:graphicData uri="http://schemas.openxmlformats.org/drawingml/2006/chart">
            <c:chart xmlns:c="http://schemas.openxmlformats.org/drawingml/2006/chart" xmlns:r="http://schemas.openxmlformats.org/officeDocument/2006/relationships" r:id="rId7"/>
          </a:graphicData>
        </a:graphic>
      </p:graphicFrame>
      <p:cxnSp>
        <p:nvCxnSpPr>
          <p:cNvPr id="51" name="Straight Arrow Connector 50"/>
          <p:cNvCxnSpPr>
            <a:stCxn id="26" idx="6"/>
          </p:cNvCxnSpPr>
          <p:nvPr/>
        </p:nvCxnSpPr>
        <p:spPr>
          <a:xfrm flipV="1">
            <a:off x="2344473" y="5407691"/>
            <a:ext cx="2279917" cy="63309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20681461">
            <a:off x="2850527" y="5311313"/>
            <a:ext cx="1371600" cy="369332"/>
          </a:xfrm>
          <a:prstGeom prst="rect">
            <a:avLst/>
          </a:prstGeom>
          <a:noFill/>
        </p:spPr>
        <p:txBody>
          <a:bodyPr vert="horz" wrap="square" rtlCol="0">
            <a:spAutoFit/>
          </a:bodyPr>
          <a:lstStyle/>
          <a:p>
            <a:r>
              <a:rPr lang="en-US" dirty="0"/>
              <a:t>Result</a:t>
            </a:r>
          </a:p>
        </p:txBody>
      </p:sp>
      <p:grpSp>
        <p:nvGrpSpPr>
          <p:cNvPr id="53" name="Group 77"/>
          <p:cNvGrpSpPr/>
          <p:nvPr/>
        </p:nvGrpSpPr>
        <p:grpSpPr>
          <a:xfrm>
            <a:off x="5955016" y="3305174"/>
            <a:ext cx="357190" cy="428628"/>
            <a:chOff x="5572132" y="5143512"/>
            <a:chExt cx="1214446" cy="1071570"/>
          </a:xfrm>
        </p:grpSpPr>
        <p:sp>
          <p:nvSpPr>
            <p:cNvPr id="54" name="Circular Arrow 53"/>
            <p:cNvSpPr/>
            <p:nvPr/>
          </p:nvSpPr>
          <p:spPr>
            <a:xfrm>
              <a:off x="5572132" y="5143512"/>
              <a:ext cx="1214446" cy="1000132"/>
            </a:xfrm>
            <a:prstGeom prst="circularArrow">
              <a:avLst>
                <a:gd name="adj1" fmla="val 12500"/>
                <a:gd name="adj2" fmla="val 1142319"/>
                <a:gd name="adj3" fmla="val 20457681"/>
                <a:gd name="adj4" fmla="val 10798558"/>
                <a:gd name="adj5" fmla="val 19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Circular Arrow 54"/>
            <p:cNvSpPr/>
            <p:nvPr/>
          </p:nvSpPr>
          <p:spPr>
            <a:xfrm rot="10800000">
              <a:off x="5572132" y="5214950"/>
              <a:ext cx="1214446" cy="1000132"/>
            </a:xfrm>
            <a:prstGeom prst="circularArrow">
              <a:avLst>
                <a:gd name="adj1" fmla="val 12500"/>
                <a:gd name="adj2" fmla="val 1142319"/>
                <a:gd name="adj3" fmla="val 20457681"/>
                <a:gd name="adj4" fmla="val 10798558"/>
                <a:gd name="adj5" fmla="val 19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 name="Group 77"/>
          <p:cNvGrpSpPr/>
          <p:nvPr/>
        </p:nvGrpSpPr>
        <p:grpSpPr>
          <a:xfrm>
            <a:off x="381082" y="4713679"/>
            <a:ext cx="357190" cy="428628"/>
            <a:chOff x="5572132" y="5143512"/>
            <a:chExt cx="1214446" cy="1071570"/>
          </a:xfrm>
        </p:grpSpPr>
        <p:sp>
          <p:nvSpPr>
            <p:cNvPr id="57" name="Circular Arrow 56"/>
            <p:cNvSpPr/>
            <p:nvPr/>
          </p:nvSpPr>
          <p:spPr>
            <a:xfrm>
              <a:off x="5572132" y="5143512"/>
              <a:ext cx="1214446" cy="1000132"/>
            </a:xfrm>
            <a:prstGeom prst="circularArrow">
              <a:avLst>
                <a:gd name="adj1" fmla="val 12500"/>
                <a:gd name="adj2" fmla="val 1142319"/>
                <a:gd name="adj3" fmla="val 20457681"/>
                <a:gd name="adj4" fmla="val 10798558"/>
                <a:gd name="adj5" fmla="val 19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ircular Arrow 57"/>
            <p:cNvSpPr/>
            <p:nvPr/>
          </p:nvSpPr>
          <p:spPr>
            <a:xfrm rot="10800000">
              <a:off x="5572132" y="5214950"/>
              <a:ext cx="1214446" cy="1000132"/>
            </a:xfrm>
            <a:prstGeom prst="circularArrow">
              <a:avLst>
                <a:gd name="adj1" fmla="val 12500"/>
                <a:gd name="adj2" fmla="val 1142319"/>
                <a:gd name="adj3" fmla="val 20457681"/>
                <a:gd name="adj4" fmla="val 10798558"/>
                <a:gd name="adj5" fmla="val 19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9" name="Group 77"/>
          <p:cNvGrpSpPr/>
          <p:nvPr/>
        </p:nvGrpSpPr>
        <p:grpSpPr>
          <a:xfrm>
            <a:off x="4057278" y="2506898"/>
            <a:ext cx="357190" cy="428628"/>
            <a:chOff x="5572132" y="5143512"/>
            <a:chExt cx="1214446" cy="1071570"/>
          </a:xfrm>
        </p:grpSpPr>
        <p:sp>
          <p:nvSpPr>
            <p:cNvPr id="60" name="Circular Arrow 59"/>
            <p:cNvSpPr/>
            <p:nvPr/>
          </p:nvSpPr>
          <p:spPr>
            <a:xfrm>
              <a:off x="5572132" y="5143512"/>
              <a:ext cx="1214446" cy="1000132"/>
            </a:xfrm>
            <a:prstGeom prst="circularArrow">
              <a:avLst>
                <a:gd name="adj1" fmla="val 12500"/>
                <a:gd name="adj2" fmla="val 1142319"/>
                <a:gd name="adj3" fmla="val 20457681"/>
                <a:gd name="adj4" fmla="val 10798558"/>
                <a:gd name="adj5" fmla="val 19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Circular Arrow 60"/>
            <p:cNvSpPr/>
            <p:nvPr/>
          </p:nvSpPr>
          <p:spPr>
            <a:xfrm rot="10800000">
              <a:off x="5572132" y="5214950"/>
              <a:ext cx="1214446" cy="1000132"/>
            </a:xfrm>
            <a:prstGeom prst="circularArrow">
              <a:avLst>
                <a:gd name="adj1" fmla="val 12500"/>
                <a:gd name="adj2" fmla="val 1142319"/>
                <a:gd name="adj3" fmla="val 20457681"/>
                <a:gd name="adj4" fmla="val 10798558"/>
                <a:gd name="adj5" fmla="val 19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2" name="Oval 61"/>
          <p:cNvSpPr/>
          <p:nvPr/>
        </p:nvSpPr>
        <p:spPr>
          <a:xfrm>
            <a:off x="3015259" y="3372860"/>
            <a:ext cx="1828800" cy="1066800"/>
          </a:xfrm>
          <a:prstGeom prst="ellipse">
            <a:avLst/>
          </a:prstGeom>
          <a:solidFill>
            <a:srgbClr val="FF9966"/>
          </a:solidFill>
          <a:ln>
            <a:solidFill>
              <a:srgbClr val="FF996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Script in</a:t>
            </a:r>
            <a:r>
              <a:rPr lang="bg-BG" b="1" dirty="0"/>
              <a:t> </a:t>
            </a:r>
            <a:r>
              <a:rPr lang="en-US" b="1" dirty="0"/>
              <a:t>Matlab</a:t>
            </a:r>
          </a:p>
        </p:txBody>
      </p:sp>
      <p:grpSp>
        <p:nvGrpSpPr>
          <p:cNvPr id="63" name="Group 77"/>
          <p:cNvGrpSpPr/>
          <p:nvPr/>
        </p:nvGrpSpPr>
        <p:grpSpPr>
          <a:xfrm>
            <a:off x="4295188" y="3872124"/>
            <a:ext cx="357190" cy="428628"/>
            <a:chOff x="5572132" y="5143512"/>
            <a:chExt cx="1214446" cy="1071570"/>
          </a:xfrm>
        </p:grpSpPr>
        <p:sp>
          <p:nvSpPr>
            <p:cNvPr id="64" name="Circular Arrow 63"/>
            <p:cNvSpPr/>
            <p:nvPr/>
          </p:nvSpPr>
          <p:spPr>
            <a:xfrm>
              <a:off x="5572132" y="5143512"/>
              <a:ext cx="1214446" cy="1000132"/>
            </a:xfrm>
            <a:prstGeom prst="circularArrow">
              <a:avLst>
                <a:gd name="adj1" fmla="val 12500"/>
                <a:gd name="adj2" fmla="val 1142319"/>
                <a:gd name="adj3" fmla="val 20457681"/>
                <a:gd name="adj4" fmla="val 10798558"/>
                <a:gd name="adj5" fmla="val 19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Circular Arrow 64"/>
            <p:cNvSpPr/>
            <p:nvPr/>
          </p:nvSpPr>
          <p:spPr>
            <a:xfrm rot="10800000">
              <a:off x="5572132" y="5214950"/>
              <a:ext cx="1214446" cy="1000132"/>
            </a:xfrm>
            <a:prstGeom prst="circularArrow">
              <a:avLst>
                <a:gd name="adj1" fmla="val 12500"/>
                <a:gd name="adj2" fmla="val 1142319"/>
                <a:gd name="adj3" fmla="val 20457681"/>
                <a:gd name="adj4" fmla="val 10798558"/>
                <a:gd name="adj5" fmla="val 19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66" name="Straight Arrow Connector 65"/>
          <p:cNvCxnSpPr>
            <a:endCxn id="62" idx="1"/>
          </p:cNvCxnSpPr>
          <p:nvPr/>
        </p:nvCxnSpPr>
        <p:spPr>
          <a:xfrm>
            <a:off x="2514600" y="2514600"/>
            <a:ext cx="768481" cy="101448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2" idx="1"/>
          </p:cNvCxnSpPr>
          <p:nvPr/>
        </p:nvCxnSpPr>
        <p:spPr>
          <a:xfrm flipH="1" flipV="1">
            <a:off x="2558059" y="2713181"/>
            <a:ext cx="725022" cy="8159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352477" y="2557379"/>
            <a:ext cx="1463606" cy="323165"/>
          </a:xfrm>
          <a:prstGeom prst="rect">
            <a:avLst/>
          </a:prstGeom>
        </p:spPr>
        <p:txBody>
          <a:bodyPr wrap="none">
            <a:spAutoFit/>
          </a:bodyPr>
          <a:lstStyle/>
          <a:p>
            <a:pPr lvl="0" algn="just" fontAlgn="base">
              <a:spcBef>
                <a:spcPct val="0"/>
              </a:spcBef>
              <a:spcAft>
                <a:spcPct val="0"/>
              </a:spcAft>
            </a:pPr>
            <a:r>
              <a:rPr lang="en-US" sz="1500" b="1" dirty="0">
                <a:solidFill>
                  <a:srgbClr val="000000"/>
                </a:solidFill>
                <a:latin typeface="Arial" pitchFamily="34" charset="0"/>
                <a:ea typeface="Calibri" pitchFamily="34" charset="0"/>
                <a:cs typeface="Palatino Linotype" pitchFamily="18" charset="0"/>
              </a:rPr>
              <a:t>WEAP</a:t>
            </a:r>
            <a:r>
              <a:rPr lang="bg-BG" sz="1500" b="1" dirty="0">
                <a:solidFill>
                  <a:srgbClr val="000000"/>
                </a:solidFill>
                <a:latin typeface="Arial" pitchFamily="34" charset="0"/>
                <a:ea typeface="Calibri" pitchFamily="34" charset="0"/>
                <a:cs typeface="Palatino Linotype" pitchFamily="18" charset="0"/>
              </a:rPr>
              <a:t> </a:t>
            </a:r>
            <a:r>
              <a:rPr lang="en-US" sz="1500" b="1" dirty="0">
                <a:solidFill>
                  <a:srgbClr val="000000"/>
                </a:solidFill>
                <a:latin typeface="Arial" pitchFamily="34" charset="0"/>
                <a:ea typeface="Calibri" pitchFamily="34" charset="0"/>
                <a:cs typeface="Palatino Linotype" pitchFamily="18" charset="0"/>
              </a:rPr>
              <a:t>- Effect</a:t>
            </a:r>
            <a:endParaRPr lang="en-US" sz="1500" b="1" dirty="0">
              <a:latin typeface="Arial" pitchFamily="34" charset="0"/>
              <a:cs typeface="Arial" pitchFamily="34" charset="0"/>
            </a:endParaRPr>
          </a:p>
        </p:txBody>
      </p:sp>
      <p:cxnSp>
        <p:nvCxnSpPr>
          <p:cNvPr id="69" name="Straight Arrow Connector 68"/>
          <p:cNvCxnSpPr>
            <a:stCxn id="32" idx="3"/>
          </p:cNvCxnSpPr>
          <p:nvPr/>
        </p:nvCxnSpPr>
        <p:spPr>
          <a:xfrm>
            <a:off x="2532844" y="3810341"/>
            <a:ext cx="517397" cy="3298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2" idx="2"/>
            <a:endCxn id="32" idx="3"/>
          </p:cNvCxnSpPr>
          <p:nvPr/>
        </p:nvCxnSpPr>
        <p:spPr>
          <a:xfrm flipH="1" flipV="1">
            <a:off x="2532844" y="3810341"/>
            <a:ext cx="482415" cy="9591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71" name="Chart 70"/>
          <p:cNvGraphicFramePr/>
          <p:nvPr>
            <p:extLst>
              <p:ext uri="{D42A27DB-BD31-4B8C-83A1-F6EECF244321}">
                <p14:modId xmlns:p14="http://schemas.microsoft.com/office/powerpoint/2010/main" val="1366409223"/>
              </p:ext>
            </p:extLst>
          </p:nvPr>
        </p:nvGraphicFramePr>
        <p:xfrm>
          <a:off x="2635673" y="990443"/>
          <a:ext cx="2209800" cy="12954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2" name="Chart 71"/>
          <p:cNvGraphicFramePr/>
          <p:nvPr>
            <p:extLst>
              <p:ext uri="{D42A27DB-BD31-4B8C-83A1-F6EECF244321}">
                <p14:modId xmlns:p14="http://schemas.microsoft.com/office/powerpoint/2010/main" val="2673154213"/>
              </p:ext>
            </p:extLst>
          </p:nvPr>
        </p:nvGraphicFramePr>
        <p:xfrm>
          <a:off x="4357254" y="1109703"/>
          <a:ext cx="1981200" cy="1219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3" name="Chart 72"/>
          <p:cNvGraphicFramePr/>
          <p:nvPr>
            <p:extLst>
              <p:ext uri="{D42A27DB-BD31-4B8C-83A1-F6EECF244321}">
                <p14:modId xmlns:p14="http://schemas.microsoft.com/office/powerpoint/2010/main" val="407154751"/>
              </p:ext>
            </p:extLst>
          </p:nvPr>
        </p:nvGraphicFramePr>
        <p:xfrm>
          <a:off x="5771846" y="1137223"/>
          <a:ext cx="1981200" cy="121919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4" name="Chart 73"/>
          <p:cNvGraphicFramePr/>
          <p:nvPr>
            <p:extLst>
              <p:ext uri="{D42A27DB-BD31-4B8C-83A1-F6EECF244321}">
                <p14:modId xmlns:p14="http://schemas.microsoft.com/office/powerpoint/2010/main" val="3246871405"/>
              </p:ext>
            </p:extLst>
          </p:nvPr>
        </p:nvGraphicFramePr>
        <p:xfrm>
          <a:off x="7473281" y="1103444"/>
          <a:ext cx="1981200" cy="1368669"/>
        </p:xfrm>
        <a:graphic>
          <a:graphicData uri="http://schemas.openxmlformats.org/drawingml/2006/chart">
            <c:chart xmlns:c="http://schemas.openxmlformats.org/drawingml/2006/chart" xmlns:r="http://schemas.openxmlformats.org/officeDocument/2006/relationships" r:id="rId11"/>
          </a:graphicData>
        </a:graphic>
      </p:graphicFrame>
      <p:sp>
        <p:nvSpPr>
          <p:cNvPr id="2" name="TextBox 1"/>
          <p:cNvSpPr txBox="1"/>
          <p:nvPr/>
        </p:nvSpPr>
        <p:spPr>
          <a:xfrm>
            <a:off x="5651862" y="886939"/>
            <a:ext cx="3657600" cy="323165"/>
          </a:xfrm>
          <a:prstGeom prst="rect">
            <a:avLst/>
          </a:prstGeom>
          <a:noFill/>
        </p:spPr>
        <p:txBody>
          <a:bodyPr wrap="square" rtlCol="0">
            <a:spAutoFit/>
          </a:bodyPr>
          <a:lstStyle/>
          <a:p>
            <a:r>
              <a:rPr lang="en-US" sz="1500" b="1" dirty="0"/>
              <a:t>Indicative curves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r>
              <a:rPr lang="en-US"/>
              <a:t> of 38</a:t>
            </a:r>
            <a:endParaRPr lang="en-US" dirty="0"/>
          </a:p>
        </p:txBody>
      </p:sp>
    </p:spTree>
    <p:extLst>
      <p:ext uri="{BB962C8B-B14F-4D97-AF65-F5344CB8AC3E}">
        <p14:creationId xmlns:p14="http://schemas.microsoft.com/office/powerpoint/2010/main" val="274736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left)">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dissolv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par>
                          <p:cTn id="23" fill="hold">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p:cTn id="26" dur="500" fill="hold"/>
                                        <p:tgtEl>
                                          <p:spTgt spid="72"/>
                                        </p:tgtEl>
                                        <p:attrNameLst>
                                          <p:attrName>ppt_w</p:attrName>
                                        </p:attrNameLst>
                                      </p:cBhvr>
                                      <p:tavLst>
                                        <p:tav tm="0">
                                          <p:val>
                                            <p:fltVal val="0"/>
                                          </p:val>
                                        </p:tav>
                                        <p:tav tm="100000">
                                          <p:val>
                                            <p:strVal val="#ppt_w"/>
                                          </p:val>
                                        </p:tav>
                                      </p:tavLst>
                                    </p:anim>
                                    <p:anim calcmode="lin" valueType="num">
                                      <p:cBhvr>
                                        <p:cTn id="27" dur="500" fill="hold"/>
                                        <p:tgtEl>
                                          <p:spTgt spid="72"/>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 calcmode="lin" valueType="num">
                                      <p:cBhvr>
                                        <p:cTn id="34" dur="500" fill="hold"/>
                                        <p:tgtEl>
                                          <p:spTgt spid="73"/>
                                        </p:tgtEl>
                                        <p:attrNameLst>
                                          <p:attrName>ppt_w</p:attrName>
                                        </p:attrNameLst>
                                      </p:cBhvr>
                                      <p:tavLst>
                                        <p:tav tm="0">
                                          <p:val>
                                            <p:fltVal val="0"/>
                                          </p:val>
                                        </p:tav>
                                        <p:tav tm="100000">
                                          <p:val>
                                            <p:strVal val="#ppt_w"/>
                                          </p:val>
                                        </p:tav>
                                      </p:tavLst>
                                    </p:anim>
                                    <p:anim calcmode="lin" valueType="num">
                                      <p:cBhvr>
                                        <p:cTn id="35" dur="500" fill="hold"/>
                                        <p:tgtEl>
                                          <p:spTgt spid="73"/>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p:cTn id="38" dur="500" fill="hold"/>
                                        <p:tgtEl>
                                          <p:spTgt spid="74"/>
                                        </p:tgtEl>
                                        <p:attrNameLst>
                                          <p:attrName>ppt_w</p:attrName>
                                        </p:attrNameLst>
                                      </p:cBhvr>
                                      <p:tavLst>
                                        <p:tav tm="0">
                                          <p:val>
                                            <p:fltVal val="0"/>
                                          </p:val>
                                        </p:tav>
                                        <p:tav tm="100000">
                                          <p:val>
                                            <p:strVal val="#ppt_w"/>
                                          </p:val>
                                        </p:tav>
                                      </p:tavLst>
                                    </p:anim>
                                    <p:anim calcmode="lin" valueType="num">
                                      <p:cBhvr>
                                        <p:cTn id="39" dur="500" fill="hold"/>
                                        <p:tgtEl>
                                          <p:spTgt spid="74"/>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left)">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wipe(left)">
                                      <p:cBhvr>
                                        <p:cTn id="61" dur="500"/>
                                        <p:tgtEl>
                                          <p:spTgt spid="6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right)">
                                      <p:cBhvr>
                                        <p:cTn id="66" dur="500"/>
                                        <p:tgtEl>
                                          <p:spTgt spid="47"/>
                                        </p:tgtEl>
                                      </p:cBhvr>
                                    </p:animEffect>
                                  </p:childTnLst>
                                </p:cTn>
                              </p:par>
                            </p:childTnLst>
                          </p:cTn>
                        </p:par>
                        <p:par>
                          <p:cTn id="67" fill="hold">
                            <p:stCondLst>
                              <p:cond delay="500"/>
                            </p:stCondLst>
                            <p:childTnLst>
                              <p:par>
                                <p:cTn id="68" presetID="22" presetClass="entr" presetSubtype="2"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right)">
                                      <p:cBhvr>
                                        <p:cTn id="70" dur="500"/>
                                        <p:tgtEl>
                                          <p:spTgt spid="43"/>
                                        </p:tgtEl>
                                      </p:cBhvr>
                                    </p:animEffect>
                                  </p:childTnLst>
                                </p:cTn>
                              </p:par>
                            </p:childTnLst>
                          </p:cTn>
                        </p:par>
                        <p:par>
                          <p:cTn id="71" fill="hold">
                            <p:stCondLst>
                              <p:cond delay="1000"/>
                            </p:stCondLst>
                            <p:childTnLst>
                              <p:par>
                                <p:cTn id="72" presetID="22" presetClass="entr" presetSubtype="2" fill="hold" nodeType="after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right)">
                                      <p:cBhvr>
                                        <p:cTn id="74" dur="500"/>
                                        <p:tgtEl>
                                          <p:spTgt spid="49"/>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dissolve">
                                      <p:cBhvr>
                                        <p:cTn id="79" dur="500"/>
                                        <p:tgtEl>
                                          <p:spTgt spid="53"/>
                                        </p:tgtEl>
                                      </p:cBhvr>
                                    </p:animEffect>
                                  </p:childTnLst>
                                </p:cTn>
                              </p:par>
                              <p:par>
                                <p:cTn id="80" presetID="9" presetClass="entr" presetSubtype="0" fill="hold" nodeType="with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dissolve">
                                      <p:cBhvr>
                                        <p:cTn id="82" dur="500"/>
                                        <p:tgtEl>
                                          <p:spTgt spid="59"/>
                                        </p:tgtEl>
                                      </p:cBhvr>
                                    </p:animEffect>
                                  </p:childTnLst>
                                </p:cTn>
                              </p:par>
                              <p:par>
                                <p:cTn id="83" presetID="9" presetClass="entr" presetSubtype="0" fill="hold" nodeType="with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dissolve">
                                      <p:cBhvr>
                                        <p:cTn id="85" dur="500"/>
                                        <p:tgtEl>
                                          <p:spTgt spid="6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wipe(right)">
                                      <p:cBhvr>
                                        <p:cTn id="90" dur="500"/>
                                        <p:tgtEl>
                                          <p:spTgt spid="6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wipe(left)">
                                      <p:cBhvr>
                                        <p:cTn id="95" dur="500"/>
                                        <p:tgtEl>
                                          <p:spTgt spid="69"/>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nodeType="click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wipe(right)">
                                      <p:cBhvr>
                                        <p:cTn id="100" dur="500"/>
                                        <p:tgtEl>
                                          <p:spTgt spid="70"/>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nodeType="click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dissolve">
                                      <p:cBhvr>
                                        <p:cTn id="105" dur="500"/>
                                        <p:tgtEl>
                                          <p:spTgt spid="5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wipe(left)">
                                      <p:cBhvr>
                                        <p:cTn id="110" dur="500"/>
                                        <p:tgtEl>
                                          <p:spTgt spid="51"/>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wipe(left)">
                                      <p:cBhvr>
                                        <p:cTn id="113" dur="500"/>
                                        <p:tgtEl>
                                          <p:spTgt spid="5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wipe(left)">
                                      <p:cBhvr>
                                        <p:cTn id="1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Graphic spid="50" grpId="0">
        <p:bldAsOne/>
      </p:bldGraphic>
      <p:bldP spid="52" grpId="0"/>
      <p:bldP spid="62" grpId="0" animBg="1"/>
      <p:bldP spid="68" grpId="0"/>
      <p:bldGraphic spid="71" grpId="0">
        <p:bldAsOne/>
      </p:bldGraphic>
      <p:bldGraphic spid="72" grpId="0">
        <p:bldAsOne/>
      </p:bldGraphic>
      <p:bldGraphic spid="73" grpId="0">
        <p:bldAsOne/>
      </p:bldGraphic>
      <p:bldGraphic spid="7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Optimization results for 2009</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graphicFrame>
        <p:nvGraphicFramePr>
          <p:cNvPr id="11" name="Chart 10"/>
          <p:cNvGraphicFramePr/>
          <p:nvPr>
            <p:extLst>
              <p:ext uri="{D42A27DB-BD31-4B8C-83A1-F6EECF244321}">
                <p14:modId xmlns:p14="http://schemas.microsoft.com/office/powerpoint/2010/main" val="1174186924"/>
              </p:ext>
            </p:extLst>
          </p:nvPr>
        </p:nvGraphicFramePr>
        <p:xfrm>
          <a:off x="304800" y="1399054"/>
          <a:ext cx="5334000" cy="22036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p:cNvGraphicFramePr/>
          <p:nvPr>
            <p:extLst>
              <p:ext uri="{D42A27DB-BD31-4B8C-83A1-F6EECF244321}">
                <p14:modId xmlns:p14="http://schemas.microsoft.com/office/powerpoint/2010/main" val="3203958543"/>
              </p:ext>
            </p:extLst>
          </p:nvPr>
        </p:nvGraphicFramePr>
        <p:xfrm>
          <a:off x="304800" y="3518943"/>
          <a:ext cx="5334000" cy="2653257"/>
        </p:xfrm>
        <a:graphic>
          <a:graphicData uri="http://schemas.openxmlformats.org/drawingml/2006/chart">
            <c:chart xmlns:c="http://schemas.openxmlformats.org/drawingml/2006/chart" xmlns:r="http://schemas.openxmlformats.org/officeDocument/2006/relationships" r:id="rId8"/>
          </a:graphicData>
        </a:graphic>
      </p:graphicFrame>
      <p:sp>
        <p:nvSpPr>
          <p:cNvPr id="13" name="Rectangle 12"/>
          <p:cNvSpPr/>
          <p:nvPr/>
        </p:nvSpPr>
        <p:spPr>
          <a:xfrm>
            <a:off x="6248400" y="2667000"/>
            <a:ext cx="2895600" cy="461665"/>
          </a:xfrm>
          <a:prstGeom prst="rect">
            <a:avLst/>
          </a:prstGeom>
        </p:spPr>
        <p:txBody>
          <a:bodyPr wrap="square">
            <a:spAutoFit/>
          </a:bodyPr>
          <a:lstStyle/>
          <a:p>
            <a:r>
              <a:rPr lang="en-US" sz="1200" b="1" dirty="0">
                <a:solidFill>
                  <a:schemeClr val="accent5"/>
                </a:solidFill>
              </a:rPr>
              <a:t>Pareto Front for </a:t>
            </a:r>
            <a:r>
              <a:rPr lang="en-US" sz="1200" b="1" dirty="0" err="1">
                <a:solidFill>
                  <a:schemeClr val="accent5"/>
                </a:solidFill>
              </a:rPr>
              <a:t>Vit</a:t>
            </a:r>
            <a:r>
              <a:rPr lang="en-US" sz="1200" b="1" dirty="0">
                <a:solidFill>
                  <a:schemeClr val="accent5"/>
                </a:solidFill>
              </a:rPr>
              <a:t> river sub-basin for 2009</a:t>
            </a:r>
            <a:r>
              <a:rPr lang="bg-BG" sz="1200" b="1" dirty="0">
                <a:solidFill>
                  <a:schemeClr val="accent5"/>
                </a:solidFill>
              </a:rPr>
              <a:t> (</a:t>
            </a:r>
            <a:r>
              <a:rPr lang="en-US" sz="1200" b="1" dirty="0">
                <a:solidFill>
                  <a:schemeClr val="accent5"/>
                </a:solidFill>
              </a:rPr>
              <a:t>results from optimization in </a:t>
            </a:r>
            <a:r>
              <a:rPr lang="en-US" sz="1200" b="1" dirty="0" err="1">
                <a:solidFill>
                  <a:schemeClr val="accent5"/>
                </a:solidFill>
              </a:rPr>
              <a:t>Matlab</a:t>
            </a:r>
            <a:r>
              <a:rPr lang="bg-BG" sz="1200" b="1" dirty="0">
                <a:solidFill>
                  <a:schemeClr val="accent5"/>
                </a:solidFill>
              </a:rPr>
              <a:t>)</a:t>
            </a:r>
          </a:p>
        </p:txBody>
      </p:sp>
      <p:sp>
        <p:nvSpPr>
          <p:cNvPr id="14" name="Rectangle 13"/>
          <p:cNvSpPr/>
          <p:nvPr/>
        </p:nvSpPr>
        <p:spPr>
          <a:xfrm>
            <a:off x="6172200" y="5257800"/>
            <a:ext cx="2971800" cy="830997"/>
          </a:xfrm>
          <a:prstGeom prst="rect">
            <a:avLst/>
          </a:prstGeom>
        </p:spPr>
        <p:txBody>
          <a:bodyPr wrap="square">
            <a:spAutoFit/>
          </a:bodyPr>
          <a:lstStyle/>
          <a:p>
            <a:r>
              <a:rPr lang="en-US" sz="1200" b="1" dirty="0">
                <a:solidFill>
                  <a:schemeClr val="accent5"/>
                </a:solidFill>
              </a:rPr>
              <a:t>Relationship between values of the optimization variables (measures) and abstracted water for </a:t>
            </a:r>
            <a:r>
              <a:rPr lang="bg-BG" sz="1200" b="1" dirty="0">
                <a:solidFill>
                  <a:schemeClr val="accent5"/>
                </a:solidFill>
              </a:rPr>
              <a:t>2009 (</a:t>
            </a:r>
            <a:r>
              <a:rPr lang="en-US" sz="1200" b="1" dirty="0">
                <a:solidFill>
                  <a:schemeClr val="accent5"/>
                </a:solidFill>
              </a:rPr>
              <a:t>results from optimization in </a:t>
            </a:r>
            <a:r>
              <a:rPr lang="en-US" sz="1200" b="1" dirty="0" err="1">
                <a:solidFill>
                  <a:schemeClr val="accent5"/>
                </a:solidFill>
              </a:rPr>
              <a:t>Matlab</a:t>
            </a:r>
            <a:r>
              <a:rPr lang="bg-BG" sz="1200" b="1" dirty="0">
                <a:solidFill>
                  <a:schemeClr val="accent5"/>
                </a:solidFill>
              </a:rPr>
              <a:t>)</a:t>
            </a:r>
          </a:p>
        </p:txBody>
      </p:sp>
      <p:sp>
        <p:nvSpPr>
          <p:cNvPr id="15" name="Rectangle 1"/>
          <p:cNvSpPr>
            <a:spLocks noChangeArrowheads="1"/>
          </p:cNvSpPr>
          <p:nvPr/>
        </p:nvSpPr>
        <p:spPr bwMode="auto">
          <a:xfrm>
            <a:off x="6160477" y="1316078"/>
            <a:ext cx="2819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Calibri" pitchFamily="34" charset="0"/>
                <a:cs typeface="Arial" pitchFamily="34" charset="0"/>
              </a:rPr>
              <a:t>Population size of 60. Results after 102 generations</a:t>
            </a:r>
            <a:r>
              <a:rPr kumimoji="0" lang="en-US" sz="1500" b="0" i="0" u="none" strike="noStrike" cap="none" normalizeH="0" dirty="0">
                <a:ln>
                  <a:noFill/>
                </a:ln>
                <a:solidFill>
                  <a:schemeClr val="tx1"/>
                </a:solidFill>
                <a:effectLst/>
                <a:latin typeface="Arial" pitchFamily="34" charset="0"/>
                <a:ea typeface="Calibri" pitchFamily="34" charset="0"/>
                <a:cs typeface="Arial" pitchFamily="34" charset="0"/>
              </a:rPr>
              <a:t> and computational time of 15 hours.</a:t>
            </a:r>
            <a:endParaRPr kumimoji="0" lang="bg-BG" sz="1500" b="0" i="0" u="none" strike="noStrike" cap="none" normalizeH="0" baseline="0" dirty="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r>
              <a:rPr lang="en-US"/>
              <a:t> of 38</a:t>
            </a:r>
            <a:endParaRPr lang="en-US" dirty="0"/>
          </a:p>
        </p:txBody>
      </p:sp>
    </p:spTree>
    <p:extLst>
      <p:ext uri="{BB962C8B-B14F-4D97-AF65-F5344CB8AC3E}">
        <p14:creationId xmlns:p14="http://schemas.microsoft.com/office/powerpoint/2010/main" val="2409003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Optimization results for 2011</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graphicFrame>
        <p:nvGraphicFramePr>
          <p:cNvPr id="11" name="Chart 10"/>
          <p:cNvGraphicFramePr/>
          <p:nvPr>
            <p:extLst>
              <p:ext uri="{D42A27DB-BD31-4B8C-83A1-F6EECF244321}">
                <p14:modId xmlns:p14="http://schemas.microsoft.com/office/powerpoint/2010/main" val="3410076960"/>
              </p:ext>
            </p:extLst>
          </p:nvPr>
        </p:nvGraphicFramePr>
        <p:xfrm>
          <a:off x="229967" y="1228109"/>
          <a:ext cx="5334000" cy="2453870"/>
        </p:xfrm>
        <a:graphic>
          <a:graphicData uri="http://schemas.openxmlformats.org/drawingml/2006/chart">
            <c:chart xmlns:c="http://schemas.openxmlformats.org/drawingml/2006/chart" xmlns:r="http://schemas.openxmlformats.org/officeDocument/2006/relationships" r:id="rId7"/>
          </a:graphicData>
        </a:graphic>
      </p:graphicFrame>
      <p:sp>
        <p:nvSpPr>
          <p:cNvPr id="12" name="Rectangle 11"/>
          <p:cNvSpPr/>
          <p:nvPr/>
        </p:nvSpPr>
        <p:spPr>
          <a:xfrm>
            <a:off x="6019800" y="2667000"/>
            <a:ext cx="3124200" cy="461665"/>
          </a:xfrm>
          <a:prstGeom prst="rect">
            <a:avLst/>
          </a:prstGeom>
        </p:spPr>
        <p:txBody>
          <a:bodyPr wrap="square">
            <a:spAutoFit/>
          </a:bodyPr>
          <a:lstStyle/>
          <a:p>
            <a:r>
              <a:rPr lang="en-US" sz="1200" b="1" dirty="0">
                <a:solidFill>
                  <a:schemeClr val="accent5"/>
                </a:solidFill>
              </a:rPr>
              <a:t>Pareto Front for </a:t>
            </a:r>
            <a:r>
              <a:rPr lang="en-US" sz="1200" b="1" dirty="0" err="1">
                <a:solidFill>
                  <a:schemeClr val="accent5"/>
                </a:solidFill>
              </a:rPr>
              <a:t>Vit</a:t>
            </a:r>
            <a:r>
              <a:rPr lang="en-US" sz="1200" b="1" dirty="0">
                <a:solidFill>
                  <a:schemeClr val="accent5"/>
                </a:solidFill>
              </a:rPr>
              <a:t> river sub-basin for 2011</a:t>
            </a:r>
            <a:r>
              <a:rPr lang="bg-BG" sz="1200" b="1" dirty="0">
                <a:solidFill>
                  <a:schemeClr val="accent5"/>
                </a:solidFill>
              </a:rPr>
              <a:t> (</a:t>
            </a:r>
            <a:r>
              <a:rPr lang="en-US" sz="1200" b="1" dirty="0">
                <a:solidFill>
                  <a:schemeClr val="accent5"/>
                </a:solidFill>
              </a:rPr>
              <a:t>results from optimization in </a:t>
            </a:r>
            <a:r>
              <a:rPr lang="en-US" sz="1200" b="1" dirty="0" err="1">
                <a:solidFill>
                  <a:schemeClr val="accent5"/>
                </a:solidFill>
              </a:rPr>
              <a:t>Matlab</a:t>
            </a:r>
            <a:r>
              <a:rPr lang="bg-BG" sz="1200" b="1" dirty="0">
                <a:solidFill>
                  <a:schemeClr val="accent5"/>
                </a:solidFill>
              </a:rPr>
              <a:t>)</a:t>
            </a:r>
          </a:p>
        </p:txBody>
      </p:sp>
      <p:graphicFrame>
        <p:nvGraphicFramePr>
          <p:cNvPr id="13" name="Chart 12"/>
          <p:cNvGraphicFramePr/>
          <p:nvPr>
            <p:extLst>
              <p:ext uri="{D42A27DB-BD31-4B8C-83A1-F6EECF244321}">
                <p14:modId xmlns:p14="http://schemas.microsoft.com/office/powerpoint/2010/main" val="2666553303"/>
              </p:ext>
            </p:extLst>
          </p:nvPr>
        </p:nvGraphicFramePr>
        <p:xfrm>
          <a:off x="228600" y="3733499"/>
          <a:ext cx="5335367" cy="2447610"/>
        </p:xfrm>
        <a:graphic>
          <a:graphicData uri="http://schemas.openxmlformats.org/drawingml/2006/chart">
            <c:chart xmlns:c="http://schemas.openxmlformats.org/drawingml/2006/chart" xmlns:r="http://schemas.openxmlformats.org/officeDocument/2006/relationships" r:id="rId8"/>
          </a:graphicData>
        </a:graphic>
      </p:graphicFrame>
      <p:sp>
        <p:nvSpPr>
          <p:cNvPr id="14" name="Rectangle 13"/>
          <p:cNvSpPr/>
          <p:nvPr/>
        </p:nvSpPr>
        <p:spPr>
          <a:xfrm>
            <a:off x="6019800" y="5257800"/>
            <a:ext cx="3124200" cy="830997"/>
          </a:xfrm>
          <a:prstGeom prst="rect">
            <a:avLst/>
          </a:prstGeom>
        </p:spPr>
        <p:txBody>
          <a:bodyPr wrap="square">
            <a:spAutoFit/>
          </a:bodyPr>
          <a:lstStyle/>
          <a:p>
            <a:r>
              <a:rPr lang="en-US" sz="1200" b="1" dirty="0">
                <a:solidFill>
                  <a:schemeClr val="accent5"/>
                </a:solidFill>
              </a:rPr>
              <a:t>Relationship between values of the optimization variables (measures) and abstracted water for </a:t>
            </a:r>
            <a:r>
              <a:rPr lang="bg-BG" sz="1200" b="1" dirty="0">
                <a:solidFill>
                  <a:schemeClr val="accent5"/>
                </a:solidFill>
              </a:rPr>
              <a:t>2009 (</a:t>
            </a:r>
            <a:r>
              <a:rPr lang="en-US" sz="1200" b="1" dirty="0">
                <a:solidFill>
                  <a:schemeClr val="accent5"/>
                </a:solidFill>
              </a:rPr>
              <a:t>results from optimization in </a:t>
            </a:r>
            <a:r>
              <a:rPr lang="en-US" sz="1200" b="1" dirty="0" err="1">
                <a:solidFill>
                  <a:schemeClr val="accent5"/>
                </a:solidFill>
              </a:rPr>
              <a:t>Matlab</a:t>
            </a:r>
            <a:r>
              <a:rPr lang="bg-BG" sz="1200" b="1" dirty="0">
                <a:solidFill>
                  <a:schemeClr val="accent5"/>
                </a:solidFill>
              </a:rPr>
              <a:t>)</a:t>
            </a:r>
          </a:p>
        </p:txBody>
      </p:sp>
      <p:sp>
        <p:nvSpPr>
          <p:cNvPr id="15" name="Rectangle 1"/>
          <p:cNvSpPr>
            <a:spLocks noChangeArrowheads="1"/>
          </p:cNvSpPr>
          <p:nvPr/>
        </p:nvSpPr>
        <p:spPr bwMode="auto">
          <a:xfrm>
            <a:off x="6019800" y="1371600"/>
            <a:ext cx="2819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500" dirty="0">
                <a:latin typeface="Arial" pitchFamily="34" charset="0"/>
                <a:ea typeface="Calibri" pitchFamily="34" charset="0"/>
                <a:cs typeface="Arial" pitchFamily="34" charset="0"/>
              </a:rPr>
              <a:t>Population size of 60. Results after 102 generations and computational time of 15 hours.</a:t>
            </a:r>
            <a:endParaRPr lang="bg-BG" sz="15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r>
              <a:rPr lang="en-US"/>
              <a:t> of 38</a:t>
            </a:r>
            <a:endParaRPr lang="en-US" dirty="0"/>
          </a:p>
        </p:txBody>
      </p:sp>
    </p:spTree>
    <p:extLst>
      <p:ext uri="{BB962C8B-B14F-4D97-AF65-F5344CB8AC3E}">
        <p14:creationId xmlns:p14="http://schemas.microsoft.com/office/powerpoint/2010/main" val="1448672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Scenarios</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3" name="TextBox 2"/>
          <p:cNvSpPr txBox="1"/>
          <p:nvPr/>
        </p:nvSpPr>
        <p:spPr>
          <a:xfrm>
            <a:off x="556848" y="1371600"/>
            <a:ext cx="4318402"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t>Climate change- </a:t>
            </a:r>
            <a:r>
              <a:rPr lang="en-US" dirty="0"/>
              <a:t>increase in evapotranspiration and reduction in precipitation</a:t>
            </a:r>
          </a:p>
          <a:p>
            <a:pPr marL="285750" indent="-285750">
              <a:buFont typeface="Arial" panose="020B0604020202020204" pitchFamily="34" charset="0"/>
              <a:buChar char="•"/>
            </a:pPr>
            <a:r>
              <a:rPr lang="en-US" b="1" dirty="0"/>
              <a:t>Economic</a:t>
            </a:r>
            <a:r>
              <a:rPr lang="en-US" dirty="0"/>
              <a:t> – increase in irrigated areas</a:t>
            </a:r>
          </a:p>
          <a:p>
            <a:pPr marL="285750" indent="-285750">
              <a:buFont typeface="Arial" panose="020B0604020202020204" pitchFamily="34" charset="0"/>
              <a:buChar char="•"/>
            </a:pPr>
            <a:r>
              <a:rPr lang="en-US" b="1" dirty="0"/>
              <a:t>Combined-</a:t>
            </a:r>
            <a:r>
              <a:rPr lang="en-US" dirty="0"/>
              <a:t> moderate combination between climate change and economic scenarios</a:t>
            </a:r>
          </a:p>
          <a:p>
            <a:pPr lvl="1">
              <a:buFont typeface="Arial" pitchFamily="34" charset="0"/>
              <a:buChar char="•"/>
            </a:pPr>
            <a:r>
              <a:rPr lang="bg-BG" dirty="0"/>
              <a:t>10%</a:t>
            </a:r>
            <a:r>
              <a:rPr lang="en-US" dirty="0"/>
              <a:t> reduction in precipitation</a:t>
            </a:r>
            <a:endParaRPr lang="bg-BG" dirty="0"/>
          </a:p>
          <a:p>
            <a:pPr lvl="1">
              <a:buFont typeface="Arial" pitchFamily="34" charset="0"/>
              <a:buChar char="•"/>
            </a:pPr>
            <a:r>
              <a:rPr lang="bg-BG" dirty="0"/>
              <a:t>10%</a:t>
            </a:r>
            <a:r>
              <a:rPr lang="en-US" dirty="0"/>
              <a:t> increase in evapotranspiration</a:t>
            </a:r>
            <a:endParaRPr lang="bg-BG" dirty="0"/>
          </a:p>
          <a:p>
            <a:pPr lvl="1">
              <a:buFont typeface="Arial" pitchFamily="34" charset="0"/>
              <a:buChar char="•"/>
            </a:pPr>
            <a:r>
              <a:rPr lang="en-US" dirty="0"/>
              <a:t> Increase in irrigated areas 10 times</a:t>
            </a:r>
          </a:p>
          <a:p>
            <a:pPr marL="742950" lvl="1" indent="-285750">
              <a:buFont typeface="Arial" panose="020B0604020202020204" pitchFamily="34" charset="0"/>
              <a:buChar char="•"/>
            </a:pPr>
            <a:endParaRPr lang="en-US" dirty="0"/>
          </a:p>
          <a:p>
            <a:endParaRPr lang="en-US" dirty="0"/>
          </a:p>
        </p:txBody>
      </p:sp>
      <p:sp>
        <p:nvSpPr>
          <p:cNvPr id="13" name="Rectangle 1"/>
          <p:cNvSpPr>
            <a:spLocks noChangeArrowheads="1"/>
          </p:cNvSpPr>
          <p:nvPr/>
        </p:nvSpPr>
        <p:spPr bwMode="auto">
          <a:xfrm>
            <a:off x="5151792" y="4289230"/>
            <a:ext cx="39155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200" b="1" dirty="0" bmk="_Toc401911722">
                <a:solidFill>
                  <a:schemeClr val="accent5"/>
                </a:solidFill>
                <a:latin typeface="Arial" pitchFamily="34" charset="0"/>
                <a:ea typeface="Calibri" pitchFamily="34" charset="0"/>
                <a:cs typeface="Arial" pitchFamily="34" charset="0"/>
              </a:rPr>
              <a:t>Irrigated areas (designed and current), according to data by Irrigation company</a:t>
            </a:r>
            <a:endParaRPr kumimoji="0" lang="bg-BG" sz="1200" b="0" i="0" u="none" strike="noStrike" cap="none" normalizeH="0" baseline="0" dirty="0">
              <a:ln>
                <a:noFill/>
              </a:ln>
              <a:solidFill>
                <a:schemeClr val="accent5"/>
              </a:solidFill>
              <a:effectLst/>
              <a:latin typeface="Arial" pitchFamily="34" charset="0"/>
              <a:cs typeface="Arial" pitchFamily="34" charset="0"/>
            </a:endParaRPr>
          </a:p>
        </p:txBody>
      </p:sp>
      <p:graphicFrame>
        <p:nvGraphicFramePr>
          <p:cNvPr id="14" name="Chart 13"/>
          <p:cNvGraphicFramePr>
            <a:graphicFrameLocks/>
          </p:cNvGraphicFramePr>
          <p:nvPr>
            <p:extLst>
              <p:ext uri="{D42A27DB-BD31-4B8C-83A1-F6EECF244321}">
                <p14:modId xmlns:p14="http://schemas.microsoft.com/office/powerpoint/2010/main" val="4179221459"/>
              </p:ext>
            </p:extLst>
          </p:nvPr>
        </p:nvGraphicFramePr>
        <p:xfrm>
          <a:off x="4503542" y="1573636"/>
          <a:ext cx="4578412" cy="2744391"/>
        </p:xfrm>
        <a:graphic>
          <a:graphicData uri="http://schemas.openxmlformats.org/drawingml/2006/chart">
            <c:chart xmlns:c="http://schemas.openxmlformats.org/drawingml/2006/chart" xmlns:r="http://schemas.openxmlformats.org/officeDocument/2006/relationships" r:id="rId7"/>
          </a:graphicData>
        </a:graphic>
      </p:graphicFrame>
      <p:sp>
        <p:nvSpPr>
          <p:cNvPr id="10" name="Slide Number Placeholder 9"/>
          <p:cNvSpPr>
            <a:spLocks noGrp="1"/>
          </p:cNvSpPr>
          <p:nvPr>
            <p:ph type="sldNum" sz="quarter" idx="12"/>
          </p:nvPr>
        </p:nvSpPr>
        <p:spPr/>
        <p:txBody>
          <a:bodyPr/>
          <a:lstStyle/>
          <a:p>
            <a:fld id="{B6F15528-21DE-4FAA-801E-634DDDAF4B2B}" type="slidenum">
              <a:rPr lang="en-US" smtClean="0"/>
              <a:pPr/>
              <a:t>34</a:t>
            </a:fld>
            <a:r>
              <a:rPr lang="en-US"/>
              <a:t> of 38</a:t>
            </a:r>
            <a:endParaRPr lang="en-US" dirty="0"/>
          </a:p>
        </p:txBody>
      </p:sp>
    </p:spTree>
    <p:extLst>
      <p:ext uri="{BB962C8B-B14F-4D97-AF65-F5344CB8AC3E}">
        <p14:creationId xmlns:p14="http://schemas.microsoft.com/office/powerpoint/2010/main" val="1863534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Combined scenarios</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pic>
        <p:nvPicPr>
          <p:cNvPr id="10" name="Picture 9"/>
          <p:cNvPicPr/>
          <p:nvPr/>
        </p:nvPicPr>
        <p:blipFill>
          <a:blip r:embed="rId7" cstate="print"/>
          <a:srcRect/>
          <a:stretch>
            <a:fillRect/>
          </a:stretch>
        </p:blipFill>
        <p:spPr bwMode="auto">
          <a:xfrm>
            <a:off x="430823" y="1939443"/>
            <a:ext cx="5960110" cy="2874989"/>
          </a:xfrm>
          <a:prstGeom prst="rect">
            <a:avLst/>
          </a:prstGeom>
          <a:noFill/>
          <a:ln w="9525">
            <a:noFill/>
            <a:miter lim="800000"/>
            <a:headEnd/>
            <a:tailEnd/>
          </a:ln>
        </p:spPr>
      </p:pic>
      <p:sp>
        <p:nvSpPr>
          <p:cNvPr id="11" name="Rectangle 10"/>
          <p:cNvSpPr/>
          <p:nvPr/>
        </p:nvSpPr>
        <p:spPr>
          <a:xfrm>
            <a:off x="5257800" y="4176391"/>
            <a:ext cx="3429000" cy="276999"/>
          </a:xfrm>
          <a:prstGeom prst="rect">
            <a:avLst/>
          </a:prstGeom>
        </p:spPr>
        <p:txBody>
          <a:bodyPr wrap="square">
            <a:spAutoFit/>
          </a:bodyPr>
          <a:lstStyle/>
          <a:p>
            <a:r>
              <a:rPr lang="en-US" sz="1200" b="1" dirty="0">
                <a:solidFill>
                  <a:schemeClr val="accent5"/>
                </a:solidFill>
              </a:rPr>
              <a:t>Unmet demand for </a:t>
            </a:r>
            <a:r>
              <a:rPr lang="en-US" sz="1200" b="1" dirty="0" err="1">
                <a:solidFill>
                  <a:schemeClr val="accent5"/>
                </a:solidFill>
              </a:rPr>
              <a:t>Vit</a:t>
            </a:r>
            <a:r>
              <a:rPr lang="en-US" sz="1200" b="1" dirty="0">
                <a:solidFill>
                  <a:schemeClr val="accent5"/>
                </a:solidFill>
              </a:rPr>
              <a:t> river sub-basin</a:t>
            </a:r>
          </a:p>
        </p:txBody>
      </p:sp>
      <p:sp>
        <p:nvSpPr>
          <p:cNvPr id="12" name="Rectangle 1"/>
          <p:cNvSpPr>
            <a:spLocks noChangeArrowheads="1"/>
          </p:cNvSpPr>
          <p:nvPr/>
        </p:nvSpPr>
        <p:spPr bwMode="auto">
          <a:xfrm>
            <a:off x="254977" y="5036921"/>
            <a:ext cx="7543800"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69963" algn="l"/>
              </a:tabLst>
            </a:pPr>
            <a:r>
              <a:rPr kumimoji="0" lang="en-US" sz="1500" b="0" i="0" u="none" strike="noStrike" cap="none" normalizeH="0" baseline="0" dirty="0">
                <a:ln>
                  <a:noFill/>
                </a:ln>
                <a:solidFill>
                  <a:schemeClr val="tx1"/>
                </a:solidFill>
                <a:effectLst/>
                <a:latin typeface="Arial" pitchFamily="34" charset="0"/>
                <a:ea typeface="Calibri" pitchFamily="34" charset="0"/>
                <a:cs typeface="Arial" pitchFamily="34" charset="0"/>
              </a:rPr>
              <a:t>The unmet demand occur for water user</a:t>
            </a:r>
            <a:r>
              <a:rPr kumimoji="0" lang="en-US" sz="1500" b="0" i="0" u="none" strike="noStrike" cap="none" normalizeH="0" dirty="0">
                <a:ln>
                  <a:noFill/>
                </a:ln>
                <a:solidFill>
                  <a:schemeClr val="tx1"/>
                </a:solidFill>
                <a:effectLst/>
                <a:latin typeface="Arial" pitchFamily="34" charset="0"/>
                <a:ea typeface="Calibri" pitchFamily="34" charset="0"/>
                <a:cs typeface="Arial" pitchFamily="34" charset="0"/>
              </a:rPr>
              <a:t> supplied by </a:t>
            </a:r>
            <a:r>
              <a:rPr kumimoji="0" lang="en-US" sz="1500" b="0" i="0" u="none" strike="noStrike" cap="none" normalizeH="0" dirty="0" err="1">
                <a:ln>
                  <a:noFill/>
                </a:ln>
                <a:solidFill>
                  <a:schemeClr val="tx1"/>
                </a:solidFill>
                <a:effectLst/>
                <a:latin typeface="Arial" pitchFamily="34" charset="0"/>
                <a:ea typeface="Calibri" pitchFamily="34" charset="0"/>
                <a:cs typeface="Arial" pitchFamily="34" charset="0"/>
              </a:rPr>
              <a:t>Gorni</a:t>
            </a:r>
            <a:r>
              <a:rPr kumimoji="0" lang="en-US" sz="15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1500" b="0" i="0" u="none" strike="noStrike" cap="none" normalizeH="0" dirty="0" err="1">
                <a:ln>
                  <a:noFill/>
                </a:ln>
                <a:solidFill>
                  <a:schemeClr val="tx1"/>
                </a:solidFill>
                <a:effectLst/>
                <a:latin typeface="Arial" pitchFamily="34" charset="0"/>
                <a:ea typeface="Calibri" pitchFamily="34" charset="0"/>
                <a:cs typeface="Arial" pitchFamily="34" charset="0"/>
              </a:rPr>
              <a:t>dabnik</a:t>
            </a:r>
            <a:r>
              <a:rPr kumimoji="0" lang="en-US" sz="1500" b="0" i="0" u="none" strike="noStrike" cap="none" normalizeH="0" dirty="0">
                <a:ln>
                  <a:noFill/>
                </a:ln>
                <a:solidFill>
                  <a:schemeClr val="tx1"/>
                </a:solidFill>
                <a:effectLst/>
                <a:latin typeface="Arial" pitchFamily="34" charset="0"/>
                <a:ea typeface="Calibri" pitchFamily="34" charset="0"/>
                <a:cs typeface="Arial" pitchFamily="34" charset="0"/>
              </a:rPr>
              <a:t> and </a:t>
            </a:r>
            <a:r>
              <a:rPr kumimoji="0" lang="en-US" sz="1500" b="0" i="0" u="none" strike="noStrike" cap="none" normalizeH="0" dirty="0" err="1">
                <a:ln>
                  <a:noFill/>
                </a:ln>
                <a:solidFill>
                  <a:schemeClr val="tx1"/>
                </a:solidFill>
                <a:effectLst/>
                <a:latin typeface="Arial" pitchFamily="34" charset="0"/>
                <a:ea typeface="Calibri" pitchFamily="34" charset="0"/>
                <a:cs typeface="Arial" pitchFamily="34" charset="0"/>
              </a:rPr>
              <a:t>Dolni</a:t>
            </a:r>
            <a:r>
              <a:rPr kumimoji="0" lang="en-US" sz="15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1500" b="0" i="0" u="none" strike="noStrike" cap="none" normalizeH="0" dirty="0" err="1">
                <a:ln>
                  <a:noFill/>
                </a:ln>
                <a:solidFill>
                  <a:schemeClr val="tx1"/>
                </a:solidFill>
                <a:effectLst/>
                <a:latin typeface="Arial" pitchFamily="34" charset="0"/>
                <a:ea typeface="Calibri" pitchFamily="34" charset="0"/>
                <a:cs typeface="Arial" pitchFamily="34" charset="0"/>
              </a:rPr>
              <a:t>dabnik</a:t>
            </a:r>
            <a:r>
              <a:rPr kumimoji="0" lang="en-US" sz="1500" b="0" i="0" u="none" strike="noStrike" cap="none" normalizeH="0" dirty="0">
                <a:ln>
                  <a:noFill/>
                </a:ln>
                <a:solidFill>
                  <a:schemeClr val="tx1"/>
                </a:solidFill>
                <a:effectLst/>
                <a:latin typeface="Arial" pitchFamily="34" charset="0"/>
                <a:ea typeface="Calibri" pitchFamily="34" charset="0"/>
                <a:cs typeface="Arial" pitchFamily="34" charset="0"/>
              </a:rPr>
              <a:t> reservoirs. These are irrigated fields and </a:t>
            </a:r>
            <a:r>
              <a:rPr kumimoji="0" lang="en-US" sz="1500" b="0" i="0" u="none" strike="noStrike" cap="none" normalizeH="0" dirty="0" err="1">
                <a:ln>
                  <a:noFill/>
                </a:ln>
                <a:solidFill>
                  <a:schemeClr val="tx1"/>
                </a:solidFill>
                <a:effectLst/>
                <a:latin typeface="Arial" pitchFamily="34" charset="0"/>
                <a:ea typeface="Calibri" pitchFamily="34" charset="0"/>
                <a:cs typeface="Arial" pitchFamily="34" charset="0"/>
              </a:rPr>
              <a:t>indrustrial</a:t>
            </a:r>
            <a:r>
              <a:rPr kumimoji="0" lang="en-US" sz="1500" b="0" i="0" u="none" strike="noStrike" cap="none" normalizeH="0" dirty="0">
                <a:ln>
                  <a:noFill/>
                </a:ln>
                <a:solidFill>
                  <a:schemeClr val="tx1"/>
                </a:solidFill>
                <a:effectLst/>
                <a:latin typeface="Arial" pitchFamily="34" charset="0"/>
                <a:ea typeface="Calibri" pitchFamily="34" charset="0"/>
                <a:cs typeface="Arial" pitchFamily="34" charset="0"/>
              </a:rPr>
              <a:t> </a:t>
            </a:r>
            <a:r>
              <a:rPr lang="en-US" sz="1500" dirty="0">
                <a:latin typeface="Arial" pitchFamily="34" charset="0"/>
                <a:ea typeface="Calibri" pitchFamily="34" charset="0"/>
                <a:cs typeface="Arial" pitchFamily="34" charset="0"/>
              </a:rPr>
              <a:t>areas in the towns of Pleven and </a:t>
            </a:r>
            <a:r>
              <a:rPr lang="en-US" sz="1500" dirty="0" err="1">
                <a:latin typeface="Arial" pitchFamily="34" charset="0"/>
                <a:ea typeface="Calibri" pitchFamily="34" charset="0"/>
                <a:cs typeface="Arial" pitchFamily="34" charset="0"/>
              </a:rPr>
              <a:t>Dolna</a:t>
            </a:r>
            <a:r>
              <a:rPr lang="en-US" sz="1500" dirty="0">
                <a:latin typeface="Arial" pitchFamily="34" charset="0"/>
                <a:ea typeface="Calibri" pitchFamily="34" charset="0"/>
                <a:cs typeface="Arial" pitchFamily="34" charset="0"/>
              </a:rPr>
              <a:t> </a:t>
            </a:r>
            <a:r>
              <a:rPr lang="en-US" sz="1500" dirty="0" err="1">
                <a:latin typeface="Arial" pitchFamily="34" charset="0"/>
                <a:ea typeface="Calibri" pitchFamily="34" charset="0"/>
                <a:cs typeface="Arial" pitchFamily="34" charset="0"/>
              </a:rPr>
              <a:t>mitropolia</a:t>
            </a:r>
            <a:r>
              <a:rPr lang="en-US" sz="1500" dirty="0">
                <a:latin typeface="Arial" pitchFamily="34" charset="0"/>
                <a:ea typeface="Calibri" pitchFamily="34" charset="0"/>
                <a:cs typeface="Arial" pitchFamily="34" charset="0"/>
              </a:rPr>
              <a:t>. </a:t>
            </a:r>
            <a:endParaRPr kumimoji="0" lang="bg-BG" sz="15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509955" y="1313550"/>
            <a:ext cx="7033845" cy="646331"/>
          </a:xfrm>
          <a:prstGeom prst="rect">
            <a:avLst/>
          </a:prstGeom>
        </p:spPr>
        <p:txBody>
          <a:bodyPr wrap="square">
            <a:spAutoFit/>
          </a:bodyPr>
          <a:lstStyle/>
          <a:p>
            <a:r>
              <a:rPr lang="en-US" dirty="0"/>
              <a:t>Simulated abstracted water is </a:t>
            </a:r>
            <a:r>
              <a:rPr lang="bg-BG" dirty="0"/>
              <a:t> 487 </a:t>
            </a:r>
            <a:r>
              <a:rPr lang="en-US" dirty="0"/>
              <a:t>mill</a:t>
            </a:r>
            <a:r>
              <a:rPr lang="bg-BG" dirty="0"/>
              <a:t>.</a:t>
            </a:r>
            <a:r>
              <a:rPr lang="en-US" dirty="0"/>
              <a:t>m</a:t>
            </a:r>
            <a:r>
              <a:rPr lang="bg-BG" baseline="30000" dirty="0"/>
              <a:t>3</a:t>
            </a:r>
            <a:r>
              <a:rPr lang="bg-BG" dirty="0"/>
              <a:t>/</a:t>
            </a:r>
            <a:r>
              <a:rPr lang="en-US" dirty="0"/>
              <a:t>year</a:t>
            </a:r>
            <a:endParaRPr lang="bg-BG" dirty="0"/>
          </a:p>
          <a:p>
            <a:r>
              <a:rPr lang="en-US" dirty="0"/>
              <a:t>Compare with</a:t>
            </a:r>
            <a:r>
              <a:rPr lang="bg-BG" dirty="0"/>
              <a:t> 143 </a:t>
            </a:r>
            <a:r>
              <a:rPr lang="en-US" dirty="0"/>
              <a:t>mill</a:t>
            </a:r>
            <a:r>
              <a:rPr lang="bg-BG" dirty="0"/>
              <a:t>.</a:t>
            </a:r>
            <a:r>
              <a:rPr lang="en-US" dirty="0"/>
              <a:t>m</a:t>
            </a:r>
            <a:r>
              <a:rPr lang="bg-BG" baseline="30000" dirty="0"/>
              <a:t>3</a:t>
            </a:r>
            <a:r>
              <a:rPr lang="bg-BG" dirty="0"/>
              <a:t>/</a:t>
            </a:r>
            <a:r>
              <a:rPr lang="en-US" dirty="0"/>
              <a:t>year in the reference </a:t>
            </a:r>
            <a:r>
              <a:rPr lang="bg-BG" dirty="0"/>
              <a:t>2009</a:t>
            </a:r>
            <a:endParaRPr lang="en-US" dirty="0"/>
          </a:p>
        </p:txBody>
      </p:sp>
      <p:sp>
        <p:nvSpPr>
          <p:cNvPr id="14" name="Slide Number Placeholder 13"/>
          <p:cNvSpPr>
            <a:spLocks noGrp="1"/>
          </p:cNvSpPr>
          <p:nvPr>
            <p:ph type="sldNum" sz="quarter" idx="12"/>
          </p:nvPr>
        </p:nvSpPr>
        <p:spPr/>
        <p:txBody>
          <a:bodyPr/>
          <a:lstStyle/>
          <a:p>
            <a:fld id="{B6F15528-21DE-4FAA-801E-634DDDAF4B2B}" type="slidenum">
              <a:rPr lang="en-US" smtClean="0"/>
              <a:pPr/>
              <a:t>35</a:t>
            </a:fld>
            <a:r>
              <a:rPr lang="en-US"/>
              <a:t> of 38</a:t>
            </a:r>
            <a:endParaRPr lang="en-US" dirty="0"/>
          </a:p>
        </p:txBody>
      </p:sp>
    </p:spTree>
    <p:extLst>
      <p:ext uri="{BB962C8B-B14F-4D97-AF65-F5344CB8AC3E}">
        <p14:creationId xmlns:p14="http://schemas.microsoft.com/office/powerpoint/2010/main" val="1549695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885089"/>
          </a:xfrm>
        </p:spPr>
        <p:txBody>
          <a:bodyPr>
            <a:normAutofit fontScale="90000"/>
          </a:bodyPr>
          <a:lstStyle/>
          <a:p>
            <a:pPr algn="r"/>
            <a:r>
              <a:rPr lang="en-GB" b="1" dirty="0"/>
              <a:t>Optimization results for combined scenario</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graphicFrame>
        <p:nvGraphicFramePr>
          <p:cNvPr id="11" name="Chart 10"/>
          <p:cNvGraphicFramePr/>
          <p:nvPr>
            <p:extLst>
              <p:ext uri="{D42A27DB-BD31-4B8C-83A1-F6EECF244321}">
                <p14:modId xmlns:p14="http://schemas.microsoft.com/office/powerpoint/2010/main" val="1290171323"/>
              </p:ext>
            </p:extLst>
          </p:nvPr>
        </p:nvGraphicFramePr>
        <p:xfrm>
          <a:off x="5862" y="1371600"/>
          <a:ext cx="5714096" cy="2253208"/>
        </p:xfrm>
        <a:graphic>
          <a:graphicData uri="http://schemas.openxmlformats.org/drawingml/2006/chart">
            <c:chart xmlns:c="http://schemas.openxmlformats.org/drawingml/2006/chart" xmlns:r="http://schemas.openxmlformats.org/officeDocument/2006/relationships" r:id="rId7"/>
          </a:graphicData>
        </a:graphic>
      </p:graphicFrame>
      <p:sp>
        <p:nvSpPr>
          <p:cNvPr id="12" name="Rectangle 11"/>
          <p:cNvSpPr/>
          <p:nvPr/>
        </p:nvSpPr>
        <p:spPr>
          <a:xfrm>
            <a:off x="6312877" y="2728636"/>
            <a:ext cx="2819400" cy="646331"/>
          </a:xfrm>
          <a:prstGeom prst="rect">
            <a:avLst/>
          </a:prstGeom>
        </p:spPr>
        <p:txBody>
          <a:bodyPr wrap="square">
            <a:spAutoFit/>
          </a:bodyPr>
          <a:lstStyle/>
          <a:p>
            <a:r>
              <a:rPr lang="en-US" sz="1200" b="1" dirty="0">
                <a:solidFill>
                  <a:schemeClr val="accent5"/>
                </a:solidFill>
              </a:rPr>
              <a:t>Pareto Front for </a:t>
            </a:r>
            <a:r>
              <a:rPr lang="en-US" sz="1200" b="1" dirty="0" err="1">
                <a:solidFill>
                  <a:schemeClr val="accent5"/>
                </a:solidFill>
              </a:rPr>
              <a:t>Vit</a:t>
            </a:r>
            <a:r>
              <a:rPr lang="en-US" sz="1200" b="1" dirty="0">
                <a:solidFill>
                  <a:schemeClr val="accent5"/>
                </a:solidFill>
              </a:rPr>
              <a:t> river sub-basin for combined scenario</a:t>
            </a:r>
            <a:r>
              <a:rPr lang="bg-BG" sz="1200" b="1" dirty="0">
                <a:solidFill>
                  <a:schemeClr val="accent5"/>
                </a:solidFill>
              </a:rPr>
              <a:t> (</a:t>
            </a:r>
            <a:r>
              <a:rPr lang="en-US" sz="1200" b="1" dirty="0">
                <a:solidFill>
                  <a:schemeClr val="accent5"/>
                </a:solidFill>
              </a:rPr>
              <a:t>results from optimization in </a:t>
            </a:r>
            <a:r>
              <a:rPr lang="en-US" sz="1200" b="1" dirty="0" err="1">
                <a:solidFill>
                  <a:schemeClr val="accent5"/>
                </a:solidFill>
              </a:rPr>
              <a:t>Matlab</a:t>
            </a:r>
            <a:r>
              <a:rPr lang="bg-BG" sz="1200" b="1" dirty="0">
                <a:solidFill>
                  <a:schemeClr val="accent5"/>
                </a:solidFill>
              </a:rPr>
              <a:t>)</a:t>
            </a:r>
          </a:p>
        </p:txBody>
      </p:sp>
      <p:graphicFrame>
        <p:nvGraphicFramePr>
          <p:cNvPr id="14" name="Chart 13"/>
          <p:cNvGraphicFramePr/>
          <p:nvPr>
            <p:extLst>
              <p:ext uri="{D42A27DB-BD31-4B8C-83A1-F6EECF244321}">
                <p14:modId xmlns:p14="http://schemas.microsoft.com/office/powerpoint/2010/main" val="1313753266"/>
              </p:ext>
            </p:extLst>
          </p:nvPr>
        </p:nvGraphicFramePr>
        <p:xfrm>
          <a:off x="0" y="3657600"/>
          <a:ext cx="5714096" cy="2615625"/>
        </p:xfrm>
        <a:graphic>
          <a:graphicData uri="http://schemas.openxmlformats.org/drawingml/2006/chart">
            <c:chart xmlns:c="http://schemas.openxmlformats.org/drawingml/2006/chart" xmlns:r="http://schemas.openxmlformats.org/officeDocument/2006/relationships" r:id="rId8"/>
          </a:graphicData>
        </a:graphic>
      </p:graphicFrame>
      <p:sp>
        <p:nvSpPr>
          <p:cNvPr id="15" name="Rectangle 14"/>
          <p:cNvSpPr/>
          <p:nvPr/>
        </p:nvSpPr>
        <p:spPr>
          <a:xfrm>
            <a:off x="6312877" y="5105400"/>
            <a:ext cx="2831123" cy="830997"/>
          </a:xfrm>
          <a:prstGeom prst="rect">
            <a:avLst/>
          </a:prstGeom>
        </p:spPr>
        <p:txBody>
          <a:bodyPr wrap="square">
            <a:spAutoFit/>
          </a:bodyPr>
          <a:lstStyle/>
          <a:p>
            <a:r>
              <a:rPr lang="en-US" sz="1200" b="1" dirty="0">
                <a:solidFill>
                  <a:schemeClr val="accent5"/>
                </a:solidFill>
              </a:rPr>
              <a:t>Relationship between values of the optimization variables (measures) and abstracted water for combined scenario</a:t>
            </a:r>
            <a:r>
              <a:rPr lang="bg-BG" sz="1200" b="1" dirty="0">
                <a:solidFill>
                  <a:schemeClr val="accent5"/>
                </a:solidFill>
              </a:rPr>
              <a:t> (</a:t>
            </a:r>
            <a:r>
              <a:rPr lang="en-US" sz="1200" b="1" dirty="0">
                <a:solidFill>
                  <a:schemeClr val="accent5"/>
                </a:solidFill>
              </a:rPr>
              <a:t>results from optimization in </a:t>
            </a:r>
            <a:r>
              <a:rPr lang="en-US" sz="1200" b="1" dirty="0" err="1">
                <a:solidFill>
                  <a:schemeClr val="accent5"/>
                </a:solidFill>
              </a:rPr>
              <a:t>Matlab</a:t>
            </a:r>
            <a:r>
              <a:rPr lang="bg-BG" sz="1200" b="1" dirty="0">
                <a:solidFill>
                  <a:schemeClr val="accent5"/>
                </a:solidFill>
              </a:rPr>
              <a: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r>
              <a:rPr lang="en-US"/>
              <a:t> of 38</a:t>
            </a:r>
            <a:endParaRPr lang="en-US" dirty="0"/>
          </a:p>
        </p:txBody>
      </p:sp>
    </p:spTree>
    <p:extLst>
      <p:ext uri="{BB962C8B-B14F-4D97-AF65-F5344CB8AC3E}">
        <p14:creationId xmlns:p14="http://schemas.microsoft.com/office/powerpoint/2010/main" val="319082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F79031FE-0CD9-444F-9171-E3EE7B18A52A}"/>
              </a:ext>
            </a:extLst>
          </p:cNvPr>
          <p:cNvSpPr>
            <a:spLocks noGrp="1"/>
          </p:cNvSpPr>
          <p:nvPr>
            <p:ph idx="1"/>
          </p:nvPr>
        </p:nvSpPr>
        <p:spPr>
          <a:xfrm>
            <a:off x="457200" y="3063081"/>
            <a:ext cx="8455001" cy="731837"/>
          </a:xfrm>
        </p:spPr>
        <p:txBody>
          <a:bodyPr>
            <a:noAutofit/>
          </a:bodyPr>
          <a:lstStyle/>
          <a:p>
            <a:pPr marL="0" indent="0" algn="ctr">
              <a:spcBef>
                <a:spcPts val="300"/>
              </a:spcBef>
              <a:buNone/>
            </a:pPr>
            <a:r>
              <a:rPr lang="en-GB" sz="4000" b="1" dirty="0">
                <a:solidFill>
                  <a:srgbClr val="660066"/>
                </a:solidFill>
              </a:rPr>
              <a:t>THANK YOU FOR YOUR ATTENTION!</a:t>
            </a:r>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10" name="Картина 9">
            <a:extLst>
              <a:ext uri="{FF2B5EF4-FFF2-40B4-BE49-F238E27FC236}">
                <a16:creationId xmlns:a16="http://schemas.microsoft.com/office/drawing/2014/main" id="{41EFA4CD-1F99-4C02-98A7-797E3E4F99C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37</a:t>
            </a:fld>
            <a:r>
              <a:rPr lang="en-US"/>
              <a:t> of 38</a:t>
            </a:r>
            <a:endParaRPr lang="en-US" dirty="0"/>
          </a:p>
        </p:txBody>
      </p:sp>
    </p:spTree>
    <p:extLst>
      <p:ext uri="{BB962C8B-B14F-4D97-AF65-F5344CB8AC3E}">
        <p14:creationId xmlns:p14="http://schemas.microsoft.com/office/powerpoint/2010/main" val="200796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D:\UASG\rab\ribarowa\ABOT\dokladi\den na wodata\Tyrnene wit.JPG"/>
          <p:cNvPicPr>
            <a:picLocks noChangeAspect="1" noChangeArrowheads="1"/>
          </p:cNvPicPr>
          <p:nvPr/>
        </p:nvPicPr>
        <p:blipFill>
          <a:blip r:embed="rId2" cstate="print"/>
          <a:srcRect/>
          <a:stretch>
            <a:fillRect/>
          </a:stretch>
        </p:blipFill>
        <p:spPr bwMode="auto">
          <a:xfrm>
            <a:off x="5029200" y="1143001"/>
            <a:ext cx="3664446" cy="5130224"/>
          </a:xfrm>
          <a:prstGeom prst="rect">
            <a:avLst/>
          </a:prstGeom>
          <a:noFill/>
        </p:spPr>
      </p:pic>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US" b="1" dirty="0" err="1"/>
              <a:t>Vit</a:t>
            </a:r>
            <a:r>
              <a:rPr lang="en-US" b="1" dirty="0"/>
              <a:t> river sub-basin</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pic>
        <p:nvPicPr>
          <p:cNvPr id="11" name="Content Placeholder 3"/>
          <p:cNvPicPr>
            <a:picLocks/>
          </p:cNvPicPr>
          <p:nvPr/>
        </p:nvPicPr>
        <p:blipFill>
          <a:blip r:embed="rId8" cstate="print"/>
          <a:srcRect/>
          <a:stretch>
            <a:fillRect/>
          </a:stretch>
        </p:blipFill>
        <p:spPr bwMode="auto">
          <a:xfrm>
            <a:off x="504092" y="1260347"/>
            <a:ext cx="4448907" cy="3429000"/>
          </a:xfrm>
          <a:prstGeom prst="rect">
            <a:avLst/>
          </a:prstGeom>
          <a:noFill/>
          <a:ln w="9525">
            <a:noFill/>
            <a:miter lim="800000"/>
            <a:headEnd/>
            <a:tailEnd/>
          </a:ln>
        </p:spPr>
      </p:pic>
      <p:sp>
        <p:nvSpPr>
          <p:cNvPr id="12" name="Text Box 2"/>
          <p:cNvSpPr txBox="1">
            <a:spLocks noChangeArrowheads="1"/>
          </p:cNvSpPr>
          <p:nvPr/>
        </p:nvSpPr>
        <p:spPr bwMode="auto">
          <a:xfrm>
            <a:off x="609600" y="4648200"/>
            <a:ext cx="4038600" cy="23083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spAutoFit/>
          </a:bodyPr>
          <a:lstStyle/>
          <a:p>
            <a:r>
              <a:rPr lang="en-US" sz="1500" b="1" dirty="0" err="1">
                <a:solidFill>
                  <a:srgbClr val="4F81BD"/>
                </a:solidFill>
                <a:latin typeface="Arial" pitchFamily="34" charset="0"/>
                <a:cs typeface="Arial" pitchFamily="34" charset="0"/>
              </a:rPr>
              <a:t>Vit</a:t>
            </a:r>
            <a:r>
              <a:rPr lang="en-US" sz="1500" b="1" dirty="0">
                <a:solidFill>
                  <a:srgbClr val="4F81BD"/>
                </a:solidFill>
                <a:latin typeface="Arial" pitchFamily="34" charset="0"/>
                <a:cs typeface="Arial" pitchFamily="34" charset="0"/>
              </a:rPr>
              <a:t> river sub-basin on the map of Bulgaria</a:t>
            </a:r>
            <a:endParaRPr lang="bg-BG" sz="1500" b="1" dirty="0">
              <a:solidFill>
                <a:srgbClr val="4F81BD"/>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r>
              <a:rPr lang="en-US"/>
              <a:t> of 38</a:t>
            </a:r>
            <a:endParaRPr lang="en-US" dirty="0"/>
          </a:p>
        </p:txBody>
      </p:sp>
    </p:spTree>
    <p:extLst>
      <p:ext uri="{BB962C8B-B14F-4D97-AF65-F5344CB8AC3E}">
        <p14:creationId xmlns:p14="http://schemas.microsoft.com/office/powerpoint/2010/main" val="66230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US" b="1" dirty="0"/>
              <a:t>Combine approach</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graphicFrame>
        <p:nvGraphicFramePr>
          <p:cNvPr id="11" name="Diagram 10"/>
          <p:cNvGraphicFramePr/>
          <p:nvPr>
            <p:extLst>
              <p:ext uri="{D42A27DB-BD31-4B8C-83A1-F6EECF244321}">
                <p14:modId xmlns:p14="http://schemas.microsoft.com/office/powerpoint/2010/main" val="2802542685"/>
              </p:ext>
            </p:extLst>
          </p:nvPr>
        </p:nvGraphicFramePr>
        <p:xfrm>
          <a:off x="1979712" y="1556792"/>
          <a:ext cx="547260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extLst>
              <p:ext uri="{D42A27DB-BD31-4B8C-83A1-F6EECF244321}">
                <p14:modId xmlns:p14="http://schemas.microsoft.com/office/powerpoint/2010/main" val="1699916916"/>
              </p:ext>
            </p:extLst>
          </p:nvPr>
        </p:nvGraphicFramePr>
        <p:xfrm>
          <a:off x="395536" y="1484784"/>
          <a:ext cx="144016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Circular Arrow 12"/>
          <p:cNvSpPr/>
          <p:nvPr/>
        </p:nvSpPr>
        <p:spPr>
          <a:xfrm rot="3526901">
            <a:off x="814388" y="1471613"/>
            <a:ext cx="1860550" cy="1860550"/>
          </a:xfrm>
          <a:prstGeom prst="circularArrow">
            <a:avLst>
              <a:gd name="adj1" fmla="val 1901"/>
              <a:gd name="adj2" fmla="val 227222"/>
              <a:gd name="adj3" fmla="val 19833909"/>
              <a:gd name="adj4" fmla="val 12812153"/>
              <a:gd name="adj5" fmla="val 2218"/>
            </a:avLst>
          </a:prstGeom>
        </p:spPr>
        <p:style>
          <a:lnRef idx="0">
            <a:schemeClr val="dk1">
              <a:tint val="60000"/>
              <a:hueOff val="0"/>
              <a:satOff val="0"/>
              <a:lumOff val="0"/>
              <a:alphaOff val="0"/>
            </a:schemeClr>
          </a:lnRef>
          <a:fillRef idx="1">
            <a:schemeClr val="dk1">
              <a:tint val="60000"/>
              <a:hueOff val="0"/>
              <a:satOff val="0"/>
              <a:lumOff val="0"/>
              <a:alphaOff val="0"/>
            </a:schemeClr>
          </a:fillRef>
          <a:effectRef idx="1">
            <a:schemeClr val="dk1">
              <a:tint val="60000"/>
              <a:hueOff val="0"/>
              <a:satOff val="0"/>
              <a:lumOff val="0"/>
              <a:alphaOff val="0"/>
            </a:schemeClr>
          </a:effectRef>
          <a:fontRef idx="minor">
            <a:schemeClr val="dk1">
              <a:hueOff val="0"/>
              <a:satOff val="0"/>
              <a:lumOff val="0"/>
              <a:alphaOff val="0"/>
            </a:schemeClr>
          </a:fontRef>
        </p:style>
      </p:sp>
      <p:sp>
        <p:nvSpPr>
          <p:cNvPr id="14" name=" 3"/>
          <p:cNvSpPr/>
          <p:nvPr/>
        </p:nvSpPr>
        <p:spPr>
          <a:xfrm rot="2177999">
            <a:off x="6400800" y="3817938"/>
            <a:ext cx="1590675" cy="1590675"/>
          </a:xfrm>
          <a:prstGeom prst="leftCircularArrow">
            <a:avLst>
              <a:gd name="adj1" fmla="val 2223"/>
              <a:gd name="adj2" fmla="val 267651"/>
              <a:gd name="adj3" fmla="val 2103174"/>
              <a:gd name="adj4" fmla="val 9084502"/>
              <a:gd name="adj5" fmla="val 2593"/>
            </a:avLst>
          </a:prstGeom>
        </p:spPr>
        <p:style>
          <a:lnRef idx="0">
            <a:schemeClr val="dk1">
              <a:tint val="60000"/>
              <a:hueOff val="0"/>
              <a:satOff val="0"/>
              <a:lumOff val="0"/>
              <a:alphaOff val="0"/>
            </a:schemeClr>
          </a:lnRef>
          <a:fillRef idx="1">
            <a:schemeClr val="dk1">
              <a:tint val="60000"/>
              <a:hueOff val="0"/>
              <a:satOff val="0"/>
              <a:lumOff val="0"/>
              <a:alphaOff val="0"/>
            </a:schemeClr>
          </a:fillRef>
          <a:effectRef idx="1">
            <a:schemeClr val="dk1">
              <a:tint val="60000"/>
              <a:hueOff val="0"/>
              <a:satOff val="0"/>
              <a:lumOff val="0"/>
              <a:alphaOff val="0"/>
            </a:schemeClr>
          </a:effectRef>
          <a:fontRef idx="minor">
            <a:schemeClr val="dk1">
              <a:hueOff val="0"/>
              <a:satOff val="0"/>
              <a:lumOff val="0"/>
              <a:alphaOff val="0"/>
            </a:schemeClr>
          </a:fontRef>
        </p:style>
      </p:sp>
      <p:graphicFrame>
        <p:nvGraphicFramePr>
          <p:cNvPr id="15" name="Diagram 14"/>
          <p:cNvGraphicFramePr/>
          <p:nvPr>
            <p:extLst>
              <p:ext uri="{D42A27DB-BD31-4B8C-83A1-F6EECF244321}">
                <p14:modId xmlns:p14="http://schemas.microsoft.com/office/powerpoint/2010/main" val="2724353291"/>
              </p:ext>
            </p:extLst>
          </p:nvPr>
        </p:nvGraphicFramePr>
        <p:xfrm>
          <a:off x="7509520" y="1480592"/>
          <a:ext cx="1440160" cy="406819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5</a:t>
            </a:fld>
            <a:r>
              <a:rPr lang="en-US"/>
              <a:t> of 38</a:t>
            </a:r>
            <a:endParaRPr lang="en-US" dirty="0"/>
          </a:p>
        </p:txBody>
      </p:sp>
    </p:spTree>
    <p:extLst>
      <p:ext uri="{BB962C8B-B14F-4D97-AF65-F5344CB8AC3E}">
        <p14:creationId xmlns:p14="http://schemas.microsoft.com/office/powerpoint/2010/main" val="2049885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Hydrological data</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graphicFrame>
        <p:nvGraphicFramePr>
          <p:cNvPr id="12" name="Chart 11"/>
          <p:cNvGraphicFramePr/>
          <p:nvPr>
            <p:extLst>
              <p:ext uri="{D42A27DB-BD31-4B8C-83A1-F6EECF244321}">
                <p14:modId xmlns:p14="http://schemas.microsoft.com/office/powerpoint/2010/main" val="1275602089"/>
              </p:ext>
            </p:extLst>
          </p:nvPr>
        </p:nvGraphicFramePr>
        <p:xfrm>
          <a:off x="381000" y="1447800"/>
          <a:ext cx="3810000" cy="2052209"/>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12"/>
          <p:cNvSpPr/>
          <p:nvPr/>
        </p:nvSpPr>
        <p:spPr>
          <a:xfrm>
            <a:off x="4419600" y="1905000"/>
            <a:ext cx="4572000" cy="461665"/>
          </a:xfrm>
          <a:prstGeom prst="rect">
            <a:avLst/>
          </a:prstGeom>
        </p:spPr>
        <p:txBody>
          <a:bodyPr>
            <a:spAutoFit/>
          </a:bodyPr>
          <a:lstStyle/>
          <a:p>
            <a:r>
              <a:rPr lang="en-US" sz="1200" b="1" dirty="0">
                <a:solidFill>
                  <a:schemeClr val="accent5"/>
                </a:solidFill>
              </a:rPr>
              <a:t>Average monthly river flow at </a:t>
            </a:r>
            <a:r>
              <a:rPr lang="en-US" sz="1200" b="1" dirty="0" err="1">
                <a:solidFill>
                  <a:schemeClr val="accent5"/>
                </a:solidFill>
              </a:rPr>
              <a:t>Tarnene</a:t>
            </a:r>
            <a:r>
              <a:rPr lang="en-US" sz="1200" b="1" dirty="0">
                <a:solidFill>
                  <a:schemeClr val="accent5"/>
                </a:solidFill>
              </a:rPr>
              <a:t> station for the period </a:t>
            </a:r>
            <a:r>
              <a:rPr lang="bg-BG" sz="1200" b="1" dirty="0">
                <a:solidFill>
                  <a:schemeClr val="accent5"/>
                </a:solidFill>
              </a:rPr>
              <a:t>2000 – 2009 г. (</a:t>
            </a:r>
            <a:r>
              <a:rPr lang="en-US" sz="1200" b="1" dirty="0">
                <a:solidFill>
                  <a:schemeClr val="accent5"/>
                </a:solidFill>
              </a:rPr>
              <a:t>NIMH</a:t>
            </a:r>
            <a:r>
              <a:rPr lang="bg-BG" sz="1200" b="1" dirty="0">
                <a:solidFill>
                  <a:schemeClr val="accent5"/>
                </a:solidFill>
              </a:rPr>
              <a:t>)</a:t>
            </a:r>
            <a:endParaRPr lang="en-US" sz="1200" b="1" dirty="0">
              <a:solidFill>
                <a:schemeClr val="accent5"/>
              </a:solidFill>
            </a:endParaRPr>
          </a:p>
        </p:txBody>
      </p:sp>
      <p:graphicFrame>
        <p:nvGraphicFramePr>
          <p:cNvPr id="14" name="Chart 13"/>
          <p:cNvGraphicFramePr/>
          <p:nvPr>
            <p:extLst>
              <p:ext uri="{D42A27DB-BD31-4B8C-83A1-F6EECF244321}">
                <p14:modId xmlns:p14="http://schemas.microsoft.com/office/powerpoint/2010/main" val="1196762794"/>
              </p:ext>
            </p:extLst>
          </p:nvPr>
        </p:nvGraphicFramePr>
        <p:xfrm>
          <a:off x="304800" y="3733800"/>
          <a:ext cx="4038600" cy="2117534"/>
        </p:xfrm>
        <a:graphic>
          <a:graphicData uri="http://schemas.openxmlformats.org/drawingml/2006/chart">
            <c:chart xmlns:c="http://schemas.openxmlformats.org/drawingml/2006/chart" xmlns:r="http://schemas.openxmlformats.org/officeDocument/2006/relationships" r:id="rId8"/>
          </a:graphicData>
        </a:graphic>
      </p:graphicFrame>
      <p:sp>
        <p:nvSpPr>
          <p:cNvPr id="15" name="Rectangle 2"/>
          <p:cNvSpPr>
            <a:spLocks noChangeArrowheads="1"/>
          </p:cNvSpPr>
          <p:nvPr/>
        </p:nvSpPr>
        <p:spPr bwMode="auto">
          <a:xfrm>
            <a:off x="738554" y="5750862"/>
            <a:ext cx="3581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bmk="_Toc401911622">
                <a:ln>
                  <a:noFill/>
                </a:ln>
                <a:solidFill>
                  <a:schemeClr val="accent5"/>
                </a:solidFill>
                <a:effectLst/>
                <a:latin typeface="+mj-lt"/>
                <a:ea typeface="Calibri" pitchFamily="34" charset="0"/>
                <a:cs typeface="Arial" pitchFamily="34" charset="0"/>
              </a:rPr>
              <a:t>Average monthly</a:t>
            </a:r>
            <a:r>
              <a:rPr kumimoji="0" lang="en-US" sz="1200" b="1" i="0" u="none" strike="noStrike" cap="none" normalizeH="0" dirty="0" bmk="_Toc401911622">
                <a:ln>
                  <a:noFill/>
                </a:ln>
                <a:solidFill>
                  <a:schemeClr val="accent5"/>
                </a:solidFill>
                <a:effectLst/>
                <a:latin typeface="+mj-lt"/>
                <a:ea typeface="Calibri" pitchFamily="34" charset="0"/>
                <a:cs typeface="Arial" pitchFamily="34" charset="0"/>
              </a:rPr>
              <a:t> precipitation for the period </a:t>
            </a:r>
            <a:r>
              <a:rPr kumimoji="0" lang="bg-BG" sz="1200" b="1" i="0" u="none" strike="noStrike" cap="none" normalizeH="0" baseline="0" dirty="0" bmk="_Toc401911622">
                <a:ln>
                  <a:noFill/>
                </a:ln>
                <a:solidFill>
                  <a:schemeClr val="accent5"/>
                </a:solidFill>
                <a:effectLst/>
                <a:latin typeface="+mj-lt"/>
                <a:ea typeface="Calibri" pitchFamily="34" charset="0"/>
                <a:cs typeface="Arial" pitchFamily="34" charset="0"/>
              </a:rPr>
              <a:t>2000 - 2009 г. (</a:t>
            </a:r>
            <a:r>
              <a:rPr kumimoji="0" lang="en-US" sz="1200" b="1" i="0" u="none" strike="noStrike" cap="none" normalizeH="0" baseline="0" dirty="0" bmk="_Toc401911622">
                <a:ln>
                  <a:noFill/>
                </a:ln>
                <a:solidFill>
                  <a:schemeClr val="accent5"/>
                </a:solidFill>
                <a:effectLst/>
                <a:latin typeface="+mj-lt"/>
                <a:ea typeface="Calibri" pitchFamily="34" charset="0"/>
                <a:cs typeface="Arial" pitchFamily="34" charset="0"/>
              </a:rPr>
              <a:t>NIMH</a:t>
            </a:r>
            <a:r>
              <a:rPr kumimoji="0" lang="bg-BG" sz="1200" b="1" i="0" u="none" strike="noStrike" cap="none" normalizeH="0" baseline="0" dirty="0" bmk="_Toc401911622">
                <a:ln>
                  <a:noFill/>
                </a:ln>
                <a:solidFill>
                  <a:schemeClr val="accent5"/>
                </a:solidFill>
                <a:effectLst/>
                <a:latin typeface="+mj-lt"/>
                <a:ea typeface="Calibri" pitchFamily="34" charset="0"/>
                <a:cs typeface="Arial" pitchFamily="34" charset="0"/>
              </a:rPr>
              <a:t>)</a:t>
            </a:r>
            <a:endParaRPr kumimoji="0" lang="bg-BG" sz="1200" b="0" i="0" u="none" strike="noStrike" cap="none" normalizeH="0" baseline="0" dirty="0">
              <a:ln>
                <a:noFill/>
              </a:ln>
              <a:solidFill>
                <a:schemeClr val="accent5"/>
              </a:solidFill>
              <a:effectLst/>
              <a:latin typeface="+mj-lt"/>
              <a:cs typeface="Arial" pitchFamily="34" charset="0"/>
            </a:endParaRPr>
          </a:p>
        </p:txBody>
      </p:sp>
      <p:graphicFrame>
        <p:nvGraphicFramePr>
          <p:cNvPr id="16" name="Chart 15"/>
          <p:cNvGraphicFramePr/>
          <p:nvPr>
            <p:extLst>
              <p:ext uri="{D42A27DB-BD31-4B8C-83A1-F6EECF244321}">
                <p14:modId xmlns:p14="http://schemas.microsoft.com/office/powerpoint/2010/main" val="2549536399"/>
              </p:ext>
            </p:extLst>
          </p:nvPr>
        </p:nvGraphicFramePr>
        <p:xfrm>
          <a:off x="4724400" y="3733800"/>
          <a:ext cx="4191000" cy="2117534"/>
        </p:xfrm>
        <a:graphic>
          <a:graphicData uri="http://schemas.openxmlformats.org/drawingml/2006/chart">
            <c:chart xmlns:c="http://schemas.openxmlformats.org/drawingml/2006/chart" xmlns:r="http://schemas.openxmlformats.org/officeDocument/2006/relationships" r:id="rId9"/>
          </a:graphicData>
        </a:graphic>
      </p:graphicFrame>
      <p:sp>
        <p:nvSpPr>
          <p:cNvPr id="17" name="Rectangle 16"/>
          <p:cNvSpPr/>
          <p:nvPr/>
        </p:nvSpPr>
        <p:spPr>
          <a:xfrm>
            <a:off x="4914900" y="5802659"/>
            <a:ext cx="4191000" cy="276999"/>
          </a:xfrm>
          <a:prstGeom prst="rect">
            <a:avLst/>
          </a:prstGeom>
        </p:spPr>
        <p:txBody>
          <a:bodyPr wrap="square">
            <a:spAutoFit/>
          </a:bodyPr>
          <a:lstStyle/>
          <a:p>
            <a:r>
              <a:rPr lang="en-US" sz="1200" b="1" dirty="0">
                <a:solidFill>
                  <a:schemeClr val="accent5"/>
                </a:solidFill>
                <a:latin typeface="+mj-lt"/>
              </a:rPr>
              <a:t>Annual precipitation for the period </a:t>
            </a:r>
            <a:r>
              <a:rPr lang="bg-BG" sz="1200" b="1" dirty="0">
                <a:solidFill>
                  <a:schemeClr val="accent5"/>
                </a:solidFill>
                <a:latin typeface="+mj-lt"/>
              </a:rPr>
              <a:t>2000 – 2009 г. (</a:t>
            </a:r>
            <a:r>
              <a:rPr lang="en-US" sz="1200" b="1" dirty="0">
                <a:solidFill>
                  <a:schemeClr val="accent5"/>
                </a:solidFill>
                <a:latin typeface="+mj-lt"/>
              </a:rPr>
              <a:t>NIMH</a:t>
            </a:r>
            <a:r>
              <a:rPr lang="bg-BG" sz="1200" b="1" dirty="0">
                <a:solidFill>
                  <a:schemeClr val="accent5"/>
                </a:solidFill>
                <a:latin typeface="+mj-lt"/>
              </a:rPr>
              <a:t>)</a:t>
            </a:r>
            <a:endParaRPr lang="en-US" sz="1200" b="1" dirty="0">
              <a:solidFill>
                <a:schemeClr val="accent5"/>
              </a:solidFill>
              <a:latin typeface="+mj-l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r>
              <a:rPr lang="en-US"/>
              <a:t> of 38</a:t>
            </a:r>
            <a:endParaRPr lang="en-US" dirty="0"/>
          </a:p>
        </p:txBody>
      </p:sp>
    </p:spTree>
    <p:extLst>
      <p:ext uri="{BB962C8B-B14F-4D97-AF65-F5344CB8AC3E}">
        <p14:creationId xmlns:p14="http://schemas.microsoft.com/office/powerpoint/2010/main" val="289942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p:bldGraphic spid="16" grpId="0">
        <p:bldAsOne/>
      </p:bldGraphic>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Hydrological data</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graphicFrame>
        <p:nvGraphicFramePr>
          <p:cNvPr id="12" name="Chart 11"/>
          <p:cNvGraphicFramePr/>
          <p:nvPr>
            <p:extLst>
              <p:ext uri="{D42A27DB-BD31-4B8C-83A1-F6EECF244321}">
                <p14:modId xmlns:p14="http://schemas.microsoft.com/office/powerpoint/2010/main" val="1506919651"/>
              </p:ext>
            </p:extLst>
          </p:nvPr>
        </p:nvGraphicFramePr>
        <p:xfrm>
          <a:off x="617161" y="3822541"/>
          <a:ext cx="4279422" cy="2345194"/>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12"/>
          <p:cNvSpPr/>
          <p:nvPr/>
        </p:nvSpPr>
        <p:spPr>
          <a:xfrm>
            <a:off x="4800600" y="5791200"/>
            <a:ext cx="4191000" cy="276999"/>
          </a:xfrm>
          <a:prstGeom prst="rect">
            <a:avLst/>
          </a:prstGeom>
        </p:spPr>
        <p:txBody>
          <a:bodyPr wrap="square">
            <a:spAutoFit/>
          </a:bodyPr>
          <a:lstStyle/>
          <a:p>
            <a:r>
              <a:rPr lang="en-US" sz="1200" b="1" dirty="0">
                <a:solidFill>
                  <a:schemeClr val="accent5"/>
                </a:solidFill>
              </a:rPr>
              <a:t>Monthly precipitation for </a:t>
            </a:r>
            <a:r>
              <a:rPr lang="bg-BG" sz="1200" b="1" dirty="0">
                <a:solidFill>
                  <a:schemeClr val="accent5"/>
                </a:solidFill>
              </a:rPr>
              <a:t>20</a:t>
            </a:r>
            <a:r>
              <a:rPr lang="en-US" sz="1200" b="1" dirty="0">
                <a:solidFill>
                  <a:schemeClr val="accent5"/>
                </a:solidFill>
              </a:rPr>
              <a:t>11</a:t>
            </a:r>
            <a:r>
              <a:rPr lang="bg-BG" sz="1200" b="1" dirty="0">
                <a:solidFill>
                  <a:schemeClr val="accent5"/>
                </a:solidFill>
              </a:rPr>
              <a:t>  (</a:t>
            </a:r>
            <a:r>
              <a:rPr lang="en-US" sz="1200" b="1" dirty="0">
                <a:solidFill>
                  <a:schemeClr val="accent5"/>
                </a:solidFill>
              </a:rPr>
              <a:t>NIMH</a:t>
            </a:r>
            <a:r>
              <a:rPr lang="bg-BG" sz="1200" b="1" dirty="0">
                <a:solidFill>
                  <a:schemeClr val="accent5"/>
                </a:solidFill>
              </a:rPr>
              <a:t>)</a:t>
            </a:r>
            <a:endParaRPr lang="en-US" sz="1200" b="1" dirty="0">
              <a:solidFill>
                <a:schemeClr val="accent5"/>
              </a:solidFill>
            </a:endParaRPr>
          </a:p>
        </p:txBody>
      </p:sp>
      <p:graphicFrame>
        <p:nvGraphicFramePr>
          <p:cNvPr id="14" name="Chart 13"/>
          <p:cNvGraphicFramePr/>
          <p:nvPr>
            <p:extLst>
              <p:ext uri="{D42A27DB-BD31-4B8C-83A1-F6EECF244321}">
                <p14:modId xmlns:p14="http://schemas.microsoft.com/office/powerpoint/2010/main" val="1266454085"/>
              </p:ext>
            </p:extLst>
          </p:nvPr>
        </p:nvGraphicFramePr>
        <p:xfrm>
          <a:off x="457200" y="1436220"/>
          <a:ext cx="4419600" cy="2526180"/>
        </p:xfrm>
        <a:graphic>
          <a:graphicData uri="http://schemas.openxmlformats.org/drawingml/2006/chart">
            <c:chart xmlns:c="http://schemas.openxmlformats.org/drawingml/2006/chart" xmlns:r="http://schemas.openxmlformats.org/officeDocument/2006/relationships" r:id="rId8"/>
          </a:graphicData>
        </a:graphic>
      </p:graphicFrame>
      <p:sp>
        <p:nvSpPr>
          <p:cNvPr id="15" name="Rectangle 14"/>
          <p:cNvSpPr/>
          <p:nvPr/>
        </p:nvSpPr>
        <p:spPr>
          <a:xfrm>
            <a:off x="4800600" y="3124200"/>
            <a:ext cx="4343400" cy="276999"/>
          </a:xfrm>
          <a:prstGeom prst="rect">
            <a:avLst/>
          </a:prstGeom>
        </p:spPr>
        <p:txBody>
          <a:bodyPr wrap="square">
            <a:spAutoFit/>
          </a:bodyPr>
          <a:lstStyle/>
          <a:p>
            <a:r>
              <a:rPr lang="en-US" sz="1200" b="1" dirty="0">
                <a:solidFill>
                  <a:schemeClr val="accent5"/>
                </a:solidFill>
              </a:rPr>
              <a:t>Monthly precipitation for </a:t>
            </a:r>
            <a:r>
              <a:rPr lang="bg-BG" sz="1200" b="1" dirty="0">
                <a:solidFill>
                  <a:schemeClr val="accent5"/>
                </a:solidFill>
              </a:rPr>
              <a:t>2009  (</a:t>
            </a:r>
            <a:r>
              <a:rPr lang="en-US" sz="1200" b="1" dirty="0">
                <a:solidFill>
                  <a:schemeClr val="accent5"/>
                </a:solidFill>
              </a:rPr>
              <a:t>NIMH</a:t>
            </a:r>
            <a:r>
              <a:rPr lang="bg-BG" sz="1200" b="1" dirty="0">
                <a:solidFill>
                  <a:schemeClr val="accent5"/>
                </a:solidFill>
              </a:rPr>
              <a:t>)</a:t>
            </a:r>
            <a:endParaRPr lang="en-US" sz="1200" b="1" dirty="0">
              <a:solidFill>
                <a:schemeClr val="accent5"/>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r>
              <a:rPr lang="en-US"/>
              <a:t> of 38</a:t>
            </a:r>
            <a:endParaRPr lang="en-US" dirty="0"/>
          </a:p>
        </p:txBody>
      </p:sp>
    </p:spTree>
    <p:extLst>
      <p:ext uri="{BB962C8B-B14F-4D97-AF65-F5344CB8AC3E}">
        <p14:creationId xmlns:p14="http://schemas.microsoft.com/office/powerpoint/2010/main" val="416777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Evaluation of input information</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4"/>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4548554" y="3871287"/>
            <a:ext cx="4572000" cy="461665"/>
          </a:xfrm>
          <a:prstGeom prst="rect">
            <a:avLst/>
          </a:prstGeom>
        </p:spPr>
        <p:txBody>
          <a:bodyPr>
            <a:spAutoFit/>
          </a:bodyPr>
          <a:lstStyle/>
          <a:p>
            <a:r>
              <a:rPr lang="en-US" sz="1200" b="1" dirty="0">
                <a:solidFill>
                  <a:schemeClr val="accent5"/>
                </a:solidFill>
              </a:rPr>
              <a:t>Histogram and theoretical curve of normal distribution- accounted water</a:t>
            </a:r>
          </a:p>
        </p:txBody>
      </p:sp>
      <p:sp>
        <p:nvSpPr>
          <p:cNvPr id="30" name="Rectangle 29"/>
          <p:cNvSpPr/>
          <p:nvPr/>
        </p:nvSpPr>
        <p:spPr>
          <a:xfrm>
            <a:off x="601502" y="5989973"/>
            <a:ext cx="3466674" cy="276999"/>
          </a:xfrm>
          <a:prstGeom prst="rect">
            <a:avLst/>
          </a:prstGeom>
        </p:spPr>
        <p:txBody>
          <a:bodyPr wrap="square">
            <a:spAutoFit/>
          </a:bodyPr>
          <a:lstStyle/>
          <a:p>
            <a:r>
              <a:rPr lang="en-US" sz="1200" b="1" dirty="0">
                <a:solidFill>
                  <a:schemeClr val="accent5"/>
                </a:solidFill>
              </a:rPr>
              <a:t>Normal</a:t>
            </a:r>
            <a:r>
              <a:rPr lang="bg-BG" sz="1200" b="1" dirty="0">
                <a:solidFill>
                  <a:schemeClr val="accent5"/>
                </a:solidFill>
              </a:rPr>
              <a:t> Q-Q </a:t>
            </a:r>
            <a:r>
              <a:rPr lang="en-US" sz="1200" b="1" dirty="0">
                <a:solidFill>
                  <a:schemeClr val="accent5"/>
                </a:solidFill>
              </a:rPr>
              <a:t>plot</a:t>
            </a:r>
            <a:r>
              <a:rPr lang="bg-BG" sz="1200" b="1" dirty="0">
                <a:solidFill>
                  <a:schemeClr val="accent5"/>
                </a:solidFill>
              </a:rPr>
              <a:t> – </a:t>
            </a:r>
            <a:r>
              <a:rPr lang="en-US" sz="1200" b="1" dirty="0">
                <a:solidFill>
                  <a:schemeClr val="accent5"/>
                </a:solidFill>
              </a:rPr>
              <a:t>accounted water</a:t>
            </a:r>
          </a:p>
        </p:txBody>
      </p:sp>
      <p:sp>
        <p:nvSpPr>
          <p:cNvPr id="31" name="Rectangle 30"/>
          <p:cNvSpPr/>
          <p:nvPr/>
        </p:nvSpPr>
        <p:spPr>
          <a:xfrm>
            <a:off x="551679" y="1342765"/>
            <a:ext cx="3733800" cy="276999"/>
          </a:xfrm>
          <a:prstGeom prst="rect">
            <a:avLst/>
          </a:prstGeom>
        </p:spPr>
        <p:txBody>
          <a:bodyPr wrap="square">
            <a:spAutoFit/>
          </a:bodyPr>
          <a:lstStyle/>
          <a:p>
            <a:r>
              <a:rPr lang="en-US" sz="1200" b="1" dirty="0">
                <a:solidFill>
                  <a:schemeClr val="accent5"/>
                </a:solidFill>
              </a:rPr>
              <a:t>Main statistic parameters</a:t>
            </a:r>
          </a:p>
        </p:txBody>
      </p:sp>
      <p:sp>
        <p:nvSpPr>
          <p:cNvPr id="32" name="Rectangle 31"/>
          <p:cNvSpPr/>
          <p:nvPr/>
        </p:nvSpPr>
        <p:spPr>
          <a:xfrm>
            <a:off x="4724400" y="5939790"/>
            <a:ext cx="3962400" cy="276999"/>
          </a:xfrm>
          <a:prstGeom prst="rect">
            <a:avLst/>
          </a:prstGeom>
        </p:spPr>
        <p:txBody>
          <a:bodyPr wrap="square">
            <a:spAutoFit/>
          </a:bodyPr>
          <a:lstStyle/>
          <a:p>
            <a:r>
              <a:rPr lang="en-US" sz="1200" b="1" dirty="0" err="1">
                <a:solidFill>
                  <a:schemeClr val="accent5"/>
                </a:solidFill>
              </a:rPr>
              <a:t>Detrended</a:t>
            </a:r>
            <a:r>
              <a:rPr lang="en-US" sz="1200" b="1" dirty="0">
                <a:solidFill>
                  <a:schemeClr val="accent5"/>
                </a:solidFill>
              </a:rPr>
              <a:t> normal Q-Q plot</a:t>
            </a:r>
          </a:p>
        </p:txBody>
      </p:sp>
      <p:graphicFrame>
        <p:nvGraphicFramePr>
          <p:cNvPr id="33" name="Table 32"/>
          <p:cNvGraphicFramePr>
            <a:graphicFrameLocks noGrp="1"/>
          </p:cNvGraphicFramePr>
          <p:nvPr>
            <p:extLst>
              <p:ext uri="{D42A27DB-BD31-4B8C-83A1-F6EECF244321}">
                <p14:modId xmlns:p14="http://schemas.microsoft.com/office/powerpoint/2010/main" val="2950613327"/>
              </p:ext>
            </p:extLst>
          </p:nvPr>
        </p:nvGraphicFramePr>
        <p:xfrm>
          <a:off x="560778" y="1629287"/>
          <a:ext cx="3457575" cy="1842584"/>
        </p:xfrm>
        <a:graphic>
          <a:graphicData uri="http://schemas.openxmlformats.org/drawingml/2006/table">
            <a:tbl>
              <a:tblPr/>
              <a:tblGrid>
                <a:gridCol w="1556195">
                  <a:extLst>
                    <a:ext uri="{9D8B030D-6E8A-4147-A177-3AD203B41FA5}">
                      <a16:colId xmlns:a16="http://schemas.microsoft.com/office/drawing/2014/main" val="20000"/>
                    </a:ext>
                  </a:extLst>
                </a:gridCol>
                <a:gridCol w="1204652">
                  <a:extLst>
                    <a:ext uri="{9D8B030D-6E8A-4147-A177-3AD203B41FA5}">
                      <a16:colId xmlns:a16="http://schemas.microsoft.com/office/drawing/2014/main" val="20001"/>
                    </a:ext>
                  </a:extLst>
                </a:gridCol>
                <a:gridCol w="696728">
                  <a:extLst>
                    <a:ext uri="{9D8B030D-6E8A-4147-A177-3AD203B41FA5}">
                      <a16:colId xmlns:a16="http://schemas.microsoft.com/office/drawing/2014/main" val="20002"/>
                    </a:ext>
                  </a:extLst>
                </a:gridCol>
              </a:tblGrid>
              <a:tr h="0">
                <a:tc gridSpan="2">
                  <a:txBody>
                    <a:bodyPr/>
                    <a:lstStyle/>
                    <a:p>
                      <a:pPr marL="38100" marR="38100" algn="just">
                        <a:lnSpc>
                          <a:spcPts val="1600"/>
                        </a:lnSpc>
                        <a:spcBef>
                          <a:spcPts val="0"/>
                        </a:spcBef>
                        <a:spcAft>
                          <a:spcPts val="1000"/>
                        </a:spcAft>
                      </a:pPr>
                      <a:r>
                        <a:rPr lang="en-US" sz="1000" dirty="0">
                          <a:latin typeface="Arial"/>
                          <a:ea typeface="Calibri"/>
                        </a:rPr>
                        <a:t>Average</a:t>
                      </a:r>
                      <a:endParaRPr lang="en-US" sz="1200" dirty="0">
                        <a:latin typeface="Arial"/>
                        <a:ea typeface="Calibri"/>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marL="38100" marR="38100" algn="r">
                        <a:lnSpc>
                          <a:spcPts val="1600"/>
                        </a:lnSpc>
                        <a:spcBef>
                          <a:spcPts val="0"/>
                        </a:spcBef>
                        <a:spcAft>
                          <a:spcPts val="1000"/>
                        </a:spcAft>
                      </a:pPr>
                      <a:r>
                        <a:rPr lang="bg-BG" sz="1000">
                          <a:latin typeface="Arial"/>
                          <a:ea typeface="Calibri"/>
                        </a:rPr>
                        <a:t>99.0474</a:t>
                      </a:r>
                      <a:endParaRPr lang="en-US" sz="1200">
                        <a:latin typeface="Arial"/>
                        <a:ea typeface="Calibri"/>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0">
                <a:tc rowSpan="2">
                  <a:txBody>
                    <a:bodyPr/>
                    <a:lstStyle/>
                    <a:p>
                      <a:pPr marL="38100" marR="38100" algn="just">
                        <a:lnSpc>
                          <a:spcPts val="1600"/>
                        </a:lnSpc>
                        <a:spcBef>
                          <a:spcPts val="0"/>
                        </a:spcBef>
                        <a:spcAft>
                          <a:spcPts val="1000"/>
                        </a:spcAft>
                      </a:pPr>
                      <a:r>
                        <a:rPr lang="bg-BG" sz="1000" dirty="0">
                          <a:latin typeface="Arial"/>
                          <a:ea typeface="Calibri"/>
                        </a:rPr>
                        <a:t>95% </a:t>
                      </a:r>
                      <a:r>
                        <a:rPr lang="en-US" sz="1000" kern="1200" dirty="0">
                          <a:solidFill>
                            <a:schemeClr val="tx1"/>
                          </a:solidFill>
                          <a:latin typeface="Arial"/>
                          <a:ea typeface="Calibri"/>
                          <a:cs typeface="+mn-cs"/>
                        </a:rPr>
                        <a:t>confidence interval</a:t>
                      </a:r>
                    </a:p>
                  </a:txBody>
                  <a:tcPr marL="0" marR="0" marT="0" marB="0">
                    <a:lnL>
                      <a:noFill/>
                    </a:lnL>
                    <a:lnR>
                      <a:noFill/>
                    </a:lnR>
                    <a:lnT>
                      <a:noFill/>
                    </a:lnT>
                    <a:lnB>
                      <a:noFill/>
                    </a:lnB>
                    <a:solidFill>
                      <a:srgbClr val="FFFFFF"/>
                    </a:solidFill>
                  </a:tcPr>
                </a:tc>
                <a:tc>
                  <a:txBody>
                    <a:bodyPr/>
                    <a:lstStyle/>
                    <a:p>
                      <a:pPr marL="38100" marR="38100" algn="just">
                        <a:lnSpc>
                          <a:spcPts val="1600"/>
                        </a:lnSpc>
                        <a:spcBef>
                          <a:spcPts val="0"/>
                        </a:spcBef>
                        <a:spcAft>
                          <a:spcPts val="1000"/>
                        </a:spcAft>
                      </a:pPr>
                      <a:r>
                        <a:rPr lang="en-US" sz="1000" dirty="0">
                          <a:latin typeface="Arial"/>
                          <a:ea typeface="Calibri"/>
                        </a:rPr>
                        <a:t>Lower boundary</a:t>
                      </a:r>
                      <a:endParaRPr lang="en-US" sz="1200" dirty="0">
                        <a:latin typeface="Arial"/>
                        <a:ea typeface="Calibri"/>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1000"/>
                        </a:spcAft>
                      </a:pPr>
                      <a:r>
                        <a:rPr lang="bg-BG" sz="1000">
                          <a:latin typeface="Arial"/>
                          <a:ea typeface="Calibri"/>
                        </a:rPr>
                        <a:t>91.5616</a:t>
                      </a:r>
                      <a:endParaRPr lang="en-US" sz="1200">
                        <a:latin typeface="Arial"/>
                        <a:ea typeface="Calibri"/>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38100" marR="38100" algn="just">
                        <a:lnSpc>
                          <a:spcPts val="1600"/>
                        </a:lnSpc>
                        <a:spcBef>
                          <a:spcPts val="0"/>
                        </a:spcBef>
                        <a:spcAft>
                          <a:spcPts val="1000"/>
                        </a:spcAft>
                      </a:pPr>
                      <a:r>
                        <a:rPr lang="en-US" sz="1000" dirty="0">
                          <a:latin typeface="Arial"/>
                          <a:ea typeface="Calibri"/>
                        </a:rPr>
                        <a:t>Upper</a:t>
                      </a:r>
                      <a:r>
                        <a:rPr lang="bg-BG" sz="1000" dirty="0">
                          <a:latin typeface="Arial"/>
                          <a:ea typeface="Calibri"/>
                        </a:rPr>
                        <a:t> </a:t>
                      </a:r>
                      <a:r>
                        <a:rPr lang="en-US" sz="1000" dirty="0">
                          <a:latin typeface="Arial"/>
                          <a:ea typeface="Calibri"/>
                        </a:rPr>
                        <a:t>boundary</a:t>
                      </a:r>
                      <a:endParaRPr lang="en-US" sz="1200" dirty="0">
                        <a:latin typeface="Arial"/>
                        <a:ea typeface="Calibri"/>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1000"/>
                        </a:spcAft>
                      </a:pPr>
                      <a:r>
                        <a:rPr lang="bg-BG" sz="1000">
                          <a:latin typeface="Arial"/>
                          <a:ea typeface="Calibri"/>
                        </a:rPr>
                        <a:t>106.5331</a:t>
                      </a:r>
                      <a:endParaRPr lang="en-US" sz="1200">
                        <a:latin typeface="Arial"/>
                        <a:ea typeface="Calibri"/>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2"/>
                  </a:ext>
                </a:extLst>
              </a:tr>
              <a:tr h="0">
                <a:tc gridSpan="2">
                  <a:txBody>
                    <a:bodyPr/>
                    <a:lstStyle/>
                    <a:p>
                      <a:pPr marL="38100" marR="38100" algn="just">
                        <a:lnSpc>
                          <a:spcPts val="1600"/>
                        </a:lnSpc>
                        <a:spcBef>
                          <a:spcPts val="0"/>
                        </a:spcBef>
                        <a:spcAft>
                          <a:spcPts val="1000"/>
                        </a:spcAft>
                      </a:pPr>
                      <a:r>
                        <a:rPr lang="en-US" sz="1000" dirty="0">
                          <a:latin typeface="Arial"/>
                          <a:ea typeface="Calibri"/>
                        </a:rPr>
                        <a:t>Median</a:t>
                      </a:r>
                      <a:endParaRPr lang="en-US" sz="1200" dirty="0">
                        <a:latin typeface="Arial"/>
                        <a:ea typeface="Calibri"/>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a:txBody>
                    <a:bodyPr/>
                    <a:lstStyle/>
                    <a:p>
                      <a:pPr marL="38100" marR="38100" algn="r">
                        <a:lnSpc>
                          <a:spcPts val="1600"/>
                        </a:lnSpc>
                        <a:spcBef>
                          <a:spcPts val="0"/>
                        </a:spcBef>
                        <a:spcAft>
                          <a:spcPts val="1000"/>
                        </a:spcAft>
                      </a:pPr>
                      <a:r>
                        <a:rPr lang="bg-BG" sz="1000">
                          <a:latin typeface="Arial"/>
                          <a:ea typeface="Calibri"/>
                        </a:rPr>
                        <a:t>98.2000</a:t>
                      </a:r>
                      <a:endParaRPr lang="en-US" sz="1200">
                        <a:latin typeface="Arial"/>
                        <a:ea typeface="Calibri"/>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0">
                <a:tc gridSpan="2">
                  <a:txBody>
                    <a:bodyPr/>
                    <a:lstStyle/>
                    <a:p>
                      <a:pPr marL="38100" marR="38100" algn="just">
                        <a:lnSpc>
                          <a:spcPts val="1600"/>
                        </a:lnSpc>
                        <a:spcBef>
                          <a:spcPts val="0"/>
                        </a:spcBef>
                        <a:spcAft>
                          <a:spcPts val="1000"/>
                        </a:spcAft>
                      </a:pPr>
                      <a:r>
                        <a:rPr lang="en-US" sz="1000" dirty="0">
                          <a:latin typeface="Arial"/>
                          <a:ea typeface="Calibri"/>
                        </a:rPr>
                        <a:t>Standard</a:t>
                      </a:r>
                      <a:r>
                        <a:rPr lang="en-US" sz="1000" baseline="0" dirty="0">
                          <a:latin typeface="Arial"/>
                          <a:ea typeface="Calibri"/>
                        </a:rPr>
                        <a:t> variation</a:t>
                      </a:r>
                      <a:endParaRPr lang="en-US" sz="1200" dirty="0">
                        <a:latin typeface="Arial"/>
                        <a:ea typeface="Calibri"/>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a:txBody>
                    <a:bodyPr/>
                    <a:lstStyle/>
                    <a:p>
                      <a:pPr marL="38100" marR="38100" algn="r">
                        <a:lnSpc>
                          <a:spcPts val="1600"/>
                        </a:lnSpc>
                        <a:spcBef>
                          <a:spcPts val="0"/>
                        </a:spcBef>
                        <a:spcAft>
                          <a:spcPts val="1000"/>
                        </a:spcAft>
                      </a:pPr>
                      <a:r>
                        <a:rPr lang="bg-BG" sz="1000">
                          <a:latin typeface="Arial"/>
                          <a:ea typeface="Calibri"/>
                        </a:rPr>
                        <a:t>32.75906</a:t>
                      </a:r>
                      <a:endParaRPr lang="en-US" sz="1200">
                        <a:latin typeface="Arial"/>
                        <a:ea typeface="Calibri"/>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0">
                <a:tc gridSpan="2">
                  <a:txBody>
                    <a:bodyPr/>
                    <a:lstStyle/>
                    <a:p>
                      <a:pPr marL="38100" marR="38100" algn="just">
                        <a:lnSpc>
                          <a:spcPts val="1600"/>
                        </a:lnSpc>
                        <a:spcBef>
                          <a:spcPts val="0"/>
                        </a:spcBef>
                        <a:spcAft>
                          <a:spcPts val="1000"/>
                        </a:spcAft>
                      </a:pPr>
                      <a:r>
                        <a:rPr lang="en-US" sz="1000" dirty="0">
                          <a:latin typeface="Arial"/>
                          <a:ea typeface="Calibri"/>
                        </a:rPr>
                        <a:t>Min</a:t>
                      </a:r>
                      <a:endParaRPr lang="en-US" sz="1200" dirty="0">
                        <a:latin typeface="Arial"/>
                        <a:ea typeface="Calibri"/>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a:txBody>
                    <a:bodyPr/>
                    <a:lstStyle/>
                    <a:p>
                      <a:pPr marL="38100" marR="38100" algn="r">
                        <a:lnSpc>
                          <a:spcPts val="1600"/>
                        </a:lnSpc>
                        <a:spcBef>
                          <a:spcPts val="0"/>
                        </a:spcBef>
                        <a:spcAft>
                          <a:spcPts val="1000"/>
                        </a:spcAft>
                      </a:pPr>
                      <a:r>
                        <a:rPr lang="bg-BG" sz="1000">
                          <a:latin typeface="Arial"/>
                          <a:ea typeface="Calibri"/>
                        </a:rPr>
                        <a:t>19.20</a:t>
                      </a:r>
                      <a:endParaRPr lang="en-US" sz="1200">
                        <a:latin typeface="Arial"/>
                        <a:ea typeface="Calibri"/>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0">
                <a:tc gridSpan="2">
                  <a:txBody>
                    <a:bodyPr/>
                    <a:lstStyle/>
                    <a:p>
                      <a:pPr marL="38100" marR="38100" algn="just">
                        <a:lnSpc>
                          <a:spcPts val="1600"/>
                        </a:lnSpc>
                        <a:spcBef>
                          <a:spcPts val="0"/>
                        </a:spcBef>
                        <a:spcAft>
                          <a:spcPts val="1000"/>
                        </a:spcAft>
                      </a:pPr>
                      <a:r>
                        <a:rPr lang="en-US" sz="1000" dirty="0">
                          <a:latin typeface="Arial"/>
                          <a:ea typeface="Calibri"/>
                        </a:rPr>
                        <a:t>Max</a:t>
                      </a:r>
                      <a:endParaRPr lang="en-US" sz="1200" dirty="0">
                        <a:latin typeface="Arial"/>
                        <a:ea typeface="Calibri"/>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a:txBody>
                    <a:bodyPr/>
                    <a:lstStyle/>
                    <a:p>
                      <a:pPr marL="38100" marR="38100" algn="r">
                        <a:lnSpc>
                          <a:spcPts val="1600"/>
                        </a:lnSpc>
                        <a:spcBef>
                          <a:spcPts val="0"/>
                        </a:spcBef>
                        <a:spcAft>
                          <a:spcPts val="1000"/>
                        </a:spcAft>
                      </a:pPr>
                      <a:r>
                        <a:rPr lang="bg-BG" sz="1000">
                          <a:latin typeface="Arial"/>
                          <a:ea typeface="Calibri"/>
                        </a:rPr>
                        <a:t>180.40</a:t>
                      </a:r>
                      <a:endParaRPr lang="en-US" sz="1200">
                        <a:latin typeface="Arial"/>
                        <a:ea typeface="Calibri"/>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6"/>
                  </a:ext>
                </a:extLst>
              </a:tr>
              <a:tr h="0">
                <a:tc gridSpan="2">
                  <a:txBody>
                    <a:bodyPr/>
                    <a:lstStyle/>
                    <a:p>
                      <a:pPr marL="38100" marR="38100" algn="just">
                        <a:lnSpc>
                          <a:spcPts val="1600"/>
                        </a:lnSpc>
                        <a:spcBef>
                          <a:spcPts val="0"/>
                        </a:spcBef>
                        <a:spcAft>
                          <a:spcPts val="1000"/>
                        </a:spcAft>
                      </a:pPr>
                      <a:r>
                        <a:rPr lang="en-US" sz="1000" dirty="0">
                          <a:latin typeface="Arial"/>
                          <a:ea typeface="Calibri"/>
                        </a:rPr>
                        <a:t>Range</a:t>
                      </a:r>
                      <a:endParaRPr lang="en-US" sz="1200" dirty="0">
                        <a:latin typeface="Arial"/>
                        <a:ea typeface="Calibri"/>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a:txBody>
                    <a:bodyPr/>
                    <a:lstStyle/>
                    <a:p>
                      <a:pPr marL="38100" marR="38100" algn="r">
                        <a:lnSpc>
                          <a:spcPts val="1600"/>
                        </a:lnSpc>
                        <a:spcBef>
                          <a:spcPts val="0"/>
                        </a:spcBef>
                        <a:spcAft>
                          <a:spcPts val="1000"/>
                        </a:spcAft>
                      </a:pPr>
                      <a:r>
                        <a:rPr lang="bg-BG" sz="1000">
                          <a:latin typeface="Arial"/>
                          <a:ea typeface="Calibri"/>
                        </a:rPr>
                        <a:t>161.20</a:t>
                      </a:r>
                      <a:endParaRPr lang="en-US" sz="1200">
                        <a:latin typeface="Arial"/>
                        <a:ea typeface="Calibri"/>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7"/>
                  </a:ext>
                </a:extLst>
              </a:tr>
              <a:tr h="0">
                <a:tc gridSpan="2">
                  <a:txBody>
                    <a:bodyPr/>
                    <a:lstStyle/>
                    <a:p>
                      <a:pPr marL="38100" marR="38100" algn="just">
                        <a:lnSpc>
                          <a:spcPts val="1600"/>
                        </a:lnSpc>
                        <a:spcBef>
                          <a:spcPts val="0"/>
                        </a:spcBef>
                        <a:spcAft>
                          <a:spcPts val="1000"/>
                        </a:spcAft>
                      </a:pPr>
                      <a:r>
                        <a:rPr lang="en-US" sz="1000" kern="1200" dirty="0">
                          <a:solidFill>
                            <a:schemeClr val="tx1"/>
                          </a:solidFill>
                          <a:latin typeface="Arial"/>
                          <a:ea typeface="Calibri"/>
                          <a:cs typeface="+mn-cs"/>
                        </a:rPr>
                        <a:t>skewness </a:t>
                      </a: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a:txBody>
                    <a:bodyPr/>
                    <a:lstStyle/>
                    <a:p>
                      <a:pPr marL="38100" marR="38100" algn="r">
                        <a:lnSpc>
                          <a:spcPts val="1600"/>
                        </a:lnSpc>
                        <a:spcBef>
                          <a:spcPts val="0"/>
                        </a:spcBef>
                        <a:spcAft>
                          <a:spcPts val="1000"/>
                        </a:spcAft>
                      </a:pPr>
                      <a:r>
                        <a:rPr lang="bg-BG" sz="1000">
                          <a:latin typeface="Arial"/>
                          <a:ea typeface="Calibri"/>
                        </a:rPr>
                        <a:t>0.007</a:t>
                      </a:r>
                      <a:endParaRPr lang="en-US" sz="1200">
                        <a:latin typeface="Arial"/>
                        <a:ea typeface="Calibri"/>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8"/>
                  </a:ext>
                </a:extLst>
              </a:tr>
              <a:tr h="0">
                <a:tc gridSpan="2">
                  <a:txBody>
                    <a:bodyPr/>
                    <a:lstStyle/>
                    <a:p>
                      <a:pPr marL="38100" marR="38100" algn="just">
                        <a:lnSpc>
                          <a:spcPts val="1600"/>
                        </a:lnSpc>
                        <a:spcBef>
                          <a:spcPts val="0"/>
                        </a:spcBef>
                        <a:spcAft>
                          <a:spcPts val="1000"/>
                        </a:spcAft>
                      </a:pPr>
                      <a:r>
                        <a:rPr lang="en-US" sz="1000" kern="1200" dirty="0">
                          <a:solidFill>
                            <a:schemeClr val="tx1"/>
                          </a:solidFill>
                          <a:latin typeface="Arial"/>
                          <a:ea typeface="Calibri"/>
                          <a:cs typeface="+mn-cs"/>
                        </a:rPr>
                        <a:t>kurtosis</a:t>
                      </a:r>
                      <a:r>
                        <a:rPr lang="en-US" sz="1800" kern="1200" dirty="0">
                          <a:solidFill>
                            <a:schemeClr val="tx1"/>
                          </a:solidFill>
                          <a:effectLst/>
                          <a:latin typeface="+mn-lt"/>
                          <a:ea typeface="+mn-ea"/>
                          <a:cs typeface="+mn-cs"/>
                        </a:rPr>
                        <a:t> </a:t>
                      </a:r>
                      <a:endParaRPr lang="en-US" sz="1200" dirty="0">
                        <a:latin typeface="Arial"/>
                        <a:ea typeface="Calibri"/>
                      </a:endParaRPr>
                    </a:p>
                  </a:txBody>
                  <a:tcPr marL="0" marR="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38100" marR="38100" algn="r">
                        <a:lnSpc>
                          <a:spcPts val="1600"/>
                        </a:lnSpc>
                        <a:spcBef>
                          <a:spcPts val="0"/>
                        </a:spcBef>
                        <a:spcAft>
                          <a:spcPts val="1000"/>
                        </a:spcAft>
                      </a:pPr>
                      <a:r>
                        <a:rPr lang="bg-BG" sz="1000" dirty="0">
                          <a:latin typeface="Arial"/>
                          <a:ea typeface="Calibri"/>
                        </a:rPr>
                        <a:t>-0.128</a:t>
                      </a:r>
                      <a:endParaRPr lang="en-US" sz="1200" dirty="0">
                        <a:latin typeface="Arial"/>
                        <a:ea typeface="Calibri"/>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pic>
        <p:nvPicPr>
          <p:cNvPr id="34" name="Picture 33"/>
          <p:cNvPicPr/>
          <p:nvPr/>
        </p:nvPicPr>
        <p:blipFill>
          <a:blip r:embed="rId7" cstate="print"/>
          <a:srcRect t="5836" r="8817" b="6896"/>
          <a:stretch>
            <a:fillRect/>
          </a:stretch>
        </p:blipFill>
        <p:spPr bwMode="auto">
          <a:xfrm>
            <a:off x="4627953" y="1574927"/>
            <a:ext cx="3276600" cy="2286200"/>
          </a:xfrm>
          <a:prstGeom prst="rect">
            <a:avLst/>
          </a:prstGeom>
          <a:noFill/>
          <a:ln w="9525">
            <a:noFill/>
            <a:miter lim="800000"/>
            <a:headEnd/>
            <a:tailEnd/>
          </a:ln>
        </p:spPr>
      </p:pic>
      <p:pic>
        <p:nvPicPr>
          <p:cNvPr id="35" name="Picture 34"/>
          <p:cNvPicPr/>
          <p:nvPr/>
        </p:nvPicPr>
        <p:blipFill>
          <a:blip r:embed="rId8" cstate="print"/>
          <a:srcRect t="5722"/>
          <a:stretch>
            <a:fillRect/>
          </a:stretch>
        </p:blipFill>
        <p:spPr bwMode="auto">
          <a:xfrm>
            <a:off x="410576" y="4364525"/>
            <a:ext cx="3657600" cy="1676400"/>
          </a:xfrm>
          <a:prstGeom prst="rect">
            <a:avLst/>
          </a:prstGeom>
          <a:noFill/>
          <a:ln w="9525">
            <a:noFill/>
            <a:miter lim="800000"/>
            <a:headEnd/>
            <a:tailEnd/>
          </a:ln>
        </p:spPr>
      </p:pic>
      <p:pic>
        <p:nvPicPr>
          <p:cNvPr id="36" name="Picture 35"/>
          <p:cNvPicPr/>
          <p:nvPr/>
        </p:nvPicPr>
        <p:blipFill>
          <a:blip r:embed="rId9" cstate="print"/>
          <a:srcRect/>
          <a:stretch>
            <a:fillRect/>
          </a:stretch>
        </p:blipFill>
        <p:spPr bwMode="auto">
          <a:xfrm>
            <a:off x="4639676" y="4459943"/>
            <a:ext cx="3429000" cy="1423412"/>
          </a:xfrm>
          <a:prstGeom prst="rect">
            <a:avLst/>
          </a:prstGeom>
          <a:noFill/>
          <a:ln w="9525">
            <a:noFill/>
            <a:miter lim="800000"/>
            <a:headEnd/>
            <a:tailEnd/>
          </a:ln>
        </p:spPr>
      </p:pic>
      <p:sp>
        <p:nvSpPr>
          <p:cNvPr id="37" name="Rectangle 36"/>
          <p:cNvSpPr/>
          <p:nvPr/>
        </p:nvSpPr>
        <p:spPr>
          <a:xfrm>
            <a:off x="436953" y="3710972"/>
            <a:ext cx="3581400" cy="461665"/>
          </a:xfrm>
          <a:prstGeom prst="rect">
            <a:avLst/>
          </a:prstGeom>
        </p:spPr>
        <p:txBody>
          <a:bodyPr wrap="square">
            <a:spAutoFit/>
          </a:bodyPr>
          <a:lstStyle/>
          <a:p>
            <a:r>
              <a:rPr lang="en-US" sz="1200" b="1" dirty="0">
                <a:solidFill>
                  <a:srgbClr val="FF0000"/>
                </a:solidFill>
              </a:rPr>
              <a:t>Distribution is normal with value of the null hypothesis Sig(</a:t>
            </a:r>
            <a:r>
              <a:rPr lang="bg-BG" sz="1200" b="1" dirty="0">
                <a:solidFill>
                  <a:srgbClr val="FF0000"/>
                </a:solidFill>
              </a:rPr>
              <a:t>P</a:t>
            </a:r>
            <a:r>
              <a:rPr lang="en-US" sz="1200" b="1" dirty="0">
                <a:solidFill>
                  <a:srgbClr val="FF0000"/>
                </a:solidFill>
              </a:rPr>
              <a:t>)=</a:t>
            </a:r>
            <a:r>
              <a:rPr lang="bg-BG" sz="1200" b="1" dirty="0">
                <a:solidFill>
                  <a:srgbClr val="FF0000"/>
                </a:solidFill>
              </a:rPr>
              <a:t>0.995!</a:t>
            </a:r>
            <a:endParaRPr lang="en-US" sz="1200" b="1" dirty="0">
              <a:solidFill>
                <a:srgbClr val="FF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r>
              <a:rPr lang="en-US"/>
              <a:t> of 38</a:t>
            </a:r>
            <a:endParaRPr lang="en-US" dirty="0"/>
          </a:p>
        </p:txBody>
      </p:sp>
    </p:spTree>
    <p:extLst>
      <p:ext uri="{BB962C8B-B14F-4D97-AF65-F5344CB8AC3E}">
        <p14:creationId xmlns:p14="http://schemas.microsoft.com/office/powerpoint/2010/main" val="3520832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Settlements</a:t>
            </a:r>
            <a:endParaRPr lang="bg-BG"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4279649" y="91177"/>
            <a:ext cx="1434447" cy="613206"/>
          </a:xfrm>
          <a:prstGeom prst="rect">
            <a:avLst/>
          </a:prstGeom>
        </p:spPr>
      </p:pic>
      <p:sp>
        <p:nvSpPr>
          <p:cNvPr id="13" name="Rectangle 12"/>
          <p:cNvSpPr/>
          <p:nvPr/>
        </p:nvSpPr>
        <p:spPr>
          <a:xfrm>
            <a:off x="5029200" y="2884243"/>
            <a:ext cx="3810000" cy="461665"/>
          </a:xfrm>
          <a:prstGeom prst="rect">
            <a:avLst/>
          </a:prstGeom>
        </p:spPr>
        <p:txBody>
          <a:bodyPr wrap="square">
            <a:spAutoFit/>
          </a:bodyPr>
          <a:lstStyle/>
          <a:p>
            <a:r>
              <a:rPr lang="en-US" sz="1200" b="1" dirty="0">
                <a:solidFill>
                  <a:schemeClr val="accent5"/>
                </a:solidFill>
              </a:rPr>
              <a:t>Population in </a:t>
            </a:r>
            <a:r>
              <a:rPr lang="en-US" sz="1200" b="1" dirty="0" err="1">
                <a:solidFill>
                  <a:schemeClr val="accent5"/>
                </a:solidFill>
              </a:rPr>
              <a:t>Vit</a:t>
            </a:r>
            <a:r>
              <a:rPr lang="en-US" sz="1200" b="1" dirty="0">
                <a:solidFill>
                  <a:schemeClr val="accent5"/>
                </a:solidFill>
              </a:rPr>
              <a:t> river sub-basin</a:t>
            </a:r>
            <a:r>
              <a:rPr lang="bg-BG" sz="1200" b="1" dirty="0">
                <a:solidFill>
                  <a:schemeClr val="accent5"/>
                </a:solidFill>
              </a:rPr>
              <a:t> (</a:t>
            </a:r>
            <a:r>
              <a:rPr lang="en-US" sz="1200" b="1" dirty="0">
                <a:solidFill>
                  <a:schemeClr val="accent5"/>
                </a:solidFill>
              </a:rPr>
              <a:t>own processing of database from NSI</a:t>
            </a:r>
            <a:r>
              <a:rPr lang="bg-BG" sz="1200" b="1" dirty="0">
                <a:solidFill>
                  <a:schemeClr val="accent5"/>
                </a:solidFill>
              </a:rPr>
              <a:t>)</a:t>
            </a:r>
            <a:endParaRPr lang="en-US" sz="1200" b="1" dirty="0">
              <a:solidFill>
                <a:schemeClr val="accent5"/>
              </a:solidFill>
            </a:endParaRPr>
          </a:p>
        </p:txBody>
      </p:sp>
      <p:sp>
        <p:nvSpPr>
          <p:cNvPr id="15" name="Rectangle 14"/>
          <p:cNvSpPr/>
          <p:nvPr/>
        </p:nvSpPr>
        <p:spPr>
          <a:xfrm>
            <a:off x="5029200" y="5106969"/>
            <a:ext cx="3657600" cy="646331"/>
          </a:xfrm>
          <a:prstGeom prst="rect">
            <a:avLst/>
          </a:prstGeom>
        </p:spPr>
        <p:txBody>
          <a:bodyPr wrap="square">
            <a:spAutoFit/>
          </a:bodyPr>
          <a:lstStyle/>
          <a:p>
            <a:r>
              <a:rPr lang="en-US" sz="1200" b="1" dirty="0">
                <a:solidFill>
                  <a:schemeClr val="accent5"/>
                </a:solidFill>
              </a:rPr>
              <a:t>General information on supplied and accounted water in </a:t>
            </a:r>
            <a:r>
              <a:rPr lang="en-US" sz="1200" b="1" dirty="0" err="1">
                <a:solidFill>
                  <a:schemeClr val="accent5"/>
                </a:solidFill>
              </a:rPr>
              <a:t>Vit</a:t>
            </a:r>
            <a:r>
              <a:rPr lang="en-US" sz="1200" b="1" dirty="0">
                <a:solidFill>
                  <a:schemeClr val="accent5"/>
                </a:solidFill>
              </a:rPr>
              <a:t> river sub-basin </a:t>
            </a:r>
            <a:r>
              <a:rPr lang="bg-BG" sz="1200" b="1" dirty="0">
                <a:solidFill>
                  <a:schemeClr val="accent5"/>
                </a:solidFill>
              </a:rPr>
              <a:t>(</a:t>
            </a:r>
            <a:r>
              <a:rPr lang="en-US" sz="1200" b="1" dirty="0">
                <a:solidFill>
                  <a:schemeClr val="accent5"/>
                </a:solidFill>
              </a:rPr>
              <a:t>own processing of database from NSI</a:t>
            </a:r>
            <a:r>
              <a:rPr lang="bg-BG" sz="1200" b="1" dirty="0">
                <a:solidFill>
                  <a:schemeClr val="accent5"/>
                </a:solidFill>
              </a:rPr>
              <a:t>)</a:t>
            </a:r>
            <a:endParaRPr lang="en-US" sz="1200" b="1" dirty="0">
              <a:solidFill>
                <a:schemeClr val="accent5"/>
              </a:solidFill>
            </a:endParaRPr>
          </a:p>
        </p:txBody>
      </p:sp>
      <p:graphicFrame>
        <p:nvGraphicFramePr>
          <p:cNvPr id="21" name="Chart 20"/>
          <p:cNvGraphicFramePr/>
          <p:nvPr>
            <p:extLst>
              <p:ext uri="{D42A27DB-BD31-4B8C-83A1-F6EECF244321}">
                <p14:modId xmlns:p14="http://schemas.microsoft.com/office/powerpoint/2010/main" val="1973776769"/>
              </p:ext>
            </p:extLst>
          </p:nvPr>
        </p:nvGraphicFramePr>
        <p:xfrm>
          <a:off x="533400" y="1126428"/>
          <a:ext cx="4248150" cy="25812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p:cNvGraphicFramePr>
            <a:graphicFrameLocks/>
          </p:cNvGraphicFramePr>
          <p:nvPr>
            <p:extLst>
              <p:ext uri="{D42A27DB-BD31-4B8C-83A1-F6EECF244321}">
                <p14:modId xmlns:p14="http://schemas.microsoft.com/office/powerpoint/2010/main" val="3099786406"/>
              </p:ext>
            </p:extLst>
          </p:nvPr>
        </p:nvGraphicFramePr>
        <p:xfrm>
          <a:off x="533400" y="3727333"/>
          <a:ext cx="5352444" cy="2509490"/>
        </p:xfrm>
        <a:graphic>
          <a:graphicData uri="http://schemas.openxmlformats.org/drawingml/2006/chart">
            <c:chart xmlns:c="http://schemas.openxmlformats.org/drawingml/2006/chart" xmlns:r="http://schemas.openxmlformats.org/officeDocument/2006/relationships" r:id="rId8"/>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9</a:t>
            </a:fld>
            <a:r>
              <a:rPr lang="en-US"/>
              <a:t> of 38</a:t>
            </a:r>
            <a:endParaRPr lang="en-US" dirty="0"/>
          </a:p>
        </p:txBody>
      </p:sp>
    </p:spTree>
    <p:extLst>
      <p:ext uri="{BB962C8B-B14F-4D97-AF65-F5344CB8AC3E}">
        <p14:creationId xmlns:p14="http://schemas.microsoft.com/office/powerpoint/2010/main" val="1605490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4353</TotalTime>
  <Words>3579</Words>
  <Application>Microsoft Office PowerPoint</Application>
  <PresentationFormat>Презентация на цял екран (4:3)</PresentationFormat>
  <Paragraphs>1167</Paragraphs>
  <Slides>37</Slides>
  <Notes>3</Notes>
  <HiddenSlides>0</HiddenSlides>
  <MMClips>0</MMClips>
  <ScaleCrop>false</ScaleCrop>
  <HeadingPairs>
    <vt:vector size="6" baseType="variant">
      <vt:variant>
        <vt:lpstr>Използвани шрифтове</vt:lpstr>
      </vt:variant>
      <vt:variant>
        <vt:i4>7</vt:i4>
      </vt:variant>
      <vt:variant>
        <vt:lpstr>Тема</vt:lpstr>
      </vt:variant>
      <vt:variant>
        <vt:i4>1</vt:i4>
      </vt:variant>
      <vt:variant>
        <vt:lpstr>Заглавия на слайдовете</vt:lpstr>
      </vt:variant>
      <vt:variant>
        <vt:i4>37</vt:i4>
      </vt:variant>
    </vt:vector>
  </HeadingPairs>
  <TitlesOfParts>
    <vt:vector size="45" baseType="lpstr">
      <vt:lpstr>Arial</vt:lpstr>
      <vt:lpstr>Arial Narrow</vt:lpstr>
      <vt:lpstr>Book Antiqua</vt:lpstr>
      <vt:lpstr>Calibri</vt:lpstr>
      <vt:lpstr>Calibri Light</vt:lpstr>
      <vt:lpstr>Wingdings</vt:lpstr>
      <vt:lpstr>Wingdings 2</vt:lpstr>
      <vt:lpstr>Office Theme</vt:lpstr>
      <vt:lpstr>Презентация на PowerPoint</vt:lpstr>
      <vt:lpstr>Legislation</vt:lpstr>
      <vt:lpstr>“Assessment of water Balances and Optimisation based Target setting across EU River Basins (ABOT)”</vt:lpstr>
      <vt:lpstr>Vit river sub-basin</vt:lpstr>
      <vt:lpstr>Combine approach</vt:lpstr>
      <vt:lpstr>Hydrological data</vt:lpstr>
      <vt:lpstr>Hydrological data</vt:lpstr>
      <vt:lpstr>Evaluation of input information</vt:lpstr>
      <vt:lpstr>Settlements</vt:lpstr>
      <vt:lpstr>Modelling</vt:lpstr>
      <vt:lpstr>Developing the model structure</vt:lpstr>
      <vt:lpstr>Modelling of settlements</vt:lpstr>
      <vt:lpstr>Modelling of sub-catchments</vt:lpstr>
      <vt:lpstr>Modelling of reservoirs</vt:lpstr>
      <vt:lpstr>Results</vt:lpstr>
      <vt:lpstr>Results</vt:lpstr>
      <vt:lpstr>SEEA-Water</vt:lpstr>
      <vt:lpstr>Application of SEEA-Water</vt:lpstr>
      <vt:lpstr>Презентация на PowerPoint</vt:lpstr>
      <vt:lpstr>Презентация на PowerPoint</vt:lpstr>
      <vt:lpstr>Advantages of simulating data for filling in the SEEA-Water tables</vt:lpstr>
      <vt:lpstr>Optimization</vt:lpstr>
      <vt:lpstr>Indicative curves</vt:lpstr>
      <vt:lpstr>Reducing physical leakages in Pleven</vt:lpstr>
      <vt:lpstr>Improve water use efficiency in Pleven</vt:lpstr>
      <vt:lpstr>Improve water use efficiency in Pleven</vt:lpstr>
      <vt:lpstr>Improve irrigation efficiency</vt:lpstr>
      <vt:lpstr>Improving irrigation efficiency</vt:lpstr>
      <vt:lpstr>Improving irrigation efficiency</vt:lpstr>
      <vt:lpstr>Simultaneous calculations in WEAP and Matlab</vt:lpstr>
      <vt:lpstr>Презентация на PowerPoint</vt:lpstr>
      <vt:lpstr>Optimization results for 2009</vt:lpstr>
      <vt:lpstr>Optimization results for 2011</vt:lpstr>
      <vt:lpstr>Scenarios</vt:lpstr>
      <vt:lpstr>Combined scenarios</vt:lpstr>
      <vt:lpstr>Optimization results for combined scenario</vt:lpstr>
      <vt:lpstr>Презентация на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Petar Filkov</cp:lastModifiedBy>
  <cp:revision>260</cp:revision>
  <dcterms:created xsi:type="dcterms:W3CDTF">2006-08-16T00:00:00Z</dcterms:created>
  <dcterms:modified xsi:type="dcterms:W3CDTF">2019-05-27T12:55:34Z</dcterms:modified>
</cp:coreProperties>
</file>